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  <p:sldMasterId id="2147484201" r:id="rId2"/>
  </p:sldMasterIdLst>
  <p:notesMasterIdLst>
    <p:notesMasterId r:id="rId20"/>
  </p:notesMasterIdLst>
  <p:handoutMasterIdLst>
    <p:handoutMasterId r:id="rId21"/>
  </p:handoutMasterIdLst>
  <p:sldIdLst>
    <p:sldId id="1618" r:id="rId3"/>
    <p:sldId id="1653" r:id="rId4"/>
    <p:sldId id="1654" r:id="rId5"/>
    <p:sldId id="1640" r:id="rId6"/>
    <p:sldId id="1641" r:id="rId7"/>
    <p:sldId id="1642" r:id="rId8"/>
    <p:sldId id="1643" r:id="rId9"/>
    <p:sldId id="1656" r:id="rId10"/>
    <p:sldId id="1657" r:id="rId11"/>
    <p:sldId id="1647" r:id="rId12"/>
    <p:sldId id="1651" r:id="rId13"/>
    <p:sldId id="1261" r:id="rId14"/>
    <p:sldId id="1262" r:id="rId15"/>
    <p:sldId id="1267" r:id="rId16"/>
    <p:sldId id="1269" r:id="rId17"/>
    <p:sldId id="1619" r:id="rId18"/>
    <p:sldId id="1274" r:id="rId19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Gillogly" initials="KG" lastIdx="1" clrIdx="0">
    <p:extLst>
      <p:ext uri="{19B8F6BF-5375-455C-9EA6-DF929625EA0E}">
        <p15:presenceInfo xmlns:p15="http://schemas.microsoft.com/office/powerpoint/2012/main" userId="615138bce31de9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A"/>
    <a:srgbClr val="FFCC99"/>
    <a:srgbClr val="CC00FF"/>
    <a:srgbClr val="FF6600"/>
    <a:srgbClr val="43F319"/>
    <a:srgbClr val="FF9933"/>
    <a:srgbClr val="F79646"/>
    <a:srgbClr val="33CC33"/>
    <a:srgbClr val="00B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1" autoAdjust="0"/>
    <p:restoredTop sz="94913" autoAdjust="0"/>
  </p:normalViewPr>
  <p:slideViewPr>
    <p:cSldViewPr>
      <p:cViewPr varScale="1">
        <p:scale>
          <a:sx n="67" d="100"/>
          <a:sy n="67" d="100"/>
        </p:scale>
        <p:origin x="59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880"/>
    </p:cViewPr>
  </p:sorterViewPr>
  <p:notesViewPr>
    <p:cSldViewPr>
      <p:cViewPr varScale="1">
        <p:scale>
          <a:sx n="85" d="100"/>
          <a:sy n="85" d="100"/>
        </p:scale>
        <p:origin x="2088" y="53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23607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r>
              <a:rPr lang="en-US" dirty="0"/>
              <a:t>Class# - Class Title</a:t>
            </a:r>
          </a:p>
          <a:p>
            <a:r>
              <a:rPr lang="en-US" dirty="0"/>
              <a:t>Presenter(s)</a:t>
            </a:r>
            <a:endParaRPr lang="en-US" sz="11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3680"/>
            <a:ext cx="832104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r>
              <a:rPr lang="en-US" dirty="0"/>
              <a:t>                              2018 BetterInvesting National Convention – Orlando, FL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955915" y="6584315"/>
            <a:ext cx="128016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F26158E-86DB-44E2-B37B-5B5EE91069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8" y="0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E52113C5-E00A-4258-B6C8-79E2386AC8A6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3463" y="522288"/>
            <a:ext cx="46291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8" y="6601365"/>
            <a:ext cx="4002299" cy="3475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4D607DF2-17BE-4C2C-AFE5-F620D7154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3463" y="522288"/>
            <a:ext cx="4629150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9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0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3463" y="522288"/>
            <a:ext cx="4629150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Speaker Notes: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Now we’ll Evaluate Management under Tab 2.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Step 1 is the %Pre-Tax Profit on Sales (also called Profit Margin).  It shows steady results of a little over 50%, a few percentage points below Visa.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3463" y="522288"/>
            <a:ext cx="4629150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Speaker Notes: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Step 2 is the </a:t>
            </a: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%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Return on Equity.  Here you’ll note Mastercard’s returns are significantly higher than Visa or the Peer Group.  Even with a couple of outliers in 2017 and 2019 removed, the 5 year % ROE average is over 100 %.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6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3463" y="522288"/>
            <a:ext cx="4629150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Speaker Notes: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is the Historic Sales plot showing a 10.9% trendline growth.  With the Member Sentiment result of 14.3% in mind, I decided to be a bit more conservative and chose 11% for the 5 Year Sales Growth Rate Forecast.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0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3463" y="522288"/>
            <a:ext cx="4629150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Speaker Notes: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Tab 4, Step 3, we determine the prospective price ranges.  With a High Price of $622 and Low Price of $275, the resulting ranges are:  25% Buy range 275 to 361; 50% Hold range 361 to 535; and the final 25% Sell range 535 up to 622.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3463" y="522288"/>
            <a:ext cx="4629150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Speaker Notes: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Even though both the Member Sentiment and the Historic growth rates were 16.0% and 16.4% respectively, I decided to also be a bit more conservative here and selected a 5 Year EPS Growth Rate Forecast of 15%.  This resulted in a 5 Year Projected EPS of $17.62 shown in green. (Also known as the Frontside Connector as it’s the only value from the SSG frontside used in backside calculations.)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2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3463" y="522288"/>
            <a:ext cx="4629150" cy="2605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Narrow Economic moat and Exemplary Capital Allocation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So, in conclusion, Mastercard is a well-managed, Large size, Growth company that is “on sale” based on its currently trading near or below its 5 year average P/E.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Friday, Mar 4, Mastercard closed at $330.76 (~$14 below the Study price of $344).  The Upside/Downside moved to 4.9 to 1 with a Compound Total return of 15%.  At the current price, Mastercard could be a purchase candidate if it improves your portfolio.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07DF2-17BE-4C2C-AFE5-F620D71543F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2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6C3F-0BE6-4103-9D9F-CF3A98F41C1D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431608"/>
            <a:ext cx="10668000" cy="5426393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+mn-lt"/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42879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0" y="1508760"/>
            <a:ext cx="52832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807200" y="1508760"/>
            <a:ext cx="5384800" cy="5349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262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ide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29190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4054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r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218276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10566400" y="6414650"/>
            <a:ext cx="160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1481-767A-472F-9747-B1ABCE0A10EC}" type="datetime1">
              <a:rPr lang="en-US" smtClean="0"/>
              <a:t>5/9/2023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enter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218276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458A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400"/>
            </a:lvl3pPr>
            <a:lvl4pPr>
              <a:buClrTx/>
              <a:defRPr sz="1800"/>
            </a:lvl4pPr>
            <a:lvl5pPr>
              <a:buClrTx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1950720" cy="329184"/>
          </a:xfrm>
        </p:spPr>
        <p:txBody>
          <a:bodyPr/>
          <a:lstStyle/>
          <a:p>
            <a:fld id="{2F8CF672-42BF-4BF9-8EFE-FC65F22BE00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18288"/>
            <a:ext cx="8128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FE68-4C74-483D-87DE-8E0FCAF42E8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60500"/>
            <a:ext cx="5384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60500"/>
            <a:ext cx="5384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9CF0-EB8D-45DF-9C2B-2C313571B1E7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0499"/>
            <a:ext cx="524256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22500"/>
            <a:ext cx="524256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460499"/>
            <a:ext cx="5242560" cy="713531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9840" y="2222500"/>
            <a:ext cx="524256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A6A2-D5C2-4DF5-B1A7-F379B3A62C45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96000" y="1475742"/>
            <a:ext cx="1061" cy="51536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933-0877-4D8C-9F91-63757D35EF2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D0A8-39CB-4842-A8FB-6815808A291B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No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28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03201" y="1431608"/>
            <a:ext cx="1057911" cy="3902393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0182" y="1644058"/>
            <a:ext cx="10452485" cy="33089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Text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57867" y="15443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0" y="0"/>
            <a:ext cx="12192000" cy="365760"/>
          </a:xfrm>
          <a:prstGeom prst="rect">
            <a:avLst/>
          </a:prstGeom>
          <a:solidFill>
            <a:srgbClr val="004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158240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7" y="41928"/>
            <a:ext cx="287831" cy="2819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09600" y="18288"/>
            <a:ext cx="1524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fld id="{95968B5B-D69B-4461-B92E-578436374BDB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133600" y="18288"/>
            <a:ext cx="81280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WWW.BETTERINVESTING.ORG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07696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FFFF"/>
                </a:solidFill>
              </a:defRPr>
            </a:lvl1pPr>
          </a:lstStyle>
          <a:p>
            <a:fld id="{B7C7DEAE-B1FF-4F0D-9790-23B38FF51C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200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ts val="800"/>
        </a:spcBef>
        <a:buClrTx/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ts val="750"/>
        </a:spcBef>
        <a:buClrTx/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ts val="700"/>
        </a:spcBef>
        <a:buClrTx/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668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08760"/>
            <a:ext cx="10668000" cy="53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3" y="6423601"/>
            <a:ext cx="14224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D22C6722-3C2F-4848-B4F2-F0D2030C0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1"/>
            <a:ext cx="10668000" cy="365125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WWW.BETTERINVESTING.ORG</a:t>
            </a:r>
          </a:p>
        </p:txBody>
      </p:sp>
    </p:spTree>
    <p:extLst>
      <p:ext uri="{BB962C8B-B14F-4D97-AF65-F5344CB8AC3E}">
        <p14:creationId xmlns:p14="http://schemas.microsoft.com/office/powerpoint/2010/main" val="173283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70" baseline="0">
          <a:solidFill>
            <a:srgbClr val="00458A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ts val="7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5000" y="1758806"/>
            <a:ext cx="9677400" cy="2730788"/>
          </a:xfrm>
          <a:noFill/>
        </p:spPr>
        <p:txBody>
          <a:bodyPr>
            <a:noAutofit/>
          </a:bodyPr>
          <a:lstStyle/>
          <a:p>
            <a:pPr marL="346075" indent="-346075"/>
            <a:r>
              <a:rPr lang="en-US" sz="3200" dirty="0" smtClean="0"/>
              <a:t>DC Regional Chapter Director, MicNOVA Partner</a:t>
            </a:r>
            <a:endParaRPr lang="en-US" sz="3200" dirty="0"/>
          </a:p>
          <a:p>
            <a:pPr marL="346075" indent="-346075"/>
            <a:r>
              <a:rPr lang="en-US" sz="3200" dirty="0" smtClean="0"/>
              <a:t>Western Alliance (NYSE: WAL)</a:t>
            </a:r>
            <a:endParaRPr lang="en-US" sz="3200" dirty="0"/>
          </a:p>
          <a:p>
            <a:pPr marL="803275" lvl="1" indent="-346075"/>
            <a:r>
              <a:rPr lang="en-US" sz="2800" dirty="0" smtClean="0"/>
              <a:t>Value &amp; Roster Predefined Screens</a:t>
            </a:r>
          </a:p>
          <a:p>
            <a:pPr marL="803275" lvl="1" indent="-346075"/>
            <a:r>
              <a:rPr lang="en-US" sz="2800" dirty="0" smtClean="0"/>
              <a:t>First Cut– 4-12-23</a:t>
            </a:r>
          </a:p>
          <a:p>
            <a:pPr marL="803275" lvl="1" indent="-346075"/>
            <a:r>
              <a:rPr lang="en-US" sz="2800" dirty="0" smtClean="0"/>
              <a:t>Ticker Heat Map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0" y="76200"/>
            <a:ext cx="1021080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Sheryl Patterson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87206"/>
            <a:ext cx="46386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1"/>
            <a:ext cx="115824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Independent Research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37392" y="4941292"/>
            <a:ext cx="587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3" y="419101"/>
            <a:ext cx="20955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1" y="1359893"/>
            <a:ext cx="895350" cy="600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123" y="1283955"/>
            <a:ext cx="1517559" cy="385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" y="912731"/>
            <a:ext cx="4209768" cy="3572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74" y="1254739"/>
            <a:ext cx="700886" cy="610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293" y="1233218"/>
            <a:ext cx="863830" cy="5685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559" y="986405"/>
            <a:ext cx="7770558" cy="9185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257" y="1959968"/>
            <a:ext cx="7737162" cy="10252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854889"/>
            <a:ext cx="3495675" cy="4857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321861"/>
            <a:ext cx="2066925" cy="11392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6925" y="2338859"/>
            <a:ext cx="1905000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32" y="3511854"/>
            <a:ext cx="92202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32" y="5895541"/>
            <a:ext cx="92202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254"/>
            <a:ext cx="9925050" cy="4737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1" y="5257800"/>
            <a:ext cx="98774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2E3596-6987-4F50-829A-B072962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082699"/>
            <a:ext cx="8229600" cy="5235526"/>
          </a:xfrm>
        </p:spPr>
        <p:txBody>
          <a:bodyPr/>
          <a:lstStyle/>
          <a:p>
            <a:r>
              <a:rPr lang="en-US" dirty="0"/>
              <a:t>Step 1: % Pre-Tax Profit on Sales (Profit Margin)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1C164F-9056-4E8B-A6D5-BF159967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E43DC-B391-40FB-826C-85CEB4CA4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07FA2EC-7300-46C0-B720-A444D080A59D}"/>
              </a:ext>
            </a:extLst>
          </p:cNvPr>
          <p:cNvSpPr txBox="1">
            <a:spLocks/>
          </p:cNvSpPr>
          <p:nvPr/>
        </p:nvSpPr>
        <p:spPr>
          <a:xfrm>
            <a:off x="152400" y="347472"/>
            <a:ext cx="11887200" cy="1046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ts val="800"/>
              </a:spcBef>
              <a:buClrTx/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750"/>
              </a:spcBef>
              <a:buClrTx/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700"/>
              </a:spcBef>
              <a:buClrTx/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Tx/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baseline="30000" dirty="0">
                <a:solidFill>
                  <a:srgbClr val="00B050"/>
                </a:solidFill>
              </a:rPr>
              <a:t>Core</a:t>
            </a:r>
            <a:r>
              <a:rPr lang="en-US" sz="4400" b="1" dirty="0">
                <a:solidFill>
                  <a:srgbClr val="00458A"/>
                </a:solidFill>
              </a:rPr>
              <a:t>SSG Tab 2:  Evaluate Management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23058"/>
            <a:ext cx="8534400" cy="2848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770" y="1942872"/>
            <a:ext cx="2564228" cy="1638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29722"/>
            <a:ext cx="8829675" cy="1847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" y="6477000"/>
            <a:ext cx="8801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2E3596-6987-4F50-829A-B072962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990600"/>
            <a:ext cx="8229600" cy="5235526"/>
          </a:xfrm>
        </p:spPr>
        <p:txBody>
          <a:bodyPr/>
          <a:lstStyle/>
          <a:p>
            <a:r>
              <a:rPr lang="en-US" dirty="0"/>
              <a:t>Step 2:  % Return on Equity (ROE)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1C164F-9056-4E8B-A6D5-BF159967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E43DC-B391-40FB-826C-85CEB4CA4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07FA2EC-7300-46C0-B720-A444D080A59D}"/>
              </a:ext>
            </a:extLst>
          </p:cNvPr>
          <p:cNvSpPr txBox="1">
            <a:spLocks/>
          </p:cNvSpPr>
          <p:nvPr/>
        </p:nvSpPr>
        <p:spPr>
          <a:xfrm>
            <a:off x="152400" y="392342"/>
            <a:ext cx="11963400" cy="90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ts val="800"/>
              </a:spcBef>
              <a:buClrTx/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750"/>
              </a:spcBef>
              <a:buClrTx/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700"/>
              </a:spcBef>
              <a:buClrTx/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Tx/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baseline="30000" dirty="0">
                <a:solidFill>
                  <a:srgbClr val="00B050"/>
                </a:solidFill>
              </a:rPr>
              <a:t>Core</a:t>
            </a:r>
            <a:r>
              <a:rPr lang="en-US" sz="4400" b="1" dirty="0">
                <a:solidFill>
                  <a:srgbClr val="00458A"/>
                </a:solidFill>
              </a:rPr>
              <a:t>SSG Tab 2:  Evaluate Management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838" y="1752600"/>
            <a:ext cx="2564228" cy="1638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34" y="1470018"/>
            <a:ext cx="8833666" cy="322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35088"/>
            <a:ext cx="105156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3" y="6335286"/>
            <a:ext cx="10460127" cy="3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E43DC-B391-40FB-826C-85CEB4CA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1C164F-9056-4E8B-A6D5-BF159967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0" y="395598"/>
            <a:ext cx="9280859" cy="3538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039" y="609600"/>
            <a:ext cx="2875045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62" y="3934326"/>
            <a:ext cx="7010400" cy="29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1C164F-9056-4E8B-A6D5-BF159967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E43DC-B391-40FB-826C-85CEB4CA4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" y="333375"/>
            <a:ext cx="7881936" cy="449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" y="4953000"/>
            <a:ext cx="9915525" cy="1985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980" y="833247"/>
            <a:ext cx="4275722" cy="485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979" y="1295400"/>
            <a:ext cx="4067175" cy="18287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659" y="4422357"/>
            <a:ext cx="504004" cy="442913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5181600" y="4669631"/>
            <a:ext cx="533400" cy="978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0990" y="3625237"/>
            <a:ext cx="510674" cy="297893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5184259" y="3774184"/>
            <a:ext cx="526731" cy="4890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E43DC-B391-40FB-826C-85CEB4CA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WWW.BETTERINVESTING.ORG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1C164F-9056-4E8B-A6D5-BF159967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DB8DDEA-BACE-4302-BE4D-9EA50ED15C46}"/>
              </a:ext>
            </a:extLst>
          </p:cNvPr>
          <p:cNvSpPr txBox="1">
            <a:spLocks/>
          </p:cNvSpPr>
          <p:nvPr/>
        </p:nvSpPr>
        <p:spPr>
          <a:xfrm>
            <a:off x="76200" y="392216"/>
            <a:ext cx="12084934" cy="979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ts val="800"/>
              </a:spcBef>
              <a:buClrTx/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ts val="750"/>
              </a:spcBef>
              <a:buClrTx/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ts val="700"/>
              </a:spcBef>
              <a:buClrTx/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Tx/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b="1" dirty="0">
              <a:solidFill>
                <a:srgbClr val="00458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362200"/>
            <a:ext cx="8229600" cy="4463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392216"/>
            <a:ext cx="6691313" cy="1969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609600"/>
            <a:ext cx="3352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281F9D-CBB7-45B9-B107-B14C9FD0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81002"/>
            <a:ext cx="8686800" cy="838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Western Alliance Bancorp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028BD1-CF06-47B4-9BA3-60DB5219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10972800" cy="5257800"/>
          </a:xfrm>
        </p:spPr>
        <p:txBody>
          <a:bodyPr>
            <a:noAutofit/>
          </a:bodyPr>
          <a:lstStyle/>
          <a:p>
            <a:pPr lvl="1"/>
            <a:r>
              <a:rPr lang="en-US" sz="2900" dirty="0" smtClean="0"/>
              <a:t>Medium </a:t>
            </a:r>
            <a:r>
              <a:rPr lang="en-US" sz="2900" dirty="0"/>
              <a:t>size, growth company </a:t>
            </a:r>
          </a:p>
          <a:p>
            <a:pPr lvl="1"/>
            <a:r>
              <a:rPr lang="en-US" sz="2900" dirty="0" smtClean="0"/>
              <a:t>Originally had problems similar to failing banks but turned much of that around.  Transparency in current quarterly report. </a:t>
            </a:r>
            <a:endParaRPr lang="en-US" sz="2900" dirty="0"/>
          </a:p>
          <a:p>
            <a:pPr lvl="1"/>
            <a:r>
              <a:rPr lang="en-US" sz="2900" dirty="0"/>
              <a:t>Currently </a:t>
            </a:r>
            <a:r>
              <a:rPr lang="en-US" sz="2900" dirty="0" smtClean="0"/>
              <a:t>“under-valued” </a:t>
            </a:r>
            <a:endParaRPr lang="en-US" sz="2900" dirty="0"/>
          </a:p>
          <a:p>
            <a:pPr lvl="1"/>
            <a:r>
              <a:rPr lang="en-US" sz="2900" dirty="0"/>
              <a:t>Trading </a:t>
            </a:r>
            <a:r>
              <a:rPr lang="en-US" sz="2900" dirty="0" smtClean="0"/>
              <a:t>below </a:t>
            </a:r>
            <a:r>
              <a:rPr lang="en-US" sz="2900" dirty="0"/>
              <a:t>its 5 Year Average PE </a:t>
            </a:r>
          </a:p>
          <a:p>
            <a:pPr lvl="1"/>
            <a:r>
              <a:rPr lang="en-US" sz="2900" dirty="0"/>
              <a:t>Closed </a:t>
            </a:r>
            <a:r>
              <a:rPr lang="en-US" sz="2900" dirty="0" smtClean="0"/>
              <a:t>4/28/23 </a:t>
            </a:r>
            <a:r>
              <a:rPr lang="en-US" sz="2900" dirty="0"/>
              <a:t>at </a:t>
            </a:r>
            <a:r>
              <a:rPr lang="en-US" sz="2900" dirty="0" smtClean="0"/>
              <a:t>$</a:t>
            </a:r>
            <a:r>
              <a:rPr lang="en-US" sz="2900" dirty="0" smtClean="0">
                <a:solidFill>
                  <a:srgbClr val="FF0000"/>
                </a:solidFill>
              </a:rPr>
              <a:t>37.12</a:t>
            </a:r>
            <a:r>
              <a:rPr lang="en-US" sz="2900" dirty="0" smtClean="0"/>
              <a:t>; </a:t>
            </a:r>
            <a:r>
              <a:rPr lang="en-US" sz="2900" dirty="0"/>
              <a:t>is a BUY up </a:t>
            </a:r>
            <a:r>
              <a:rPr lang="en-US" sz="2900" dirty="0" smtClean="0"/>
              <a:t>to $40.40 </a:t>
            </a:r>
            <a:br>
              <a:rPr lang="en-US" sz="2900" dirty="0" smtClean="0"/>
            </a:br>
            <a:r>
              <a:rPr lang="en-US" sz="2900" dirty="0" smtClean="0"/>
              <a:t>(</a:t>
            </a:r>
            <a:r>
              <a:rPr lang="en-US" sz="2900" dirty="0" smtClean="0">
                <a:solidFill>
                  <a:srgbClr val="FF0000"/>
                </a:solidFill>
              </a:rPr>
              <a:t>4.2</a:t>
            </a:r>
            <a:r>
              <a:rPr lang="en-US" sz="2900" dirty="0" smtClean="0"/>
              <a:t> </a:t>
            </a:r>
            <a:r>
              <a:rPr lang="en-US" sz="2900" dirty="0"/>
              <a:t>to 1 U/D  &amp;  </a:t>
            </a:r>
            <a:r>
              <a:rPr lang="en-US" sz="2900" dirty="0" smtClean="0">
                <a:solidFill>
                  <a:srgbClr val="FF0000"/>
                </a:solidFill>
              </a:rPr>
              <a:t>17.7</a:t>
            </a:r>
            <a:r>
              <a:rPr lang="en-US" sz="2900" dirty="0" smtClean="0"/>
              <a:t>% </a:t>
            </a:r>
            <a:r>
              <a:rPr lang="en-US" sz="2900" dirty="0"/>
              <a:t>Total Return) </a:t>
            </a:r>
          </a:p>
          <a:p>
            <a:pPr lvl="2"/>
            <a:r>
              <a:rPr lang="en-US" sz="2900" dirty="0" smtClean="0"/>
              <a:t>Could </a:t>
            </a:r>
            <a:r>
              <a:rPr lang="en-US" sz="2900" dirty="0"/>
              <a:t>be a Medium </a:t>
            </a:r>
            <a:r>
              <a:rPr lang="en-US" sz="2900" dirty="0" smtClean="0"/>
              <a:t>size addition to a portfolio </a:t>
            </a: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DBD666-DA8F-4035-ACA6-89B4DCD5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A3D81B-1B96-4183-A8ED-80F4809AA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WWW.BETTERINVESTING.ORG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722-3C2F-4848-B4F2-F0D2030C0D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1188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722-3C2F-4848-B4F2-F0D2030C0D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457200"/>
            <a:ext cx="11706225" cy="61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516515"/>
            <a:ext cx="116967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117348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609600"/>
            <a:ext cx="11506201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438150"/>
            <a:ext cx="117538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655927"/>
            <a:ext cx="116014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WWW.BETTERINVESTING.ORG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DEAE-B1FF-4F0D-9790-23B38FF51CAA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11563350" cy="597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3" y="609600"/>
            <a:ext cx="1158066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tterInvesting PPT 2016">
  <a:themeElements>
    <a:clrScheme name="Custom 5">
      <a:dk1>
        <a:sysClr val="windowText" lastClr="000000"/>
      </a:dk1>
      <a:lt1>
        <a:sysClr val="window" lastClr="FFFFFF"/>
      </a:lt1>
      <a:dk2>
        <a:srgbClr val="0045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109362</TotalTime>
  <Words>538</Words>
  <Application>Microsoft Office PowerPoint</Application>
  <PresentationFormat>Widescreen</PresentationFormat>
  <Paragraphs>86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Clarity</vt:lpstr>
      <vt:lpstr>BetterInvesting PPT 2016</vt:lpstr>
      <vt:lpstr>Sheryl Patterson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Western Alliance Bancorp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DMV Webinar</dc:title>
  <dc:creator>Kevin Gillogly</dc:creator>
  <cp:lastModifiedBy>Microsoft account</cp:lastModifiedBy>
  <cp:revision>2768</cp:revision>
  <dcterms:created xsi:type="dcterms:W3CDTF">2020-12-07T03:49:10Z</dcterms:created>
  <dcterms:modified xsi:type="dcterms:W3CDTF">2023-05-09T22:35:10Z</dcterms:modified>
</cp:coreProperties>
</file>