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9" r:id="rId3"/>
    <p:sldId id="320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57" r:id="rId23"/>
    <p:sldId id="259" r:id="rId24"/>
    <p:sldId id="260" r:id="rId25"/>
    <p:sldId id="261" r:id="rId26"/>
    <p:sldId id="283" r:id="rId27"/>
    <p:sldId id="284" r:id="rId28"/>
    <p:sldId id="282" r:id="rId29"/>
    <p:sldId id="286" r:id="rId30"/>
    <p:sldId id="287" r:id="rId31"/>
    <p:sldId id="285" r:id="rId32"/>
    <p:sldId id="262" r:id="rId33"/>
    <p:sldId id="263" r:id="rId34"/>
    <p:sldId id="288" r:id="rId35"/>
    <p:sldId id="290" r:id="rId36"/>
    <p:sldId id="291" r:id="rId37"/>
    <p:sldId id="289" r:id="rId38"/>
    <p:sldId id="293" r:id="rId39"/>
    <p:sldId id="294" r:id="rId40"/>
    <p:sldId id="292" r:id="rId41"/>
    <p:sldId id="296" r:id="rId42"/>
    <p:sldId id="297" r:id="rId43"/>
    <p:sldId id="295" r:id="rId44"/>
    <p:sldId id="299" r:id="rId45"/>
    <p:sldId id="300" r:id="rId46"/>
    <p:sldId id="298" r:id="rId47"/>
    <p:sldId id="302" r:id="rId48"/>
    <p:sldId id="303" r:id="rId49"/>
    <p:sldId id="301" r:id="rId50"/>
    <p:sldId id="305" r:id="rId51"/>
    <p:sldId id="306" r:id="rId52"/>
    <p:sldId id="307" r:id="rId53"/>
    <p:sldId id="308" r:id="rId54"/>
    <p:sldId id="309" r:id="rId55"/>
    <p:sldId id="304" r:id="rId56"/>
    <p:sldId id="311" r:id="rId57"/>
    <p:sldId id="312" r:id="rId58"/>
    <p:sldId id="310" r:id="rId59"/>
    <p:sldId id="314" r:id="rId60"/>
    <p:sldId id="315" r:id="rId61"/>
    <p:sldId id="313" r:id="rId62"/>
    <p:sldId id="317" r:id="rId63"/>
    <p:sldId id="318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124200"/>
            <a:ext cx="6477000" cy="1914144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800" y="5056632"/>
            <a:ext cx="6477000" cy="1174088"/>
          </a:xfrm>
        </p:spPr>
        <p:txBody>
          <a:bodyPr vert="horz" lIns="91440" tIns="0" rIns="45720" bIns="0" rtlCol="0">
            <a:normAutofit/>
          </a:bodyPr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buSzPct val="90000"/>
              <a:buFontTx/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00216"/>
            <a:ext cx="19842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300216"/>
            <a:ext cx="3813048" cy="274320"/>
          </a:xfrm>
        </p:spPr>
        <p:txBody>
          <a:bodyPr vert="horz" lIns="91440" tIns="45720" rIns="91440" bIns="45720" rtlCol="0" anchor="ctr"/>
          <a:lstStyle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300216"/>
            <a:ext cx="685800" cy="274320"/>
          </a:xfr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100" kern="1200">
                <a:solidFill>
                  <a:schemeClr val="tx1"/>
                </a:solidFill>
                <a:latin typeface="Rockwell" pitchFamily="18" charset="0"/>
                <a:ea typeface="+mn-ea"/>
                <a:cs typeface="+mn-cs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tabLst/>
              <a:defRPr sz="1800"/>
            </a:lvl6pPr>
            <a:lvl7pPr marL="2290763" indent="-344488">
              <a:tabLst/>
              <a:defRPr sz="1800"/>
            </a:lvl7pPr>
            <a:lvl8pPr marL="2290763" indent="-344488">
              <a:tabLst/>
              <a:defRPr sz="1800"/>
            </a:lvl8pPr>
            <a:lvl9pPr marL="2290763" indent="-344488">
              <a:tabLst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4645152" y="1735138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5"/>
          </p:nvPr>
        </p:nvSpPr>
        <p:spPr>
          <a:xfrm>
            <a:off x="4645152" y="3870960"/>
            <a:ext cx="356616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690048"/>
            <a:ext cx="356393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7250" y="368490"/>
            <a:ext cx="3566160" cy="5627498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 marL="2290763" indent="-344488">
              <a:defRPr sz="2000"/>
            </a:lvl7pPr>
            <a:lvl8pPr marL="2290763" indent="-344488">
              <a:defRPr sz="2000"/>
            </a:lvl8pPr>
            <a:lvl9pPr marL="2290763" indent="-344488"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398" y="2866030"/>
            <a:ext cx="3563938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7546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7544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grpSp>
        <p:nvGrpSpPr>
          <p:cNvPr id="3" name="Group 7"/>
          <p:cNvGrpSpPr/>
          <p:nvPr/>
        </p:nvGrpSpPr>
        <p:grpSpPr>
          <a:xfrm rot="21421631">
            <a:off x="629028" y="505650"/>
            <a:ext cx="3850925" cy="5516274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4"/>
          </p:nvPr>
        </p:nvSpPr>
        <p:spPr>
          <a:xfrm rot="21421631">
            <a:off x="808793" y="667560"/>
            <a:ext cx="3468664" cy="512472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/>
          <p:nvPr/>
        </p:nvGrpSpPr>
        <p:grpSpPr>
          <a:xfrm rot="21214351">
            <a:off x="313409" y="3520798"/>
            <a:ext cx="4088024" cy="302602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6"/>
          </p:nvPr>
        </p:nvSpPr>
        <p:spPr>
          <a:xfrm rot="21214351">
            <a:off x="491057" y="3682579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232774">
            <a:off x="169481" y="241256"/>
            <a:ext cx="4088024" cy="3026020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347129" y="403037"/>
            <a:ext cx="3704109" cy="2697083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3434" y="1524000"/>
            <a:ext cx="356616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2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13432" y="2699982"/>
            <a:ext cx="3566160" cy="2163171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32774">
            <a:off x="2059282" y="379100"/>
            <a:ext cx="5031327" cy="3443312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8736"/>
            <a:ext cx="7315200" cy="98797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32774">
            <a:off x="2248157" y="564564"/>
            <a:ext cx="4653577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762374"/>
            <a:ext cx="7315200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3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13"/>
          <p:cNvGrpSpPr/>
          <p:nvPr/>
        </p:nvGrpSpPr>
        <p:grpSpPr>
          <a:xfrm rot="21420000">
            <a:off x="113687" y="116368"/>
            <a:ext cx="3969060" cy="3705360"/>
            <a:chOff x="1524000" y="381000"/>
            <a:chExt cx="3657600" cy="4737978"/>
          </a:xfrm>
        </p:grpSpPr>
        <p:sp>
          <p:nvSpPr>
            <p:cNvPr id="15" name="Rectangle 14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7" name="Picture Placeholder 9"/>
          <p:cNvSpPr>
            <a:spLocks noGrp="1"/>
          </p:cNvSpPr>
          <p:nvPr>
            <p:ph type="pic" sz="quarter" idx="17"/>
          </p:nvPr>
        </p:nvSpPr>
        <p:spPr>
          <a:xfrm rot="21420000">
            <a:off x="299151" y="304998"/>
            <a:ext cx="3598455" cy="3334235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9"/>
          <p:cNvGrpSpPr/>
          <p:nvPr/>
        </p:nvGrpSpPr>
        <p:grpSpPr>
          <a:xfrm rot="360000">
            <a:off x="4165479" y="323141"/>
            <a:ext cx="4792693" cy="3443312"/>
            <a:chOff x="1524000" y="381000"/>
            <a:chExt cx="3657600" cy="4737978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 rot="360000">
            <a:off x="4336486" y="507668"/>
            <a:ext cx="4432860" cy="307238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926106"/>
            <a:ext cx="7315200" cy="990600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51682" y="450851"/>
            <a:ext cx="846083" cy="535781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50851"/>
            <a:ext cx="5943600" cy="535781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Watermar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122215" y="3200400"/>
            <a:ext cx="8021782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r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0813" y="3833095"/>
            <a:ext cx="4724400" cy="1209964"/>
          </a:xfrm>
        </p:spPr>
        <p:txBody>
          <a:bodyPr lIns="45720" tIns="0" rIns="45720" bIns="0" anchor="b" anchorCtr="0">
            <a:noAutofit/>
          </a:bodyPr>
          <a:lstStyle>
            <a:lvl1pPr algn="l">
              <a:lnSpc>
                <a:spcPts val="5000"/>
              </a:lnSpc>
              <a:defRPr sz="4600"/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0813" y="5056909"/>
            <a:ext cx="4724400" cy="1156586"/>
          </a:xfrm>
        </p:spPr>
        <p:txBody>
          <a:bodyPr lIns="91440" tIns="0" rIns="45720" bIns="0">
            <a:normAutofit/>
          </a:bodyPr>
          <a:lstStyle>
            <a:lvl1pPr marL="0" indent="0" algn="l">
              <a:lnSpc>
                <a:spcPts val="2600"/>
              </a:lnSpc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98744"/>
            <a:ext cx="1981200" cy="273050"/>
          </a:xfrm>
        </p:spPr>
        <p:txBody>
          <a:bodyPr/>
          <a:lstStyle>
            <a:lvl1pPr algn="l">
              <a:defRPr sz="1100"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400" y="6298744"/>
            <a:ext cx="3810000" cy="27305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64856" y="6312392"/>
            <a:ext cx="685800" cy="265089"/>
          </a:xfrm>
        </p:spPr>
        <p:txBody>
          <a:bodyPr/>
          <a:lstStyle>
            <a:lvl1pPr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94560"/>
            <a:ext cx="7772400" cy="1362075"/>
          </a:xfrm>
        </p:spPr>
        <p:txBody>
          <a:bodyPr vert="horz" lIns="45720" tIns="0" rIns="45720" bIns="0" rtlCol="0" anchor="b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4600" b="1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57016"/>
            <a:ext cx="7772400" cy="987552"/>
          </a:xfrm>
        </p:spPr>
        <p:txBody>
          <a:bodyPr vert="horz" lIns="91440" tIns="0" rIns="45720" bIns="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SzPct val="90000"/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Watermar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12693" y="1689847"/>
            <a:ext cx="8431303" cy="2209800"/>
          </a:xfrm>
        </p:spPr>
        <p:txBody>
          <a:bodyPr wrap="none" lIns="0" tIns="0" rIns="0" bIns="0" anchor="ctr" anchorCtr="0">
            <a:noAutofit/>
          </a:bodyPr>
          <a:lstStyle>
            <a:lvl1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  <a:lvl2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2pPr>
            <a:lvl3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3pPr>
            <a:lvl4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4pPr>
            <a:lvl5pPr marL="0" indent="0" algn="l">
              <a:spcBef>
                <a:spcPts val="0"/>
              </a:spcBef>
              <a:buNone/>
              <a:defRPr sz="12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96353"/>
            <a:ext cx="5334000" cy="1362075"/>
          </a:xfrm>
        </p:spPr>
        <p:txBody>
          <a:bodyPr lIns="45720" tIns="0" rIns="45720" bIns="0" anchor="b" anchorCtr="0"/>
          <a:lstStyle>
            <a:lvl1pPr algn="l">
              <a:lnSpc>
                <a:spcPts val="5000"/>
              </a:lnSpc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560618"/>
            <a:ext cx="5334000" cy="983087"/>
          </a:xfrm>
        </p:spPr>
        <p:txBody>
          <a:bodyPr tIns="0" rIns="45720" bIns="0" anchor="t" anchorCtr="0"/>
          <a:lstStyle>
            <a:lvl1pPr marL="0" indent="0">
              <a:spcBef>
                <a:spcPct val="0"/>
              </a:spcBef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52775" y="4069804"/>
            <a:ext cx="5538788" cy="1162050"/>
          </a:xfrm>
        </p:spPr>
        <p:txBody>
          <a:bodyPr tIns="0" bIns="0" anchor="b"/>
          <a:lstStyle>
            <a:lvl1pPr algn="l">
              <a:lnSpc>
                <a:spcPts val="4600"/>
              </a:lnSpc>
              <a:defRPr sz="4600" b="1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grpSp>
        <p:nvGrpSpPr>
          <p:cNvPr id="3" name="Group 8"/>
          <p:cNvGrpSpPr/>
          <p:nvPr/>
        </p:nvGrpSpPr>
        <p:grpSpPr>
          <a:xfrm rot="21240000">
            <a:off x="654352" y="445180"/>
            <a:ext cx="5416247" cy="3630168"/>
            <a:chOff x="1524000" y="381000"/>
            <a:chExt cx="3657600" cy="4737978"/>
          </a:xfrm>
        </p:grpSpPr>
        <p:sp>
          <p:nvSpPr>
            <p:cNvPr id="10" name="Rectangle 9"/>
            <p:cNvSpPr/>
            <p:nvPr userDrawn="1"/>
          </p:nvSpPr>
          <p:spPr>
            <a:xfrm>
              <a:off x="1524000" y="381000"/>
              <a:ext cx="3657600" cy="472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1524000" y="381000"/>
              <a:ext cx="3657600" cy="4737978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5000"/>
                  </a:schemeClr>
                </a:gs>
                <a:gs pos="15000">
                  <a:schemeClr val="bg1">
                    <a:alpha val="75000"/>
                  </a:schemeClr>
                </a:gs>
                <a:gs pos="100000">
                  <a:schemeClr val="bg1"/>
                </a:gs>
                <a:gs pos="100000">
                  <a:schemeClr val="bg1"/>
                </a:gs>
              </a:gsLst>
              <a:path path="rect">
                <a:fillToRect r="100000" b="100000"/>
              </a:path>
              <a:tileRect l="-100000" t="-100000"/>
            </a:gradFill>
            <a:ln>
              <a:noFill/>
            </a:ln>
            <a:effectLst>
              <a:innerShdw blurRad="190500" dist="88900" dir="13500000">
                <a:schemeClr val="bg1">
                  <a:lumMod val="65000"/>
                  <a:alpha val="25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 rot="21240000">
            <a:off x="857677" y="632632"/>
            <a:ext cx="5009597" cy="3255264"/>
          </a:xfrm>
          <a:solidFill>
            <a:schemeClr val="bg1">
              <a:lumMod val="85000"/>
            </a:schemeClr>
          </a:solidFill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58117" y="5230906"/>
            <a:ext cx="5532958" cy="865093"/>
          </a:xfrm>
        </p:spPr>
        <p:txBody>
          <a:bodyPr/>
          <a:lstStyle>
            <a:lvl1pPr marL="0" indent="0">
              <a:spcBef>
                <a:spcPct val="0"/>
              </a:spcBef>
              <a:buNone/>
              <a:defRPr sz="2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35139"/>
            <a:ext cx="3566160" cy="405606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344488">
              <a:defRPr sz="1800"/>
            </a:lvl6pPr>
            <a:lvl7pPr marL="2290763" indent="-344488">
              <a:defRPr sz="1800"/>
            </a:lvl7pPr>
            <a:lvl8pPr marL="2290763" indent="-344488">
              <a:defRPr sz="1800"/>
            </a:lvl8pPr>
            <a:lvl9pPr marL="2290763" indent="-344488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326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7367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30247" y="1419366"/>
            <a:ext cx="3200400" cy="584035"/>
          </a:xfrm>
        </p:spPr>
        <p:txBody>
          <a:bodyPr anchor="b"/>
          <a:lstStyle>
            <a:lvl1pPr marL="0" indent="0" algn="ctr">
              <a:spcBef>
                <a:spcPct val="0"/>
              </a:spcBef>
              <a:buNone/>
              <a:defRPr sz="2200" b="0">
                <a:solidFill>
                  <a:schemeClr val="tx2">
                    <a:lumMod val="60000"/>
                    <a:lumOff val="40000"/>
                  </a:schemeClr>
                </a:solidFill>
                <a:latin typeface="Impac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6514" y="2174875"/>
            <a:ext cx="3566160" cy="361632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2290763" indent="-344488">
              <a:defRPr sz="1600"/>
            </a:lvl6pPr>
            <a:lvl7pPr marL="2290763" indent="-344488">
              <a:defRPr sz="1600"/>
            </a:lvl7pPr>
            <a:lvl8pPr marL="2290763" indent="-344488">
              <a:defRPr sz="1600"/>
            </a:lvl8pPr>
            <a:lvl9pPr marL="2290763" indent="-344488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3" name="Picture 12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  <p:pic>
        <p:nvPicPr>
          <p:cNvPr id="12" name="Picture 11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039" y="1897040"/>
            <a:ext cx="3228975" cy="142875"/>
          </a:xfrm>
          <a:prstGeom prst="rect">
            <a:avLst/>
          </a:prstGeom>
        </p:spPr>
      </p:pic>
      <p:pic>
        <p:nvPicPr>
          <p:cNvPr id="14" name="Picture 13" descr="Comparison-Underlin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5960" y="1897040"/>
            <a:ext cx="3228975" cy="1428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35138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914400" y="3870960"/>
            <a:ext cx="7315200" cy="1920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8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5138"/>
            <a:ext cx="7313613" cy="4056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63438" y="6314461"/>
            <a:ext cx="1295400" cy="2650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fld id="{2DF66AD8-BC4A-4004-9882-414398D930CA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2607" y="6305797"/>
            <a:ext cx="3717967" cy="2592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  <a:latin typeface="Rockwell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21388" y="5476097"/>
            <a:ext cx="1483056" cy="8518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00">
                <a:gradFill>
                  <a:gsLst>
                    <a:gs pos="0">
                      <a:schemeClr val="tx1">
                        <a:alpha val="10000"/>
                      </a:schemeClr>
                    </a:gs>
                    <a:gs pos="100000">
                      <a:schemeClr val="tx1">
                        <a:alpha val="10000"/>
                      </a:schemeClr>
                    </a:gs>
                  </a:gsLst>
                  <a:lin ang="5400000" scaled="0"/>
                </a:gradFill>
                <a:latin typeface="Impact" pitchFamily="34" charset="0"/>
              </a:defRPr>
            </a:lvl1pPr>
          </a:lstStyle>
          <a:p>
            <a:fld id="{B9D2C864-9362-43C7-A136-D9C41D93A96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3550" indent="-463550" algn="l" defTabSz="914400" rtl="0" eaLnBrk="1" latinLnBrk="0" hangingPunct="1">
        <a:spcBef>
          <a:spcPts val="2000"/>
        </a:spcBef>
        <a:buSzPct val="90000"/>
        <a:buFontTx/>
        <a:buBlip>
          <a:blip r:embed="rId22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SzPct val="90000"/>
        <a:buFontTx/>
        <a:buBlip>
          <a:blip r:embed="rId23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5713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38338" indent="-341313" algn="l" defTabSz="914400" rtl="0" eaLnBrk="1" latinLnBrk="0" hangingPunct="1">
        <a:spcBef>
          <a:spcPts val="600"/>
        </a:spcBef>
        <a:buSzPct val="90000"/>
        <a:buFontTx/>
        <a:buBlip>
          <a:blip r:embed="rId2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ct val="20000"/>
        </a:spcBef>
        <a:buSzPct val="90000"/>
        <a:buFontTx/>
        <a:buBlip>
          <a:blip r:embed="rId24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ct val="20000"/>
        </a:spcBef>
        <a:buSzPct val="90000"/>
        <a:buFontTx/>
        <a:buBlip>
          <a:blip r:embed="rId22"/>
        </a:buBlip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ct val="20000"/>
        </a:spcBef>
        <a:buSzPct val="90000"/>
        <a:buFontTx/>
        <a:buBlip>
          <a:blip r:embed="rId23"/>
        </a:buBlip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028206"/>
            <a:ext cx="6477000" cy="3010138"/>
          </a:xfrm>
        </p:spPr>
        <p:txBody>
          <a:bodyPr anchor="t"/>
          <a:lstStyle/>
          <a:p>
            <a:r>
              <a:rPr lang="en-US" sz="6000" dirty="0" smtClean="0"/>
              <a:t>Introduction to and Review of the </a:t>
            </a:r>
            <a:r>
              <a:rPr lang="en-US" sz="6000" dirty="0" err="1" smtClean="0"/>
              <a:t>McNoVA</a:t>
            </a:r>
            <a:r>
              <a:rPr lang="en-US" sz="6000" dirty="0" smtClean="0"/>
              <a:t> </a:t>
            </a:r>
            <a:r>
              <a:rPr lang="en-US" sz="6000" dirty="0" err="1" smtClean="0"/>
              <a:t>Watchlist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4800" dirty="0" smtClean="0"/>
              <a:t> </a:t>
            </a:r>
            <a:r>
              <a:rPr lang="en-US" sz="3200" dirty="0" smtClean="0"/>
              <a:t>(as of May 31, 2020)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McNoVA</a:t>
            </a:r>
            <a:r>
              <a:rPr lang="en-US" dirty="0" smtClean="0"/>
              <a:t> virtual meeting, Wednesday June 10, 2020</a:t>
            </a:r>
          </a:p>
          <a:p>
            <a:r>
              <a:rPr lang="en-US" dirty="0"/>
              <a:t>	</a:t>
            </a:r>
            <a:r>
              <a:rPr lang="en-US" dirty="0" smtClean="0"/>
              <a:t>-- Wilbert Nixon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3791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(ALB)(5-year chart)</a:t>
            </a:r>
            <a:endParaRPr lang="en-US" dirty="0"/>
          </a:p>
        </p:txBody>
      </p:sp>
      <p:pic>
        <p:nvPicPr>
          <p:cNvPr id="4" name="Picture 3" descr="ALB - Albemarle Corp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88" y="1513157"/>
            <a:ext cx="7631200" cy="619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430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(ALB)(6-month chart)</a:t>
            </a:r>
            <a:endParaRPr lang="en-US" dirty="0"/>
          </a:p>
        </p:txBody>
      </p:sp>
      <p:pic>
        <p:nvPicPr>
          <p:cNvPr id="4" name="Picture 3" descr="ALB - Albemarle Corp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9" y="1842985"/>
            <a:ext cx="8875059" cy="525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07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Albemarle Corp. </a:t>
            </a:r>
            <a:r>
              <a:rPr lang="en-US" sz="2800" dirty="0" smtClean="0"/>
              <a:t>(ALB)(SSG)</a:t>
            </a:r>
            <a:endParaRPr lang="en-US" dirty="0"/>
          </a:p>
        </p:txBody>
      </p:sp>
      <p:pic>
        <p:nvPicPr>
          <p:cNvPr id="4" name="Picture 3" descr="Albemarle Corp (ALB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58" y="1371600"/>
            <a:ext cx="6585906" cy="5299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90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(AX)(5-year chart)</a:t>
            </a:r>
            <a:endParaRPr lang="en-US" dirty="0"/>
          </a:p>
        </p:txBody>
      </p:sp>
      <p:pic>
        <p:nvPicPr>
          <p:cNvPr id="4" name="Picture 3" descr="AX - Axos Financial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662942"/>
            <a:ext cx="8875059" cy="580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9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(AX)(6-month chart)</a:t>
            </a:r>
            <a:endParaRPr lang="en-US" dirty="0"/>
          </a:p>
        </p:txBody>
      </p:sp>
      <p:pic>
        <p:nvPicPr>
          <p:cNvPr id="4" name="Picture 3" descr="AX - Axos Financial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594197"/>
            <a:ext cx="8875059" cy="52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8936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Axos</a:t>
            </a:r>
            <a:r>
              <a:rPr lang="en-US" dirty="0" smtClean="0"/>
              <a:t> Financial </a:t>
            </a:r>
            <a:r>
              <a:rPr lang="en-US" sz="2800" dirty="0" smtClean="0"/>
              <a:t>(AX)(SSG)</a:t>
            </a:r>
            <a:endParaRPr lang="en-US" dirty="0"/>
          </a:p>
        </p:txBody>
      </p:sp>
      <p:pic>
        <p:nvPicPr>
          <p:cNvPr id="4" name="Picture 3" descr="Axos Financial Inc (AX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67" y="1505813"/>
            <a:ext cx="6250326" cy="50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2689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Costco Wholesale </a:t>
            </a:r>
            <a:r>
              <a:rPr lang="en-US" sz="2800" dirty="0" smtClean="0"/>
              <a:t>(COST)(5-year chart)</a:t>
            </a:r>
            <a:endParaRPr lang="en-US" dirty="0"/>
          </a:p>
        </p:txBody>
      </p:sp>
      <p:pic>
        <p:nvPicPr>
          <p:cNvPr id="4" name="Picture 3" descr="COST - Costco Wholesale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554916"/>
            <a:ext cx="8875059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02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Costco Wholesale </a:t>
            </a:r>
            <a:r>
              <a:rPr lang="en-US" sz="2800" dirty="0" smtClean="0"/>
              <a:t>(COST)(6-month chart)</a:t>
            </a:r>
            <a:endParaRPr lang="en-US" dirty="0"/>
          </a:p>
        </p:txBody>
      </p:sp>
      <p:pic>
        <p:nvPicPr>
          <p:cNvPr id="4" name="Picture 3" descr="COST - Costco Wholesale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05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Costco Wholesale </a:t>
            </a:r>
            <a:r>
              <a:rPr lang="en-US" sz="2800" dirty="0" smtClean="0"/>
              <a:t>(COST)(SSG)</a:t>
            </a:r>
            <a:endParaRPr lang="en-US" dirty="0"/>
          </a:p>
        </p:txBody>
      </p:sp>
      <p:pic>
        <p:nvPicPr>
          <p:cNvPr id="4" name="Picture 3" descr="Costco Wholesale Corp (COST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770" y="1371600"/>
            <a:ext cx="5299364" cy="528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2333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(DIS)(5-year chart)</a:t>
            </a:r>
            <a:endParaRPr lang="en-US" dirty="0"/>
          </a:p>
        </p:txBody>
      </p:sp>
      <p:pic>
        <p:nvPicPr>
          <p:cNvPr id="4" name="Picture 3" descr="DIS - Walt Disney Company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4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NoVA Dashboard (200609) (Manifest Investing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4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434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(DIS)(6-month chart)</a:t>
            </a:r>
            <a:endParaRPr lang="en-US" dirty="0"/>
          </a:p>
        </p:txBody>
      </p:sp>
      <p:pic>
        <p:nvPicPr>
          <p:cNvPr id="4" name="Picture 3" descr="DIS - Walt Disney Company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09662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20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Disney (Walt) </a:t>
            </a:r>
            <a:r>
              <a:rPr lang="en-US" sz="2800" dirty="0" smtClean="0"/>
              <a:t>(DIS)(SSG)</a:t>
            </a:r>
            <a:endParaRPr lang="en-US" dirty="0"/>
          </a:p>
        </p:txBody>
      </p:sp>
      <p:pic>
        <p:nvPicPr>
          <p:cNvPr id="4" name="Picture 3" descr="The Walt Disney Co (DIS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32002"/>
            <a:ext cx="5299364" cy="5041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85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(FIVE)(5-year chart)</a:t>
            </a:r>
            <a:endParaRPr lang="en-US" dirty="0"/>
          </a:p>
        </p:txBody>
      </p:sp>
      <p:pic>
        <p:nvPicPr>
          <p:cNvPr id="4" name="Picture 3" descr="FIVE - Five Below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482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(FIVE)(6-month chart)</a:t>
            </a:r>
            <a:endParaRPr lang="en-US" dirty="0"/>
          </a:p>
        </p:txBody>
      </p:sp>
      <p:pic>
        <p:nvPicPr>
          <p:cNvPr id="4" name="Picture 3" descr="FIVE - Five Below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253754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853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Five Below </a:t>
            </a:r>
            <a:r>
              <a:rPr lang="en-US" sz="2800" dirty="0" smtClean="0"/>
              <a:t>(FIVE)(SSG)</a:t>
            </a:r>
            <a:endParaRPr lang="en-US" dirty="0"/>
          </a:p>
        </p:txBody>
      </p:sp>
      <p:pic>
        <p:nvPicPr>
          <p:cNvPr id="4" name="Picture 3" descr="Five Below (FIVE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709" y="1558190"/>
            <a:ext cx="5425451" cy="49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437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(FND)(5-year chart)</a:t>
            </a:r>
            <a:endParaRPr lang="en-US" dirty="0"/>
          </a:p>
        </p:txBody>
      </p:sp>
      <p:pic>
        <p:nvPicPr>
          <p:cNvPr id="4" name="Picture 3" descr="FND - Floor &amp; Decor Holdings 5y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7723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(FND)(6-month chart)</a:t>
            </a:r>
            <a:endParaRPr lang="en-US" dirty="0"/>
          </a:p>
        </p:txBody>
      </p:sp>
      <p:pic>
        <p:nvPicPr>
          <p:cNvPr id="4" name="Picture 3" descr="FND - Floor &amp; Decor Holdings 6m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1774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517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Floor &amp; Décor </a:t>
            </a:r>
            <a:r>
              <a:rPr lang="en-US" sz="2800" dirty="0" smtClean="0"/>
              <a:t>(FND)(SSG)</a:t>
            </a:r>
            <a:endParaRPr lang="en-US" dirty="0"/>
          </a:p>
        </p:txBody>
      </p:sp>
      <p:pic>
        <p:nvPicPr>
          <p:cNvPr id="4" name="Picture 3" descr="Floor &amp; Decor Holdings Inc (FND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32003"/>
            <a:ext cx="5299364" cy="507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039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Dynamics </a:t>
            </a:r>
            <a:r>
              <a:rPr lang="en-US" sz="2800" dirty="0" smtClean="0"/>
              <a:t>(GD)(5-year chart)</a:t>
            </a:r>
            <a:endParaRPr lang="en-US" dirty="0"/>
          </a:p>
        </p:txBody>
      </p:sp>
      <p:pic>
        <p:nvPicPr>
          <p:cNvPr id="4" name="Picture 3" descr="GD - General Dynamics Corp 5y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11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General Dynamics </a:t>
            </a:r>
            <a:r>
              <a:rPr lang="en-US" sz="2800" dirty="0" smtClean="0"/>
              <a:t>(GD)(6-month chart)</a:t>
            </a:r>
            <a:endParaRPr lang="en-US" dirty="0"/>
          </a:p>
        </p:txBody>
      </p:sp>
      <p:pic>
        <p:nvPicPr>
          <p:cNvPr id="4" name="Picture 3" descr="GD - General Dynamics Corp 6m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26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37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cNoVA Dashboard (200609) (Manifest Investing)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45" y="1070169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78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General Dynamics </a:t>
            </a:r>
            <a:r>
              <a:rPr lang="en-US" sz="2800" dirty="0" smtClean="0"/>
              <a:t>(GD)(SSG)</a:t>
            </a:r>
            <a:endParaRPr lang="en-US" dirty="0"/>
          </a:p>
        </p:txBody>
      </p:sp>
      <p:pic>
        <p:nvPicPr>
          <p:cNvPr id="4" name="Picture 3" descr="General Dynamics Corp. (GD) 200606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50" y="1505814"/>
            <a:ext cx="5299364" cy="502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1792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(HEI)(5-year chart)</a:t>
            </a:r>
            <a:endParaRPr lang="en-US" dirty="0"/>
          </a:p>
        </p:txBody>
      </p:sp>
      <p:pic>
        <p:nvPicPr>
          <p:cNvPr id="4" name="Picture 3" descr="HEI - Heico Corp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369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042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(HEI)(6-month chart)</a:t>
            </a:r>
            <a:endParaRPr lang="en-US" dirty="0"/>
          </a:p>
        </p:txBody>
      </p:sp>
      <p:pic>
        <p:nvPicPr>
          <p:cNvPr id="4" name="Picture 3" descr="HEI - Heico Corp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12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2931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HEICO Corp </a:t>
            </a:r>
            <a:r>
              <a:rPr lang="en-US" sz="2800" dirty="0" smtClean="0"/>
              <a:t>(HEI)(SSG)</a:t>
            </a:r>
            <a:endParaRPr lang="en-US" dirty="0"/>
          </a:p>
        </p:txBody>
      </p:sp>
      <p:pic>
        <p:nvPicPr>
          <p:cNvPr id="4" name="Picture 3" descr="Heico (HEI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118" y="1532001"/>
            <a:ext cx="5299364" cy="49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07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(INTC)(5-year chart)</a:t>
            </a:r>
            <a:endParaRPr lang="en-US" dirty="0"/>
          </a:p>
        </p:txBody>
      </p:sp>
      <p:pic>
        <p:nvPicPr>
          <p:cNvPr id="4" name="Picture 3" descr="INTC - Intel Corp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7846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667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(INTC)(6-month chart)</a:t>
            </a:r>
            <a:endParaRPr lang="en-US" dirty="0"/>
          </a:p>
        </p:txBody>
      </p:sp>
      <p:pic>
        <p:nvPicPr>
          <p:cNvPr id="4" name="Picture 3" descr="INTC - Intel Corp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09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 </a:t>
            </a:r>
            <a:r>
              <a:rPr lang="en-US" sz="2800" dirty="0" smtClean="0"/>
              <a:t>(INTC)(SSG)</a:t>
            </a:r>
            <a:endParaRPr lang="en-US" dirty="0"/>
          </a:p>
        </p:txBody>
      </p:sp>
      <p:pic>
        <p:nvPicPr>
          <p:cNvPr id="4" name="Picture 3" descr="Intel Corp (INTC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75" y="1594199"/>
            <a:ext cx="5299364" cy="492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38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(JLL)(5-year chart)</a:t>
            </a:r>
            <a:endParaRPr lang="en-US" dirty="0"/>
          </a:p>
        </p:txBody>
      </p:sp>
      <p:pic>
        <p:nvPicPr>
          <p:cNvPr id="4" name="Picture 3" descr="JLL - Jones Lang Lasalle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047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(JLL)(6-month chart)</a:t>
            </a:r>
            <a:endParaRPr lang="en-US" dirty="0"/>
          </a:p>
        </p:txBody>
      </p:sp>
      <p:pic>
        <p:nvPicPr>
          <p:cNvPr id="4" name="Picture 3" descr="JLL - Jones Lang Lasalle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1278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Jones Lang Salle </a:t>
            </a:r>
            <a:r>
              <a:rPr lang="en-US" sz="2800" dirty="0" smtClean="0"/>
              <a:t>(JLL)(SSG)</a:t>
            </a:r>
            <a:endParaRPr lang="en-US" dirty="0"/>
          </a:p>
        </p:txBody>
      </p:sp>
      <p:pic>
        <p:nvPicPr>
          <p:cNvPr id="4" name="Picture 3" descr="Jones Lang LaSalle Inc (JLL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236" y="1649847"/>
            <a:ext cx="5299364" cy="495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98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(ABBV)(5-year chart)</a:t>
            </a:r>
            <a:endParaRPr lang="en-US" dirty="0"/>
          </a:p>
        </p:txBody>
      </p:sp>
      <p:pic>
        <p:nvPicPr>
          <p:cNvPr id="6" name="Picture 5" descr="ABBV_Barchart_Interactive_Chart_06_06_2020 (1)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99" y="1554916"/>
            <a:ext cx="8599277" cy="508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892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(MIDD)(5-year chart)</a:t>
            </a:r>
            <a:endParaRPr lang="en-US" dirty="0"/>
          </a:p>
        </p:txBody>
      </p:sp>
      <p:pic>
        <p:nvPicPr>
          <p:cNvPr id="4" name="Picture 3" descr="MIDD - Middleby Corp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52275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1467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(MIDD)(6-month chart)</a:t>
            </a:r>
            <a:endParaRPr lang="en-US" dirty="0"/>
          </a:p>
        </p:txBody>
      </p:sp>
      <p:pic>
        <p:nvPicPr>
          <p:cNvPr id="4" name="Picture 3" descr="MIDD - Middleby Corp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191557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43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Middleby</a:t>
            </a:r>
            <a:r>
              <a:rPr lang="en-US" dirty="0" smtClean="0"/>
              <a:t> </a:t>
            </a:r>
            <a:r>
              <a:rPr lang="en-US" sz="2800" dirty="0" smtClean="0"/>
              <a:t>(MIDD)(SSG)</a:t>
            </a:r>
            <a:endParaRPr lang="en-US" dirty="0"/>
          </a:p>
        </p:txBody>
      </p:sp>
      <p:pic>
        <p:nvPicPr>
          <p:cNvPr id="4" name="Picture 3" descr="The Middleby Corp (MIDD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23" y="1558190"/>
            <a:ext cx="5299364" cy="5142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6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400" dirty="0" smtClean="0"/>
              <a:t>(RTX)(5-year chart)</a:t>
            </a:r>
            <a:endParaRPr lang="en-US" sz="2400" dirty="0"/>
          </a:p>
        </p:txBody>
      </p:sp>
      <p:pic>
        <p:nvPicPr>
          <p:cNvPr id="4" name="Picture 3" descr="RTX - Raytheon Technologies Corp. 5y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7368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000" dirty="0" smtClean="0"/>
              <a:t>(RTX)(6-month chart)</a:t>
            </a:r>
            <a:endParaRPr lang="en-US" sz="2000" dirty="0"/>
          </a:p>
        </p:txBody>
      </p:sp>
      <p:pic>
        <p:nvPicPr>
          <p:cNvPr id="4" name="Picture 3" descr="RTX - Raytheon Technologies Corp. 6m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204651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546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Raytheon Technologies </a:t>
            </a:r>
            <a:r>
              <a:rPr lang="en-US" sz="2000" dirty="0" smtClean="0"/>
              <a:t>(RTX)(SSG)</a:t>
            </a:r>
            <a:endParaRPr lang="en-US" sz="2000" dirty="0"/>
          </a:p>
        </p:txBody>
      </p:sp>
      <p:pic>
        <p:nvPicPr>
          <p:cNvPr id="4" name="Picture 3" descr="Raytheon Technologies Co. (RTX) 200605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371600"/>
            <a:ext cx="5299364" cy="524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95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Schwab, Charles </a:t>
            </a:r>
            <a:r>
              <a:rPr lang="en-US" sz="2800" dirty="0" smtClean="0"/>
              <a:t>(SCHW)(5-year chart)</a:t>
            </a:r>
            <a:endParaRPr lang="en-US" dirty="0"/>
          </a:p>
        </p:txBody>
      </p:sp>
      <p:pic>
        <p:nvPicPr>
          <p:cNvPr id="4" name="Picture 3" descr="SCHW - The Charles Schwab Corp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88" y="1368326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3223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Schwab, Charles </a:t>
            </a:r>
            <a:r>
              <a:rPr lang="en-US" sz="2800" dirty="0" smtClean="0"/>
              <a:t>(SCHW)(6-month chart)</a:t>
            </a:r>
            <a:endParaRPr lang="en-US" dirty="0"/>
          </a:p>
        </p:txBody>
      </p:sp>
      <p:pic>
        <p:nvPicPr>
          <p:cNvPr id="4" name="Picture 3" descr="SCHW - The Charles Schwab Corp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43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Schwab, Charles </a:t>
            </a:r>
            <a:r>
              <a:rPr lang="en-US" sz="2800" dirty="0" smtClean="0"/>
              <a:t>(SCHW)(SSG)</a:t>
            </a:r>
            <a:endParaRPr lang="en-US" dirty="0"/>
          </a:p>
        </p:txBody>
      </p:sp>
      <p:pic>
        <p:nvPicPr>
          <p:cNvPr id="4" name="Picture 3" descr="Charles Schwab Corp (SCHW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9" y="1584377"/>
            <a:ext cx="5299364" cy="51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45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Texas Roadhouse </a:t>
            </a:r>
            <a:r>
              <a:rPr lang="en-US" sz="2800" dirty="0" smtClean="0"/>
              <a:t>(TXRH)(5-year chart)</a:t>
            </a:r>
            <a:endParaRPr lang="en-US" dirty="0"/>
          </a:p>
        </p:txBody>
      </p:sp>
      <p:pic>
        <p:nvPicPr>
          <p:cNvPr id="4" name="Picture 3" descr="TXRH - Texas Roadhouse 5y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7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(ABBV)(6-month chart)</a:t>
            </a:r>
            <a:endParaRPr lang="en-US" dirty="0"/>
          </a:p>
        </p:txBody>
      </p:sp>
      <p:pic>
        <p:nvPicPr>
          <p:cNvPr id="5" name="Picture 4" descr="ABBV_Barchart_Interactive_Chart_06_06_2020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2" y="1689131"/>
            <a:ext cx="8544231" cy="472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8311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Texas Roadhouse </a:t>
            </a:r>
            <a:r>
              <a:rPr lang="en-US" sz="2800" dirty="0" smtClean="0"/>
              <a:t>(TXRH)(6-month chart)</a:t>
            </a:r>
            <a:endParaRPr lang="en-US" dirty="0"/>
          </a:p>
        </p:txBody>
      </p:sp>
      <p:pic>
        <p:nvPicPr>
          <p:cNvPr id="4" name="Picture 3" descr="TXRH - Texas Roadhouse 6m chart.com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7010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Texas Roadhouse </a:t>
            </a:r>
            <a:r>
              <a:rPr lang="en-US" sz="2800" dirty="0" smtClean="0"/>
              <a:t>(TXRH)(SSG)</a:t>
            </a:r>
            <a:endParaRPr lang="en-US" dirty="0"/>
          </a:p>
        </p:txBody>
      </p:sp>
      <p:pic>
        <p:nvPicPr>
          <p:cNvPr id="4" name="Picture 3" descr="Texas Roadhouse Inc (TXRH) 200605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09" y="1489446"/>
            <a:ext cx="5299364" cy="489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942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(ULTA)(5-year chart)</a:t>
            </a:r>
            <a:endParaRPr lang="en-US" dirty="0"/>
          </a:p>
        </p:txBody>
      </p:sp>
      <p:pic>
        <p:nvPicPr>
          <p:cNvPr id="4" name="Picture 3" descr="ULTA - Ulta Beauty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8991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(ULTA)(6-month chart)</a:t>
            </a:r>
            <a:endParaRPr lang="en-US" dirty="0"/>
          </a:p>
        </p:txBody>
      </p:sp>
      <p:pic>
        <p:nvPicPr>
          <p:cNvPr id="4" name="Picture 3" descr="ULTA - Ulta Beauty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5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512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Ulta</a:t>
            </a:r>
            <a:r>
              <a:rPr lang="en-US" dirty="0" smtClean="0"/>
              <a:t> Beauty </a:t>
            </a:r>
            <a:r>
              <a:rPr lang="en-US" sz="2800" dirty="0" smtClean="0"/>
              <a:t>(ULTA)(SSG)</a:t>
            </a:r>
            <a:endParaRPr lang="en-US" dirty="0"/>
          </a:p>
        </p:txBody>
      </p:sp>
      <p:pic>
        <p:nvPicPr>
          <p:cNvPr id="4" name="Picture 3" descr="Ulta Beauty Inc (ULTA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49" y="1623660"/>
            <a:ext cx="5299364" cy="52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3191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(UNH)(5-year chart)</a:t>
            </a:r>
            <a:endParaRPr lang="en-US" sz="2000" dirty="0"/>
          </a:p>
        </p:txBody>
      </p:sp>
      <p:pic>
        <p:nvPicPr>
          <p:cNvPr id="4" name="Picture 3" descr="UNH - Unitedhealth Group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6" y="1253754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2282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(UNH)(6-month chart)</a:t>
            </a:r>
            <a:endParaRPr lang="en-US" sz="2000" dirty="0"/>
          </a:p>
        </p:txBody>
      </p:sp>
      <p:pic>
        <p:nvPicPr>
          <p:cNvPr id="4" name="Picture 3" descr="UNH - Unitedhealth Group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3" y="124393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640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UnitedHealth Group </a:t>
            </a:r>
            <a:r>
              <a:rPr lang="en-US" sz="2000" dirty="0" smtClean="0"/>
              <a:t>(UNH)(SSG)</a:t>
            </a:r>
            <a:endParaRPr lang="en-US" sz="2000" dirty="0"/>
          </a:p>
        </p:txBody>
      </p:sp>
      <p:pic>
        <p:nvPicPr>
          <p:cNvPr id="4" name="Picture 3" descr="UnitedHealth Group (UNH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210" y="1528728"/>
            <a:ext cx="5299364" cy="507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443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(VEEV)(5-year chart)</a:t>
            </a:r>
            <a:endParaRPr lang="en-US" dirty="0"/>
          </a:p>
        </p:txBody>
      </p:sp>
      <p:pic>
        <p:nvPicPr>
          <p:cNvPr id="4" name="Picture 3" descr="VEEV - Veeva Systems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19" y="124066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673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(VEEV)(6-month chart)</a:t>
            </a:r>
            <a:endParaRPr lang="en-US" dirty="0"/>
          </a:p>
        </p:txBody>
      </p:sp>
      <p:pic>
        <p:nvPicPr>
          <p:cNvPr id="4" name="Picture 3" descr="VEEV - Veeva Systems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8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Abbvie</a:t>
            </a:r>
            <a:r>
              <a:rPr lang="en-US" dirty="0" smtClean="0"/>
              <a:t> </a:t>
            </a:r>
            <a:r>
              <a:rPr lang="en-US" sz="2800" dirty="0" smtClean="0"/>
              <a:t>(ABBV)(SSG)</a:t>
            </a:r>
            <a:endParaRPr lang="en-US" dirty="0"/>
          </a:p>
        </p:txBody>
      </p:sp>
      <p:pic>
        <p:nvPicPr>
          <p:cNvPr id="6" name="Picture 5" descr="Abbvie Inc (ABBV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677" y="1371600"/>
            <a:ext cx="5299364" cy="516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1711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Veeva</a:t>
            </a:r>
            <a:r>
              <a:rPr lang="en-US" dirty="0" smtClean="0"/>
              <a:t> Systems </a:t>
            </a:r>
            <a:r>
              <a:rPr lang="en-US" sz="2800" dirty="0" smtClean="0"/>
              <a:t>(VEEV)(SSG)</a:t>
            </a:r>
            <a:endParaRPr lang="en-US" dirty="0"/>
          </a:p>
        </p:txBody>
      </p:sp>
      <p:pic>
        <p:nvPicPr>
          <p:cNvPr id="4" name="Picture 3" descr="Veeva Systems Inc (VEEV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29" y="1545095"/>
            <a:ext cx="5299364" cy="519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26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Western Alliance </a:t>
            </a:r>
            <a:r>
              <a:rPr lang="en-US" sz="2800" dirty="0" smtClean="0"/>
              <a:t>(WAL)(5-year chart)</a:t>
            </a:r>
            <a:endParaRPr lang="en-US" dirty="0"/>
          </a:p>
        </p:txBody>
      </p:sp>
      <p:pic>
        <p:nvPicPr>
          <p:cNvPr id="4" name="Picture 3" descr="WAL - Western Alliance Bancorp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2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7389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Western Alliance </a:t>
            </a:r>
            <a:r>
              <a:rPr lang="en-US" sz="2400" dirty="0" smtClean="0"/>
              <a:t>(WAL)(6-month chart)</a:t>
            </a:r>
            <a:endParaRPr lang="en-US" sz="2400" dirty="0"/>
          </a:p>
        </p:txBody>
      </p:sp>
      <p:pic>
        <p:nvPicPr>
          <p:cNvPr id="4" name="Picture 3" descr="WAL - Western Alliance Bancorp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" y="150581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14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Western Alliance </a:t>
            </a:r>
            <a:r>
              <a:rPr lang="en-US" sz="2400" dirty="0" smtClean="0"/>
              <a:t>(WAL)(SSG)</a:t>
            </a:r>
            <a:endParaRPr lang="en-US" sz="2400" dirty="0"/>
          </a:p>
        </p:txBody>
      </p:sp>
      <p:pic>
        <p:nvPicPr>
          <p:cNvPr id="4" name="Picture 3" descr="Western Alliance Bancorp (WAL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515" y="1518908"/>
            <a:ext cx="5299364" cy="494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9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(ADBE)(5-year chart)</a:t>
            </a:r>
            <a:endParaRPr lang="en-US" dirty="0"/>
          </a:p>
        </p:txBody>
      </p:sp>
      <p:pic>
        <p:nvPicPr>
          <p:cNvPr id="4" name="Picture 3" descr="ADBE - Adobe Systems 5y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8" y="1243933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22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(ADBE)(6-month chart)</a:t>
            </a:r>
            <a:endParaRPr lang="en-US" dirty="0"/>
          </a:p>
        </p:txBody>
      </p:sp>
      <p:pic>
        <p:nvPicPr>
          <p:cNvPr id="4" name="Picture 3" descr="ADBE - Adobe Systems 6m chart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1" y="137160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47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Adobe Systems </a:t>
            </a:r>
            <a:r>
              <a:rPr lang="en-US" sz="2800" dirty="0" smtClean="0"/>
              <a:t>(ADBE)(SSG)</a:t>
            </a:r>
            <a:endParaRPr lang="en-US" dirty="0"/>
          </a:p>
        </p:txBody>
      </p:sp>
      <p:pic>
        <p:nvPicPr>
          <p:cNvPr id="4" name="Picture 3" descr="Adobe Systems Inc (ADBE) 200530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429" y="1501937"/>
            <a:ext cx="5394420" cy="524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224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Inkwell">
  <a:themeElements>
    <a:clrScheme name="Inkwell">
      <a:dk1>
        <a:sysClr val="windowText" lastClr="000000"/>
      </a:dk1>
      <a:lt1>
        <a:sysClr val="window" lastClr="FFFFFF"/>
      </a:lt1>
      <a:dk2>
        <a:srgbClr val="584D2E"/>
      </a:dk2>
      <a:lt2>
        <a:srgbClr val="EFE7C3"/>
      </a:lt2>
      <a:accent1>
        <a:srgbClr val="860908"/>
      </a:accent1>
      <a:accent2>
        <a:srgbClr val="4A0505"/>
      </a:accent2>
      <a:accent3>
        <a:srgbClr val="7A500A"/>
      </a:accent3>
      <a:accent4>
        <a:srgbClr val="C47810"/>
      </a:accent4>
      <a:accent5>
        <a:srgbClr val="827752"/>
      </a:accent5>
      <a:accent6>
        <a:srgbClr val="B5BB83"/>
      </a:accent6>
      <a:hlink>
        <a:srgbClr val="C47810"/>
      </a:hlink>
      <a:folHlink>
        <a:srgbClr val="F0A43A"/>
      </a:folHlink>
    </a:clrScheme>
    <a:fontScheme name="Inkwell">
      <a:maj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Goudy Old Style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Inkwel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30000"/>
                <a:satMod val="150000"/>
              </a:schemeClr>
              <a:schemeClr val="phClr">
                <a:alpha val="10000"/>
                <a:satMod val="12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01600" dist="38100" dir="5400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  <a:softEdge rad="25400"/>
          </a:effectLst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Inkwell.thmx</Template>
  <TotalTime>481</TotalTime>
  <Words>486</Words>
  <Application>Microsoft Office PowerPoint</Application>
  <PresentationFormat>On-screen Show (4:3)</PresentationFormat>
  <Paragraphs>63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7" baseType="lpstr">
      <vt:lpstr>Goudy Old Style</vt:lpstr>
      <vt:lpstr>Impact</vt:lpstr>
      <vt:lpstr>Rockwell</vt:lpstr>
      <vt:lpstr>Inkwell</vt:lpstr>
      <vt:lpstr>Introduction to and Review of the McNoVA Watchlist  (as of May 31, 2020)</vt:lpstr>
      <vt:lpstr>PowerPoint Presentation</vt:lpstr>
      <vt:lpstr>PowerPoint Presentation</vt:lpstr>
      <vt:lpstr>Abbvie (ABBV)(5-year chart)</vt:lpstr>
      <vt:lpstr>Abbvie (ABBV)(6-month chart)</vt:lpstr>
      <vt:lpstr>Abbvie (ABBV)(SSG)</vt:lpstr>
      <vt:lpstr>Adobe Systems (ADBE)(5-year chart)</vt:lpstr>
      <vt:lpstr>Adobe Systems (ADBE)(6-month chart)</vt:lpstr>
      <vt:lpstr>Adobe Systems (ADBE)(SSG)</vt:lpstr>
      <vt:lpstr>Albemarle Corp. (ALB)(5-year chart)</vt:lpstr>
      <vt:lpstr>Albemarle Corp. (ALB)(6-month chart)</vt:lpstr>
      <vt:lpstr>Albemarle Corp. (ALB)(SSG)</vt:lpstr>
      <vt:lpstr>Axos Financial (AX)(5-year chart)</vt:lpstr>
      <vt:lpstr>Axos Financial (AX)(6-month chart)</vt:lpstr>
      <vt:lpstr>Axos Financial (AX)(SSG)</vt:lpstr>
      <vt:lpstr>Costco Wholesale (COST)(5-year chart)</vt:lpstr>
      <vt:lpstr>Costco Wholesale (COST)(6-month chart)</vt:lpstr>
      <vt:lpstr>Costco Wholesale (COST)(SSG)</vt:lpstr>
      <vt:lpstr>Disney (Walt) (DIS)(5-year chart)</vt:lpstr>
      <vt:lpstr>Disney (Walt) (DIS)(6-month chart)</vt:lpstr>
      <vt:lpstr>Disney (Walt) (DIS)(SSG)</vt:lpstr>
      <vt:lpstr>Five Below (FIVE)(5-year chart)</vt:lpstr>
      <vt:lpstr>Five Below (FIVE)(6-month chart)</vt:lpstr>
      <vt:lpstr>Five Below (FIVE)(SSG)</vt:lpstr>
      <vt:lpstr>Floor &amp; Décor (FND)(5-year chart)</vt:lpstr>
      <vt:lpstr>Floor &amp; Décor (FND)(6-month chart)</vt:lpstr>
      <vt:lpstr>Floor &amp; Décor (FND)(SSG)</vt:lpstr>
      <vt:lpstr>General Dynamics (GD)(5-year chart)</vt:lpstr>
      <vt:lpstr>General Dynamics (GD)(6-month chart)</vt:lpstr>
      <vt:lpstr>General Dynamics (GD)(SSG)</vt:lpstr>
      <vt:lpstr>HEICO Corp (HEI)(5-year chart)</vt:lpstr>
      <vt:lpstr>HEICO Corp (HEI)(6-month chart)</vt:lpstr>
      <vt:lpstr>HEICO Corp (HEI)(SSG)</vt:lpstr>
      <vt:lpstr>Intel (INTC)(5-year chart)</vt:lpstr>
      <vt:lpstr>Intel (INTC)(6-month chart)</vt:lpstr>
      <vt:lpstr>Intel (INTC)(SSG)</vt:lpstr>
      <vt:lpstr>Jones Lang Salle (JLL)(5-year chart)</vt:lpstr>
      <vt:lpstr>Jones Lang Salle (JLL)(6-month chart)</vt:lpstr>
      <vt:lpstr>Jones Lang Salle (JLL)(SSG)</vt:lpstr>
      <vt:lpstr>Middleby (MIDD)(5-year chart)</vt:lpstr>
      <vt:lpstr>Middleby (MIDD)(6-month chart)</vt:lpstr>
      <vt:lpstr>Middleby (MIDD)(SSG)</vt:lpstr>
      <vt:lpstr>Raytheon Technologies (RTX)(5-year chart)</vt:lpstr>
      <vt:lpstr>Raytheon Technologies (RTX)(6-month chart)</vt:lpstr>
      <vt:lpstr>Raytheon Technologies (RTX)(SSG)</vt:lpstr>
      <vt:lpstr>Schwab, Charles (SCHW)(5-year chart)</vt:lpstr>
      <vt:lpstr>Schwab, Charles (SCHW)(6-month chart)</vt:lpstr>
      <vt:lpstr>Schwab, Charles (SCHW)(SSG)</vt:lpstr>
      <vt:lpstr>Texas Roadhouse (TXRH)(5-year chart)</vt:lpstr>
      <vt:lpstr>Texas Roadhouse (TXRH)(6-month chart)</vt:lpstr>
      <vt:lpstr>Texas Roadhouse (TXRH)(SSG)</vt:lpstr>
      <vt:lpstr>Ulta Beauty (ULTA)(5-year chart)</vt:lpstr>
      <vt:lpstr>Ulta Beauty (ULTA)(6-month chart)</vt:lpstr>
      <vt:lpstr>Ulta Beauty (ULTA)(SSG)</vt:lpstr>
      <vt:lpstr>UnitedHealth Group (UNH)(5-year chart)</vt:lpstr>
      <vt:lpstr>UnitedHealth Group (UNH)(6-month chart)</vt:lpstr>
      <vt:lpstr>UnitedHealth Group (UNH)(SSG)</vt:lpstr>
      <vt:lpstr>Veeva Systems (VEEV)(5-year chart)</vt:lpstr>
      <vt:lpstr>Veeva Systems (VEEV)(6-month chart)</vt:lpstr>
      <vt:lpstr>Veeva Systems (VEEV)(SSG)</vt:lpstr>
      <vt:lpstr>Western Alliance (WAL)(5-year chart)</vt:lpstr>
      <vt:lpstr>Western Alliance (WAL)(6-month chart)</vt:lpstr>
      <vt:lpstr>Western Alliance (WAL)(SSG)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and Update of the McNoVA Watchlist  (as of May 31, 2020)</dc:title>
  <dc:creator>Microsoft Office User</dc:creator>
  <cp:lastModifiedBy>gladys.henrikson@verizon.net</cp:lastModifiedBy>
  <cp:revision>20</cp:revision>
  <dcterms:created xsi:type="dcterms:W3CDTF">2020-06-03T12:29:54Z</dcterms:created>
  <dcterms:modified xsi:type="dcterms:W3CDTF">2020-06-10T20:58:08Z</dcterms:modified>
</cp:coreProperties>
</file>