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60" r:id="rId3"/>
  </p:sldIdLst>
  <p:sldSz cx="9144000" cy="6858000" type="screen4x3"/>
  <p:notesSz cx="6858000" cy="93138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25" autoAdjust="0"/>
    <p:restoredTop sz="92743" autoAdjust="0"/>
  </p:normalViewPr>
  <p:slideViewPr>
    <p:cSldViewPr>
      <p:cViewPr varScale="1">
        <p:scale>
          <a:sx n="121" d="100"/>
          <a:sy n="121" d="100"/>
        </p:scale>
        <p:origin x="188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91AC08F-6D46-435E-BDBA-9269164FB8B6}" type="datetimeFigureOut">
              <a:rPr lang="en-US"/>
              <a:pPr>
                <a:defRPr/>
              </a:pPr>
              <a:t>4/10/19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3500" y="1163638"/>
            <a:ext cx="4191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81513"/>
            <a:ext cx="5486400" cy="36687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550"/>
            <a:ext cx="2971800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5550"/>
            <a:ext cx="2971800" cy="4683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DACD74F-3026-4D09-8D43-7333AD474A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3449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C1DF2874-D2F5-4708-893D-A973118D2E88}" type="slidenum">
              <a:rPr lang="en-US" altLang="en-US" smtClean="0">
                <a:solidFill>
                  <a:prstClr val="black"/>
                </a:solidFill>
              </a:rPr>
              <a:pPr/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57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C1DF2874-D2F5-4708-893D-A973118D2E88}" type="slidenum">
              <a:rPr lang="en-US" altLang="en-US" smtClean="0">
                <a:solidFill>
                  <a:prstClr val="black"/>
                </a:solidFill>
              </a:rPr>
              <a:pPr/>
              <a:t>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229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30916-01D9-43B9-AD01-B2218B16400C}" type="datetimeFigureOut">
              <a:rPr lang="en-US"/>
              <a:pPr>
                <a:defRPr/>
              </a:pPr>
              <a:t>4/10/19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A8A47-E98A-4DBA-801F-F29A0DF388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4911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C9B39-24EF-4C81-8E35-D8F1DC0AD8DE}" type="datetimeFigureOut">
              <a:rPr lang="en-US"/>
              <a:pPr>
                <a:defRPr/>
              </a:pPr>
              <a:t>4/10/19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A80A0-4BEF-4734-A15A-7AB0FE6CFD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1012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68006-7DCB-47ED-9E30-C0645229AF5C}" type="datetimeFigureOut">
              <a:rPr lang="en-US"/>
              <a:pPr>
                <a:defRPr/>
              </a:pPr>
              <a:t>4/10/19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F7F64-D06C-4B5A-AA39-F4C9736FF4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14479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3148A-2254-47B5-9181-BA5A99B5C6B2}" type="datetimeFigureOut">
              <a:rPr lang="en-US"/>
              <a:pPr>
                <a:defRPr/>
              </a:pPr>
              <a:t>4/10/19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55727-0868-4BC0-ACD4-003855423D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3386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EF532-4DB6-4164-AD49-B392F5B694F9}" type="datetimeFigureOut">
              <a:rPr lang="en-US"/>
              <a:pPr>
                <a:defRPr/>
              </a:pPr>
              <a:t>4/10/19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1E105-F29B-4B5B-B9AE-37B0D820FC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52908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DE38D-C620-4FBC-B8E3-4969943D8450}" type="datetimeFigureOut">
              <a:rPr lang="en-US"/>
              <a:pPr>
                <a:defRPr/>
              </a:pPr>
              <a:t>4/10/19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BE002-E75A-473D-BDB1-82678ED4B6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6786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E042B-BFDA-4547-827E-65CBB065747A}" type="datetimeFigureOut">
              <a:rPr lang="en-US"/>
              <a:pPr>
                <a:defRPr/>
              </a:pPr>
              <a:t>4/10/19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8FCF6-1D81-45F8-8670-675A57D398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9899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36EF0-8EF5-4793-8EBB-EC76DE0BAD6C}" type="datetimeFigureOut">
              <a:rPr lang="en-US"/>
              <a:pPr>
                <a:defRPr/>
              </a:pPr>
              <a:t>4/10/19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A9537-AC58-4DD7-8310-9F9900A8C0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2540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94DB3-01D2-45BF-A394-58A3CDC51B50}" type="datetimeFigureOut">
              <a:rPr lang="en-US"/>
              <a:pPr>
                <a:defRPr/>
              </a:pPr>
              <a:t>4/10/19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83F86-8D49-4B7C-B34C-92D9CE466F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6312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39957-F824-403B-885E-A3171E1EE7F3}" type="datetimeFigureOut">
              <a:rPr lang="en-US"/>
              <a:pPr>
                <a:defRPr/>
              </a:pPr>
              <a:t>4/10/19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9E6F0-79F7-4320-9182-16B1E932EB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0478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1C31E-2231-45A1-B2F4-42E90962E105}" type="datetimeFigureOut">
              <a:rPr lang="en-US"/>
              <a:pPr>
                <a:defRPr/>
              </a:pPr>
              <a:t>4/10/19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21C22-A405-42CF-BED8-3B096BD2D8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597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75B19-57AF-4375-8CF9-13711BAAC8A6}" type="datetimeFigureOut">
              <a:rPr lang="en-US"/>
              <a:pPr>
                <a:defRPr/>
              </a:pPr>
              <a:t>4/10/19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94F6F-C863-4F29-9D45-86571EFAA6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6720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881E4C-DD36-49AF-9419-A0DDD907EB11}" type="datetimeFigureOut">
              <a:rPr lang="en-US"/>
              <a:pPr>
                <a:defRPr/>
              </a:pPr>
              <a:t>4/10/19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3AE5DB4-BABA-46CD-AB5F-649592D3A0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00" r:id="rId1"/>
    <p:sldLayoutId id="2147485311" r:id="rId2"/>
    <p:sldLayoutId id="2147485301" r:id="rId3"/>
    <p:sldLayoutId id="2147485302" r:id="rId4"/>
    <p:sldLayoutId id="2147485303" r:id="rId5"/>
    <p:sldLayoutId id="2147485304" r:id="rId6"/>
    <p:sldLayoutId id="2147485305" r:id="rId7"/>
    <p:sldLayoutId id="2147485306" r:id="rId8"/>
    <p:sldLayoutId id="2147485307" r:id="rId9"/>
    <p:sldLayoutId id="2147485308" r:id="rId10"/>
    <p:sldLayoutId id="2147485309" r:id="rId11"/>
    <p:sldLayoutId id="214748531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kavula1@comcast.ne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attendee.gotowebinar.com/register/3221362756762438915" TargetMode="External"/><Relationship Id="rId4" Type="http://schemas.openxmlformats.org/officeDocument/2006/relationships/hyperlink" Target="http://www.betterinvesting.org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nkavula1@comcast.ne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685800" y="-198438"/>
            <a:ext cx="7772400" cy="968376"/>
          </a:xfrm>
        </p:spPr>
        <p:txBody>
          <a:bodyPr/>
          <a:lstStyle/>
          <a:p>
            <a:pPr eaLnBrk="1" hangingPunct="1"/>
            <a:r>
              <a:rPr lang="en-US" altLang="en-US" sz="2000" b="1" dirty="0"/>
              <a:t>Better Investing DC Chapter </a:t>
            </a:r>
            <a:br>
              <a:rPr lang="en-US" altLang="en-US" sz="2000" b="1" dirty="0"/>
            </a:br>
            <a:r>
              <a:rPr lang="en-US" altLang="en-US" sz="2000" b="1" dirty="0"/>
              <a:t>April, May, June 2019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1625" y="642938"/>
            <a:ext cx="8613775" cy="6215062"/>
          </a:xfrm>
        </p:spPr>
        <p:txBody>
          <a:bodyPr rtlCol="0">
            <a:normAutofit fontScale="85000" lnSpcReduction="2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endParaRPr lang="en-US" altLang="en-US" sz="1300" b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171450" indent="-1714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300" b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13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 </a:t>
            </a:r>
            <a:r>
              <a:rPr lang="en-US" altLang="en-US" sz="1300" b="1" u="sng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Wed Apr 10</a:t>
            </a:r>
            <a:r>
              <a:rPr lang="en-US" altLang="en-US" sz="13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–</a:t>
            </a:r>
            <a:r>
              <a:rPr lang="en-US" altLang="en-US" sz="1300" b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1300" dirty="0" err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MicNOVA</a:t>
            </a:r>
            <a:r>
              <a:rPr lang="en-US" altLang="en-US" sz="1300" b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13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Virginia</a:t>
            </a:r>
            <a:r>
              <a:rPr lang="en-US" altLang="en-US" sz="1300" b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sz="13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Model Club, Tysons-</a:t>
            </a:r>
            <a:r>
              <a:rPr lang="en-US" sz="1300" dirty="0" err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Pimmet</a:t>
            </a:r>
            <a:r>
              <a:rPr lang="en-US" sz="13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Library, 7584 Leesburg Pike, Falls Church, VA      7-9 pm, Free</a:t>
            </a: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3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300" b="1" u="sng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Wed Apr 17</a:t>
            </a:r>
            <a:r>
              <a:rPr lang="en-US" sz="13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– MCMC </a:t>
            </a:r>
            <a:r>
              <a:rPr lang="en-US" sz="13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Maryland Model Club, Rockville Library, 21 Maryland Ave, Rockville, MD. 7-9 pm  Free</a:t>
            </a: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3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300" b="1" u="sng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Sat Apr 27</a:t>
            </a:r>
            <a:r>
              <a:rPr lang="en-US" sz="1300" b="1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sz="13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– BI/AAII Joint Meeting, Speaker: Jill </a:t>
            </a:r>
            <a:r>
              <a:rPr lang="en-US" sz="1300" dirty="0" err="1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Schlesinge</a:t>
            </a:r>
            <a:r>
              <a:rPr lang="en-US" sz="13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, “Dumb Things That Smart People Do with Money, NOVACC Annandale Campus, 8333 Little River Turnpike (See AAII DC Metro for Info/Prices </a:t>
            </a:r>
            <a:r>
              <a:rPr lang="en-US" sz="1300" dirty="0" err="1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www:aaiidcmetro.com</a:t>
            </a:r>
            <a:r>
              <a:rPr lang="en-US" sz="13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)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sz="13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300" b="1" u="sng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Tues Apr 30</a:t>
            </a:r>
            <a:r>
              <a:rPr lang="en-US" sz="1300" u="sng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sz="13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– </a:t>
            </a:r>
            <a:r>
              <a:rPr lang="en-US" sz="13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Roundtable Webinar </a:t>
            </a:r>
            <a:r>
              <a:rPr lang="it-IT" sz="13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E-Mail Natalie </a:t>
            </a:r>
            <a:r>
              <a:rPr lang="it-IT" sz="1300" dirty="0" err="1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Kavula</a:t>
            </a:r>
            <a:r>
              <a:rPr lang="it-IT" sz="13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it-IT" sz="1300" dirty="0" err="1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at</a:t>
            </a:r>
            <a:r>
              <a:rPr lang="it-IT" sz="13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it-IT" sz="1300" dirty="0">
                <a:solidFill>
                  <a:prstClr val="black">
                    <a:tint val="75000"/>
                  </a:prstClr>
                </a:solidFill>
                <a:latin typeface="Arial Narrow" panose="020B0606020202030204" pitchFamily="34" charset="0"/>
                <a:cs typeface="Arial" panose="020B0604020202020204" pitchFamily="34" charset="0"/>
                <a:hlinkClick r:id="rId3"/>
              </a:rPr>
              <a:t>nkavula1@comcast.net</a:t>
            </a:r>
            <a:r>
              <a:rPr lang="it-IT" sz="1300" dirty="0">
                <a:solidFill>
                  <a:prstClr val="black">
                    <a:tint val="75000"/>
                  </a:prst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it-IT" sz="13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for</a:t>
            </a:r>
            <a:r>
              <a:rPr lang="en-US" sz="13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invite. Free </a:t>
            </a:r>
            <a:r>
              <a:rPr lang="en-US" altLang="en-US" sz="13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8:30-9:45 pm</a:t>
            </a: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300" b="1" u="sng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300" b="1" u="sng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Wed May 1</a:t>
            </a:r>
            <a:r>
              <a:rPr lang="en-US" sz="13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– </a:t>
            </a:r>
            <a:r>
              <a:rPr lang="en-US" sz="1300" dirty="0" err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MicNOVA</a:t>
            </a:r>
            <a:r>
              <a:rPr lang="en-US" sz="13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Go-To-Meeting (online) pre-planning meeting 8:15-9:15 pm </a:t>
            </a: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3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300" b="1" u="sng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Sat May 4</a:t>
            </a:r>
            <a:r>
              <a:rPr lang="en-US" sz="13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--  Club Appreciation Day. Recognizing investment clubs with 5, 10, 15, </a:t>
            </a:r>
            <a:r>
              <a:rPr lang="en-US" sz="1300" dirty="0" err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etc</a:t>
            </a:r>
            <a:r>
              <a:rPr lang="en-US" sz="13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years. </a:t>
            </a:r>
            <a:r>
              <a:rPr lang="en-US" sz="13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Arlington Central Library, 1015 N. Quincy St, Arlington, VA, 10:30 a.m.-1:00 p.m. free</a:t>
            </a: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3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300" b="1" u="sng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Wed May 8 </a:t>
            </a:r>
            <a:r>
              <a:rPr lang="en-US" altLang="en-US" sz="13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–</a:t>
            </a:r>
            <a:r>
              <a:rPr lang="en-US" altLang="en-US" sz="1300" b="1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1300" dirty="0" err="1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MicNOVA</a:t>
            </a:r>
            <a:r>
              <a:rPr lang="en-US" altLang="en-US" sz="13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Virginia</a:t>
            </a:r>
            <a:r>
              <a:rPr lang="en-US" altLang="en-US" sz="1300" b="1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sz="13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Model Club, Tysons-</a:t>
            </a:r>
            <a:r>
              <a:rPr lang="en-US" sz="1300" dirty="0" err="1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Pimmit</a:t>
            </a:r>
            <a:r>
              <a:rPr lang="en-US" sz="13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Library, 7584 Leesburg Pike, Falls Church, 7-9 pm, Free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sz="13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lvl="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300" b="1" u="sng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Tues May 14 </a:t>
            </a:r>
            <a:r>
              <a:rPr lang="en-US" sz="13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– Money Matters Book Discussion at Oakton Library, 10304 Lynnhaven Place, Oakton: </a:t>
            </a:r>
            <a:r>
              <a:rPr lang="en-US" sz="1300" i="1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Capitalism Without Capital: The Rise of the Intangible Economy, </a:t>
            </a:r>
            <a:r>
              <a:rPr lang="en-US" sz="13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by Jonathan </a:t>
            </a:r>
            <a:r>
              <a:rPr lang="en-US" sz="1300" dirty="0" err="1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Haskel</a:t>
            </a:r>
            <a:r>
              <a:rPr lang="en-US" sz="13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and </a:t>
            </a:r>
            <a:r>
              <a:rPr lang="en-US" sz="1300" dirty="0" err="1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Stian</a:t>
            </a:r>
            <a:r>
              <a:rPr lang="en-US" sz="13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Westlake. 7-8:30 pm Free.</a:t>
            </a:r>
          </a:p>
          <a:p>
            <a:pPr marL="285750" lvl="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3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300" b="1" u="sng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Wed May 15</a:t>
            </a:r>
            <a:r>
              <a:rPr lang="en-US" sz="13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– MCMC </a:t>
            </a:r>
            <a:r>
              <a:rPr lang="en-US" sz="13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Maryland Model Club, Rockville Library, 21 Maryland Ave, Rockville, MD. 7-9 pm  Free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sz="13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300" b="1" u="sng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Sat May 16 thru 19</a:t>
            </a:r>
            <a:r>
              <a:rPr lang="en-US" sz="13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– Better Investing National Conference (BINC) Chicago. Register at </a:t>
            </a:r>
            <a:r>
              <a:rPr lang="en-US" sz="13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  <a:hlinkClick r:id="rId4"/>
              </a:rPr>
              <a:t>www.betterinvesting.org</a:t>
            </a:r>
            <a:r>
              <a:rPr lang="en-US" sz="13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3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b="1" u="sng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Sat May 18</a:t>
            </a:r>
            <a:r>
              <a:rPr lang="en-US" sz="14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– </a:t>
            </a:r>
            <a:r>
              <a:rPr lang="en-US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AAII Meeting 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“What is Really Going on in China" Presenter: Sheldon Ray, Jr. CPM, Sr VP Investment Portfolio Manager, Raymond James Assoc.,  </a:t>
            </a:r>
            <a:r>
              <a:rPr lang="en-US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NOVACC Annandale Campus, 8333 Little River Turnpike (See AAII DC Metro for Info/Prices </a:t>
            </a:r>
            <a:r>
              <a:rPr lang="en-US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www:aaiidcmetro.com</a:t>
            </a:r>
            <a:r>
              <a:rPr lang="en-US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3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3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300" b="1" u="sng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Tues May 23 </a:t>
            </a:r>
            <a:r>
              <a:rPr lang="en-US" sz="13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– Enduring Lessons on Investing: Carlton Gay, Certified Wealth Strategist examines key financial concepts of investing, saving, and spending at Oakton Library, 10304 Lynnhaven Place, Oakton, 7:00-8:00 free </a:t>
            </a: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3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b="1" u="sng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Sat Jun 1</a:t>
            </a:r>
            <a:r>
              <a:rPr lang="en-US" sz="14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—Annual DC Chapter Meeting. Speaker—Mike </a:t>
            </a:r>
            <a:r>
              <a:rPr lang="en-US" sz="1400" dirty="0" err="1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Canet</a:t>
            </a:r>
            <a:r>
              <a:rPr lang="en-US" sz="14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on planning for tax efficiency in both pre-retirement and retirement portfolios. Rockville Memorial  Library, 21 Maryland Ave, Rockville, MD. 7-9 pm  Free</a:t>
            </a:r>
            <a:endParaRPr lang="en-US" sz="1400" b="1" u="sng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3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300" b="1" u="sng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Mon Jun 3</a:t>
            </a:r>
            <a:r>
              <a:rPr lang="en-US" sz="13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—</a:t>
            </a:r>
            <a:r>
              <a:rPr lang="en-US" sz="14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BI DC Chapter Webinar, DC Chapter Directors: “Highlights from BINC- look for chapter Email w/registration link or </a:t>
            </a:r>
            <a:r>
              <a:rPr lang="en-US" sz="14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  <a:hlinkClick r:id="rId5"/>
              </a:rPr>
              <a:t>https://attendee.gotowebinar.com/register/3221362756762438915</a:t>
            </a:r>
            <a:r>
              <a:rPr lang="en-US" sz="14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. 8:30 fee waived.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sz="13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3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sz="1300" b="1" u="sng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300" b="1" u="sng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0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0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0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000" b="1" u="sng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0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000" b="1" u="sng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800" i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609600"/>
            <a:ext cx="8610600" cy="61722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201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685800" y="-198438"/>
            <a:ext cx="7772400" cy="968376"/>
          </a:xfrm>
        </p:spPr>
        <p:txBody>
          <a:bodyPr/>
          <a:lstStyle/>
          <a:p>
            <a:pPr eaLnBrk="1" hangingPunct="1"/>
            <a:r>
              <a:rPr lang="en-US" altLang="en-US" sz="2000" b="1" dirty="0"/>
              <a:t>Better Investing DC Chapter </a:t>
            </a:r>
            <a:br>
              <a:rPr lang="en-US" altLang="en-US" sz="2000" b="1" dirty="0"/>
            </a:br>
            <a:r>
              <a:rPr lang="en-US" altLang="en-US" sz="2000" b="1" dirty="0"/>
              <a:t>April, May, June 2019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1625" y="642938"/>
            <a:ext cx="8613775" cy="6215062"/>
          </a:xfrm>
        </p:spPr>
        <p:txBody>
          <a:bodyPr rtlCol="0">
            <a:normAutofit fontScale="85000" lnSpcReduction="2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endParaRPr lang="en-US" altLang="en-US" sz="1300" b="1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b="1" u="sng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Wed Jun 5</a:t>
            </a:r>
            <a:r>
              <a:rPr lang="en-US" sz="1400" b="1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– </a:t>
            </a:r>
            <a:r>
              <a:rPr lang="en-US" sz="1400" dirty="0" err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MicNOVA</a:t>
            </a:r>
            <a:r>
              <a:rPr lang="en-US" sz="14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Go-To-Meeting (online) pre-planning meeting 8:15-9:15 pm</a:t>
            </a: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4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300" b="1" u="sng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Tues Jun 11 </a:t>
            </a:r>
            <a:r>
              <a:rPr lang="en-US" sz="13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– Money Matters Book Discussion: </a:t>
            </a:r>
            <a:r>
              <a:rPr lang="en-US" sz="1300" i="1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The Four: The Hidden DNA of Amazon, Apple, Facebook, and Google</a:t>
            </a:r>
            <a:r>
              <a:rPr lang="en-US" sz="13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, by Scott </a:t>
            </a:r>
            <a:r>
              <a:rPr lang="en-US" sz="1300" dirty="0" err="1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Gallaway</a:t>
            </a:r>
            <a:r>
              <a:rPr lang="en-US" sz="13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.  Oakton Library, 10304 Lynnhaven Place, Oakton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altLang="en-US" sz="1300" b="1" u="sng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300" b="1" u="sng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Wed Jun 12 </a:t>
            </a:r>
            <a:r>
              <a:rPr lang="en-US" altLang="en-US" sz="13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–</a:t>
            </a:r>
            <a:r>
              <a:rPr lang="en-US" altLang="en-US" sz="1300" b="1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1300" dirty="0" err="1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MicNOVA</a:t>
            </a:r>
            <a:r>
              <a:rPr lang="en-US" altLang="en-US" sz="13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Virginia</a:t>
            </a:r>
            <a:r>
              <a:rPr lang="en-US" altLang="en-US" sz="1300" b="1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sz="13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Model Club, Tysons-</a:t>
            </a:r>
            <a:r>
              <a:rPr lang="en-US" sz="1300" dirty="0" err="1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Pimmit</a:t>
            </a:r>
            <a:r>
              <a:rPr lang="en-US" sz="13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Library, 7584 Leesburg Pike, Falls Church, 7-9 pm, Free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sz="1300" b="1" u="sng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b="1" u="sng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Sat Jun 15</a:t>
            </a:r>
            <a:r>
              <a:rPr lang="en-US" sz="14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– </a:t>
            </a:r>
            <a:r>
              <a:rPr lang="en-US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AAII Meeting. 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NOVACC Annandale Campus, 8333 Little River Turnpike (See AAII DC Metro for Info/Prices </a:t>
            </a:r>
            <a:r>
              <a:rPr lang="en-US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www:aaiidcmetro.com</a:t>
            </a:r>
            <a:r>
              <a:rPr lang="en-US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3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300" b="1" u="sng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300" b="1" u="sng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Wed Jun 19</a:t>
            </a:r>
            <a:r>
              <a:rPr lang="en-US" sz="13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– MCMC </a:t>
            </a:r>
            <a:r>
              <a:rPr lang="en-US" sz="13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Maryland Model Club, Rockville Library, 21 Maryland Ave, Rockville, MD. 7-9 pm  Free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sz="13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b="1" u="sng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Tues Jun 25</a:t>
            </a:r>
            <a:r>
              <a:rPr lang="en-US" sz="1400" u="sng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– </a:t>
            </a:r>
            <a:r>
              <a:rPr lang="en-US" sz="14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Roundtable Webinar </a:t>
            </a:r>
            <a:r>
              <a:rPr lang="it-IT" sz="14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E-Mail Natalie </a:t>
            </a:r>
            <a:r>
              <a:rPr lang="it-IT" sz="1400" dirty="0" err="1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Kavula</a:t>
            </a:r>
            <a:r>
              <a:rPr lang="it-IT" sz="14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it-IT" sz="1400" dirty="0" err="1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at</a:t>
            </a:r>
            <a:r>
              <a:rPr lang="it-IT" sz="14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it-IT" sz="1400" dirty="0">
                <a:solidFill>
                  <a:prstClr val="black">
                    <a:tint val="75000"/>
                  </a:prstClr>
                </a:solidFill>
                <a:latin typeface="Arial Narrow" panose="020B0606020202030204" pitchFamily="34" charset="0"/>
                <a:cs typeface="Arial" panose="020B0604020202020204" pitchFamily="34" charset="0"/>
                <a:hlinkClick r:id="rId3"/>
              </a:rPr>
              <a:t>nkavula1@comcast.net</a:t>
            </a:r>
            <a:r>
              <a:rPr lang="it-IT" sz="1400" dirty="0">
                <a:solidFill>
                  <a:prstClr val="black">
                    <a:tint val="75000"/>
                  </a:prst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it-IT" sz="14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for</a:t>
            </a:r>
            <a:r>
              <a:rPr lang="en-US" sz="14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invite. Free </a:t>
            </a:r>
            <a:r>
              <a:rPr lang="en-US" altLang="en-US" sz="14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8:30-9:45 pm</a:t>
            </a: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400" b="1" u="sng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b="1" u="sng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Wed </a:t>
            </a:r>
            <a:r>
              <a:rPr lang="en-US" sz="1400" b="1" u="sng" dirty="0" err="1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Jly</a:t>
            </a:r>
            <a:r>
              <a:rPr lang="en-US" sz="1400" b="1" u="sng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3</a:t>
            </a:r>
            <a:r>
              <a:rPr lang="en-US" sz="14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– </a:t>
            </a:r>
            <a:r>
              <a:rPr lang="en-US" sz="1400" dirty="0" err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MicNOVA</a:t>
            </a:r>
            <a:r>
              <a:rPr lang="en-US" sz="14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Go-To-Meeting (online) pre-planning meeting 8:15-9:15 pm </a:t>
            </a: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4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b="1" u="sng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Tues Jul 9 </a:t>
            </a:r>
            <a:r>
              <a:rPr lang="en-US" sz="14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– Money Matters Book Discussion at Oakton Library, 10304 Lynnhaven Place, Oakton: </a:t>
            </a:r>
            <a:r>
              <a:rPr lang="en-US" sz="1400" i="1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Heads I Winn, Tails I win, </a:t>
            </a:r>
            <a:r>
              <a:rPr lang="en-US" sz="14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by Spencer </a:t>
            </a:r>
            <a:r>
              <a:rPr lang="en-US" sz="1400" dirty="0" err="1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Jakab</a:t>
            </a:r>
            <a:r>
              <a:rPr lang="en-US" sz="14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. 7-8:30 pm Free.</a:t>
            </a:r>
            <a:endParaRPr lang="en-US" sz="14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4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400" b="1" u="sng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Wed </a:t>
            </a:r>
            <a:r>
              <a:rPr lang="en-US" altLang="en-US" sz="1400" b="1" u="sng" dirty="0" err="1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Jly</a:t>
            </a:r>
            <a:r>
              <a:rPr lang="en-US" altLang="en-US" sz="1400" b="1" u="sng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10 </a:t>
            </a:r>
            <a:r>
              <a:rPr lang="en-US" altLang="en-US" sz="14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–</a:t>
            </a:r>
            <a:r>
              <a:rPr lang="en-US" altLang="en-US" sz="1400" b="1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1400" dirty="0" err="1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MicNOVA</a:t>
            </a:r>
            <a:r>
              <a:rPr lang="en-US" altLang="en-US" sz="14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Virginia</a:t>
            </a:r>
            <a:r>
              <a:rPr lang="en-US" altLang="en-US" sz="1400" b="1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Model Club, Tysons-</a:t>
            </a:r>
            <a:r>
              <a:rPr lang="en-US" sz="1400" dirty="0" err="1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Pimmit</a:t>
            </a:r>
            <a:r>
              <a:rPr lang="en-US" sz="14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Library, 7584 Leesburg Pike, Falls Church, 7-9 pm, Free</a:t>
            </a: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4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b="1" u="sng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Sat </a:t>
            </a:r>
            <a:r>
              <a:rPr lang="en-US" sz="1400" b="1" u="sng" dirty="0" err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Jly</a:t>
            </a:r>
            <a:r>
              <a:rPr lang="en-US" sz="1400" b="1" u="sng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13</a:t>
            </a:r>
            <a:r>
              <a:rPr lang="en-US" sz="14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– Chapter Planning Meeting. All chapter directors plan activities for coming year. Battery Park Clubhouse, 7908 Glenbrook Rd, Bethesda, MD</a:t>
            </a:r>
            <a:endParaRPr lang="en-US" sz="14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sz="14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b="1" u="sng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Wed </a:t>
            </a:r>
            <a:r>
              <a:rPr lang="en-US" sz="1400" b="1" u="sng" dirty="0" err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Jly</a:t>
            </a:r>
            <a:r>
              <a:rPr lang="en-US" sz="1400" b="1" u="sng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17</a:t>
            </a:r>
            <a:r>
              <a:rPr lang="en-US" sz="14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– MCMC </a:t>
            </a:r>
            <a:r>
              <a:rPr lang="en-US" sz="14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Maryland Model Club, Rockville Library, 21 Maryland Ave, Rockville, MD. 7-9 pm  Free</a:t>
            </a: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4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300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 </a:t>
            </a:r>
            <a:r>
              <a:rPr lang="en-US" sz="1300" b="1" u="sng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Jly</a:t>
            </a:r>
            <a:r>
              <a:rPr lang="en-US" sz="1300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</a:t>
            </a:r>
            <a:r>
              <a:rPr lang="en-US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AAII Meeting. 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NOVACC Annandale Campus, 8333 Little River Turnpike (See AAII DC Metro for Info/Prices </a:t>
            </a:r>
            <a:r>
              <a:rPr lang="en-US" sz="13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www:aaiidcmetro.com</a:t>
            </a:r>
            <a:r>
              <a:rPr lang="en-US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sz="14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b="1" u="sng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Tues </a:t>
            </a:r>
            <a:r>
              <a:rPr lang="en-US" sz="1400" b="1" u="sng" dirty="0" err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Jly</a:t>
            </a:r>
            <a:r>
              <a:rPr lang="en-US" sz="1400" b="1" u="sng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23</a:t>
            </a:r>
            <a:r>
              <a:rPr lang="en-US" sz="14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– </a:t>
            </a:r>
            <a:r>
              <a:rPr lang="en-US" sz="14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Roundtable Webinar </a:t>
            </a:r>
            <a:r>
              <a:rPr lang="it-IT" sz="14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E-Mail Natalie </a:t>
            </a:r>
            <a:r>
              <a:rPr lang="it-IT" sz="1400" dirty="0" err="1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Kavula</a:t>
            </a:r>
            <a:r>
              <a:rPr lang="it-IT" sz="14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it-IT" sz="1400" dirty="0" err="1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at</a:t>
            </a:r>
            <a:r>
              <a:rPr lang="it-IT" sz="14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it-IT" sz="1400" dirty="0">
                <a:solidFill>
                  <a:prstClr val="black">
                    <a:tint val="75000"/>
                  </a:prstClr>
                </a:solidFill>
                <a:latin typeface="Arial Narrow" panose="020B0606020202030204" pitchFamily="34" charset="0"/>
                <a:cs typeface="Arial" panose="020B0604020202020204" pitchFamily="34" charset="0"/>
                <a:hlinkClick r:id="rId3"/>
              </a:rPr>
              <a:t>nkavula1@comcast.net</a:t>
            </a:r>
            <a:r>
              <a:rPr lang="it-IT" sz="1400" dirty="0">
                <a:solidFill>
                  <a:prstClr val="black">
                    <a:tint val="75000"/>
                  </a:prst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it-IT" sz="14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for</a:t>
            </a:r>
            <a:r>
              <a:rPr lang="en-US" sz="14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invite. Free </a:t>
            </a:r>
            <a:r>
              <a:rPr lang="en-US" altLang="en-US" sz="14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8:30-9:45 pm</a:t>
            </a:r>
            <a:endParaRPr lang="en-US" sz="14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4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b="1" u="sng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Tues Aug 13 </a:t>
            </a:r>
            <a:r>
              <a:rPr lang="en-US" sz="14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– Money Matters Book Discussion: </a:t>
            </a:r>
            <a:r>
              <a:rPr lang="en-US" sz="1400" i="1" dirty="0" err="1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Ageproof</a:t>
            </a:r>
            <a:r>
              <a:rPr lang="en-US" sz="1400" i="1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: Living Longer Without Running Out of Money or Breaking a Hip</a:t>
            </a:r>
            <a:r>
              <a:rPr lang="en-US" sz="14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, by Jean and Michael Roizen, MD.  A financial Journalist and a Wellness Officer team up to offer self-checks on physical and financial health. Oakton Library, 10304 Lynnhaven Place, Oakton 7:00-8:30 p.m. free</a:t>
            </a:r>
            <a:endParaRPr lang="en-US" sz="13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sz="14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sz="1300" b="1" u="sng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300" b="1" u="sng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0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0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0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000" b="1" u="sng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0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000" b="1" u="sng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85750" indent="-28575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800" i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609600"/>
            <a:ext cx="8610600" cy="61722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036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12773</TotalTime>
  <Words>692</Words>
  <Application>Microsoft Macintosh PowerPoint</Application>
  <PresentationFormat>On-screen Show (4:3)</PresentationFormat>
  <Paragraphs>77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Arial Narrow</vt:lpstr>
      <vt:lpstr>Calibri</vt:lpstr>
      <vt:lpstr>Office Theme</vt:lpstr>
      <vt:lpstr>Better Investing DC Chapter  April, May, June 2019</vt:lpstr>
      <vt:lpstr>Better Investing DC Chapter  April, May, June 2019</vt:lpstr>
    </vt:vector>
  </TitlesOfParts>
  <Company>NMCI</Company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Better Investing DC Chapter Coming Events</dc:title>
  <dc:creator>Patterson, Sheryl  CIV OPNAV, N95</dc:creator>
  <cp:lastModifiedBy>Microsoft Office User</cp:lastModifiedBy>
  <cp:revision>480</cp:revision>
  <cp:lastPrinted>2019-03-10T19:31:05Z</cp:lastPrinted>
  <dcterms:created xsi:type="dcterms:W3CDTF">2013-02-21T13:07:59Z</dcterms:created>
  <dcterms:modified xsi:type="dcterms:W3CDTF">2019-04-10T17:29:57Z</dcterms:modified>
</cp:coreProperties>
</file>