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5"/>
  </p:notesMasterIdLst>
  <p:sldIdLst>
    <p:sldId id="276" r:id="rId3"/>
    <p:sldId id="275" r:id="rId4"/>
    <p:sldId id="278" r:id="rId5"/>
    <p:sldId id="280" r:id="rId6"/>
    <p:sldId id="288" r:id="rId7"/>
    <p:sldId id="285" r:id="rId8"/>
    <p:sldId id="286" r:id="rId9"/>
    <p:sldId id="287" r:id="rId10"/>
    <p:sldId id="289" r:id="rId11"/>
    <p:sldId id="282" r:id="rId12"/>
    <p:sldId id="283" r:id="rId13"/>
    <p:sldId id="295" r:id="rId14"/>
    <p:sldId id="296" r:id="rId15"/>
    <p:sldId id="297" r:id="rId16"/>
    <p:sldId id="298" r:id="rId17"/>
    <p:sldId id="290" r:id="rId18"/>
    <p:sldId id="291" r:id="rId19"/>
    <p:sldId id="292" r:id="rId20"/>
    <p:sldId id="299" r:id="rId21"/>
    <p:sldId id="284" r:id="rId22"/>
    <p:sldId id="294" r:id="rId23"/>
    <p:sldId id="293" r:id="rId2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871" autoAdjust="0"/>
  </p:normalViewPr>
  <p:slideViewPr>
    <p:cSldViewPr>
      <p:cViewPr varScale="1">
        <p:scale>
          <a:sx n="50" d="100"/>
          <a:sy n="50" d="100"/>
        </p:scale>
        <p:origin x="1134" y="48"/>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54" y="-77"/>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A3FABA49-F778-4FCF-B2F4-84A4ECAC318D}" type="datetimeFigureOut">
              <a:rPr lang="en-US" smtClean="0"/>
              <a:t>11/16/2016</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7F3D0DE5-14FE-43D7-B3E1-105B5CA1B02F}" type="slidenum">
              <a:rPr lang="en-US" smtClean="0"/>
              <a:t>‹#›</a:t>
            </a:fld>
            <a:endParaRPr lang="en-US"/>
          </a:p>
        </p:txBody>
      </p:sp>
    </p:spTree>
    <p:extLst>
      <p:ext uri="{BB962C8B-B14F-4D97-AF65-F5344CB8AC3E}">
        <p14:creationId xmlns:p14="http://schemas.microsoft.com/office/powerpoint/2010/main" val="409475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eekingalpha.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30275">
              <a:defRPr sz="2400">
                <a:solidFill>
                  <a:schemeClr val="tx1"/>
                </a:solidFill>
                <a:latin typeface="Arial" panose="020B0604020202020204" pitchFamily="34" charset="0"/>
                <a:ea typeface="ヒラギノ角ゴ Pro W3" pitchFamily="16" charset="-128"/>
              </a:defRPr>
            </a:lvl1pPr>
            <a:lvl2pPr marL="742950" indent="-285750" defTabSz="930275">
              <a:defRPr sz="2400">
                <a:solidFill>
                  <a:schemeClr val="tx1"/>
                </a:solidFill>
                <a:latin typeface="Arial" panose="020B0604020202020204" pitchFamily="34" charset="0"/>
                <a:ea typeface="ヒラギノ角ゴ Pro W3" pitchFamily="16" charset="-128"/>
              </a:defRPr>
            </a:lvl2pPr>
            <a:lvl3pPr marL="1143000" indent="-228600" defTabSz="930275">
              <a:defRPr sz="2400">
                <a:solidFill>
                  <a:schemeClr val="tx1"/>
                </a:solidFill>
                <a:latin typeface="Arial" panose="020B0604020202020204" pitchFamily="34" charset="0"/>
                <a:ea typeface="ヒラギノ角ゴ Pro W3" pitchFamily="16" charset="-128"/>
              </a:defRPr>
            </a:lvl3pPr>
            <a:lvl4pPr marL="1600200" indent="-228600" defTabSz="930275">
              <a:defRPr sz="2400">
                <a:solidFill>
                  <a:schemeClr val="tx1"/>
                </a:solidFill>
                <a:latin typeface="Arial" panose="020B0604020202020204" pitchFamily="34" charset="0"/>
                <a:ea typeface="ヒラギノ角ゴ Pro W3" pitchFamily="16" charset="-128"/>
              </a:defRPr>
            </a:lvl4pPr>
            <a:lvl5pPr marL="2057400" indent="-228600" defTabSz="930275">
              <a:defRPr sz="2400">
                <a:solidFill>
                  <a:schemeClr val="tx1"/>
                </a:solidFill>
                <a:latin typeface="Arial" panose="020B0604020202020204" pitchFamily="34" charset="0"/>
                <a:ea typeface="ヒラギノ角ゴ Pro W3" pitchFamily="16"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B57EF9B-D5DE-4120-A58B-6545B694CB8E}" type="slidenum">
              <a:rPr lang="en-US" altLang="en-US" sz="1200">
                <a:solidFill>
                  <a:srgbClr val="000000"/>
                </a:solidFill>
              </a:rPr>
              <a:pPr/>
              <a:t>1</a:t>
            </a:fld>
            <a:endParaRPr lang="en-US" altLang="en-US" sz="1200">
              <a:solidFill>
                <a:srgbClr val="000000"/>
              </a:solidFill>
            </a:endParaRPr>
          </a:p>
        </p:txBody>
      </p:sp>
      <p:sp>
        <p:nvSpPr>
          <p:cNvPr id="6147" name="Header Placeholder 7"/>
          <p:cNvSpPr>
            <a:spLocks noGrp="1"/>
          </p:cNvSpPr>
          <p:nvPr>
            <p:ph type="hdr" sz="quarter"/>
          </p:nvPr>
        </p:nvSpPr>
        <p:spPr>
          <a:noFill/>
        </p:spPr>
        <p:txBody>
          <a:bodyPr/>
          <a:lstStyle>
            <a:lvl1pPr defTabSz="920750">
              <a:defRPr sz="2400">
                <a:solidFill>
                  <a:schemeClr val="tx1"/>
                </a:solidFill>
                <a:latin typeface="Arial" panose="020B0604020202020204" pitchFamily="34" charset="0"/>
                <a:ea typeface="ヒラギノ角ゴ Pro W3" pitchFamily="16" charset="-128"/>
              </a:defRPr>
            </a:lvl1pPr>
            <a:lvl2pPr marL="742950" indent="-285750" defTabSz="920750">
              <a:defRPr sz="2400">
                <a:solidFill>
                  <a:schemeClr val="tx1"/>
                </a:solidFill>
                <a:latin typeface="Arial" panose="020B0604020202020204" pitchFamily="34" charset="0"/>
                <a:ea typeface="ヒラギノ角ゴ Pro W3" pitchFamily="16" charset="-128"/>
              </a:defRPr>
            </a:lvl2pPr>
            <a:lvl3pPr marL="1143000" indent="-228600" defTabSz="920750">
              <a:defRPr sz="2400">
                <a:solidFill>
                  <a:schemeClr val="tx1"/>
                </a:solidFill>
                <a:latin typeface="Arial" panose="020B0604020202020204" pitchFamily="34" charset="0"/>
                <a:ea typeface="ヒラギノ角ゴ Pro W3" pitchFamily="16" charset="-128"/>
              </a:defRPr>
            </a:lvl3pPr>
            <a:lvl4pPr marL="1600200" indent="-228600" defTabSz="920750">
              <a:defRPr sz="2400">
                <a:solidFill>
                  <a:schemeClr val="tx1"/>
                </a:solidFill>
                <a:latin typeface="Arial" panose="020B0604020202020204" pitchFamily="34" charset="0"/>
                <a:ea typeface="ヒラギノ角ゴ Pro W3" pitchFamily="16" charset="-128"/>
              </a:defRPr>
            </a:lvl4pPr>
            <a:lvl5pPr marL="2057400" indent="-228600" defTabSz="920750">
              <a:defRPr sz="2400">
                <a:solidFill>
                  <a:schemeClr val="tx1"/>
                </a:solidFill>
                <a:latin typeface="Arial" panose="020B0604020202020204" pitchFamily="34" charset="0"/>
                <a:ea typeface="ヒラギノ角ゴ Pro W3" pitchFamily="16"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sz="1200">
                <a:solidFill>
                  <a:srgbClr val="000000"/>
                </a:solidFill>
              </a:rPr>
              <a:t>How to Start &amp; Run An Investment Club</a:t>
            </a:r>
          </a:p>
        </p:txBody>
      </p:sp>
      <p:sp>
        <p:nvSpPr>
          <p:cNvPr id="6148" name="Rectangle 7"/>
          <p:cNvSpPr txBox="1">
            <a:spLocks noGrp="1" noChangeArrowheads="1"/>
          </p:cNvSpPr>
          <p:nvPr/>
        </p:nvSpPr>
        <p:spPr bwMode="auto">
          <a:xfrm>
            <a:off x="3965576" y="8982381"/>
            <a:ext cx="3032125" cy="47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9" tIns="46514" rIns="93029" bIns="46514" anchor="b"/>
          <a:lstStyle>
            <a:lvl1pPr defTabSz="930275">
              <a:defRPr sz="2400">
                <a:solidFill>
                  <a:schemeClr val="tx1"/>
                </a:solidFill>
                <a:latin typeface="Arial" panose="020B0604020202020204" pitchFamily="34" charset="0"/>
                <a:ea typeface="ヒラギノ角ゴ Pro W3" pitchFamily="16" charset="-128"/>
              </a:defRPr>
            </a:lvl1pPr>
            <a:lvl2pPr marL="747713" indent="-287338" defTabSz="930275">
              <a:defRPr sz="2400">
                <a:solidFill>
                  <a:schemeClr val="tx1"/>
                </a:solidFill>
                <a:latin typeface="Arial" panose="020B0604020202020204" pitchFamily="34" charset="0"/>
                <a:ea typeface="ヒラギノ角ゴ Pro W3" pitchFamily="16" charset="-128"/>
              </a:defRPr>
            </a:lvl2pPr>
            <a:lvl3pPr marL="1150938" indent="-230188" defTabSz="930275">
              <a:defRPr sz="2400">
                <a:solidFill>
                  <a:schemeClr val="tx1"/>
                </a:solidFill>
                <a:latin typeface="Arial" panose="020B0604020202020204" pitchFamily="34" charset="0"/>
                <a:ea typeface="ヒラギノ角ゴ Pro W3" pitchFamily="16" charset="-128"/>
              </a:defRPr>
            </a:lvl3pPr>
            <a:lvl4pPr marL="1611313" indent="-230188" defTabSz="930275">
              <a:defRPr sz="2400">
                <a:solidFill>
                  <a:schemeClr val="tx1"/>
                </a:solidFill>
                <a:latin typeface="Arial" panose="020B0604020202020204" pitchFamily="34" charset="0"/>
                <a:ea typeface="ヒラギノ角ゴ Pro W3" pitchFamily="16" charset="-128"/>
              </a:defRPr>
            </a:lvl4pPr>
            <a:lvl5pPr marL="2071688" indent="-230188" defTabSz="930275">
              <a:defRPr sz="2400">
                <a:solidFill>
                  <a:schemeClr val="tx1"/>
                </a:solidFill>
                <a:latin typeface="Arial" panose="020B0604020202020204" pitchFamily="34" charset="0"/>
                <a:ea typeface="ヒラギノ角ゴ Pro W3" pitchFamily="16" charset="-128"/>
              </a:defRPr>
            </a:lvl5pPr>
            <a:lvl6pPr marL="25288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860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432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004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eaLnBrk="0" fontAlgn="base" hangingPunct="0">
              <a:spcBef>
                <a:spcPct val="0"/>
              </a:spcBef>
              <a:spcAft>
                <a:spcPct val="0"/>
              </a:spcAft>
            </a:pPr>
            <a:fld id="{F2415417-B4DD-4BBC-B450-6DB770AF47F8}" type="slidenum">
              <a:rPr lang="en-US" altLang="en-US" sz="1200" smtClean="0">
                <a:solidFill>
                  <a:srgbClr val="000000"/>
                </a:solidFill>
              </a:rPr>
              <a:pPr algn="r" eaLnBrk="0" fontAlgn="base" hangingPunct="0">
                <a:spcBef>
                  <a:spcPct val="0"/>
                </a:spcBef>
                <a:spcAft>
                  <a:spcPct val="0"/>
                </a:spcAft>
              </a:pPr>
              <a:t>1</a:t>
            </a:fld>
            <a:endParaRPr lang="en-US" altLang="en-US" sz="1200" smtClean="0">
              <a:solidFill>
                <a:srgbClr val="000000"/>
              </a:solidFill>
            </a:endParaRPr>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Main Title Slide (w/animation)</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2343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10</a:t>
            </a:fld>
            <a:endParaRPr lang="en-US"/>
          </a:p>
        </p:txBody>
      </p:sp>
    </p:spTree>
    <p:extLst>
      <p:ext uri="{BB962C8B-B14F-4D97-AF65-F5344CB8AC3E}">
        <p14:creationId xmlns:p14="http://schemas.microsoft.com/office/powerpoint/2010/main" val="16334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11</a:t>
            </a:fld>
            <a:endParaRPr lang="en-US"/>
          </a:p>
        </p:txBody>
      </p:sp>
    </p:spTree>
    <p:extLst>
      <p:ext uri="{BB962C8B-B14F-4D97-AF65-F5344CB8AC3E}">
        <p14:creationId xmlns:p14="http://schemas.microsoft.com/office/powerpoint/2010/main" val="358175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12</a:t>
            </a:fld>
            <a:endParaRPr lang="en-US"/>
          </a:p>
        </p:txBody>
      </p:sp>
    </p:spTree>
    <p:extLst>
      <p:ext uri="{BB962C8B-B14F-4D97-AF65-F5344CB8AC3E}">
        <p14:creationId xmlns:p14="http://schemas.microsoft.com/office/powerpoint/2010/main" val="214732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13</a:t>
            </a:fld>
            <a:endParaRPr lang="en-US"/>
          </a:p>
        </p:txBody>
      </p:sp>
    </p:spTree>
    <p:extLst>
      <p:ext uri="{BB962C8B-B14F-4D97-AF65-F5344CB8AC3E}">
        <p14:creationId xmlns:p14="http://schemas.microsoft.com/office/powerpoint/2010/main" val="912717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14</a:t>
            </a:fld>
            <a:endParaRPr lang="en-US"/>
          </a:p>
        </p:txBody>
      </p:sp>
    </p:spTree>
    <p:extLst>
      <p:ext uri="{BB962C8B-B14F-4D97-AF65-F5344CB8AC3E}">
        <p14:creationId xmlns:p14="http://schemas.microsoft.com/office/powerpoint/2010/main" val="355596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15</a:t>
            </a:fld>
            <a:endParaRPr lang="en-US"/>
          </a:p>
        </p:txBody>
      </p:sp>
    </p:spTree>
    <p:extLst>
      <p:ext uri="{BB962C8B-B14F-4D97-AF65-F5344CB8AC3E}">
        <p14:creationId xmlns:p14="http://schemas.microsoft.com/office/powerpoint/2010/main" val="4012301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16</a:t>
            </a:fld>
            <a:endParaRPr lang="en-US"/>
          </a:p>
        </p:txBody>
      </p:sp>
    </p:spTree>
    <p:extLst>
      <p:ext uri="{BB962C8B-B14F-4D97-AF65-F5344CB8AC3E}">
        <p14:creationId xmlns:p14="http://schemas.microsoft.com/office/powerpoint/2010/main" val="304131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17</a:t>
            </a:fld>
            <a:endParaRPr lang="en-US"/>
          </a:p>
        </p:txBody>
      </p:sp>
    </p:spTree>
    <p:extLst>
      <p:ext uri="{BB962C8B-B14F-4D97-AF65-F5344CB8AC3E}">
        <p14:creationId xmlns:p14="http://schemas.microsoft.com/office/powerpoint/2010/main" val="2467491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18</a:t>
            </a:fld>
            <a:endParaRPr lang="en-US"/>
          </a:p>
        </p:txBody>
      </p:sp>
    </p:spTree>
    <p:extLst>
      <p:ext uri="{BB962C8B-B14F-4D97-AF65-F5344CB8AC3E}">
        <p14:creationId xmlns:p14="http://schemas.microsoft.com/office/powerpoint/2010/main" val="14750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Securities and Exchange Commission (SEC) publishes filings for publicly traded companies in its EDGAR system. Pay particular attention to Form 10-K, which is a company’s annual report and a gold mine of information. Form 10-Q includes complete quarterly information. Free.</a:t>
            </a:r>
            <a:r>
              <a:rPr lang="en-US" sz="1200" b="1" i="0" kern="1200" dirty="0" smtClean="0">
                <a:solidFill>
                  <a:schemeClr val="tx1"/>
                </a:solidFill>
                <a:effectLst/>
                <a:latin typeface="+mn-lt"/>
                <a:ea typeface="+mn-ea"/>
                <a:cs typeface="+mn-cs"/>
              </a:rPr>
              <a:t> Seeking Alpha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www.seekingalpha.com</a:t>
            </a:r>
            <a:endParaRPr lang="en-US" sz="1200" b="0" i="0" u="none" strike="noStrike"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Seeking Alpha publishes quarterly conference call transcripts for many companies. These transcripts can offer insight into a company’s performance over prior quarters and management’s outlook for the future. Registration is free.</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19</a:t>
            </a:fld>
            <a:endParaRPr lang="en-US"/>
          </a:p>
        </p:txBody>
      </p:sp>
    </p:spTree>
    <p:extLst>
      <p:ext uri="{BB962C8B-B14F-4D97-AF65-F5344CB8AC3E}">
        <p14:creationId xmlns:p14="http://schemas.microsoft.com/office/powerpoint/2010/main" val="104966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0275">
              <a:defRPr sz="2400">
                <a:solidFill>
                  <a:schemeClr val="tx1"/>
                </a:solidFill>
                <a:latin typeface="Arial" panose="020B0604020202020204" pitchFamily="34" charset="0"/>
                <a:ea typeface="ヒラギノ角ゴ Pro W3" pitchFamily="16" charset="-128"/>
              </a:defRPr>
            </a:lvl1pPr>
            <a:lvl2pPr marL="742950" indent="-285750" defTabSz="930275">
              <a:defRPr sz="2400">
                <a:solidFill>
                  <a:schemeClr val="tx1"/>
                </a:solidFill>
                <a:latin typeface="Arial" panose="020B0604020202020204" pitchFamily="34" charset="0"/>
                <a:ea typeface="ヒラギノ角ゴ Pro W3" pitchFamily="16" charset="-128"/>
              </a:defRPr>
            </a:lvl2pPr>
            <a:lvl3pPr marL="1143000" indent="-228600" defTabSz="930275">
              <a:defRPr sz="2400">
                <a:solidFill>
                  <a:schemeClr val="tx1"/>
                </a:solidFill>
                <a:latin typeface="Arial" panose="020B0604020202020204" pitchFamily="34" charset="0"/>
                <a:ea typeface="ヒラギノ角ゴ Pro W3" pitchFamily="16" charset="-128"/>
              </a:defRPr>
            </a:lvl3pPr>
            <a:lvl4pPr marL="1600200" indent="-228600" defTabSz="930275">
              <a:defRPr sz="2400">
                <a:solidFill>
                  <a:schemeClr val="tx1"/>
                </a:solidFill>
                <a:latin typeface="Arial" panose="020B0604020202020204" pitchFamily="34" charset="0"/>
                <a:ea typeface="ヒラギノ角ゴ Pro W3" pitchFamily="16" charset="-128"/>
              </a:defRPr>
            </a:lvl4pPr>
            <a:lvl5pPr marL="2057400" indent="-228600" defTabSz="930275">
              <a:defRPr sz="2400">
                <a:solidFill>
                  <a:schemeClr val="tx1"/>
                </a:solidFill>
                <a:latin typeface="Arial" panose="020B0604020202020204" pitchFamily="34" charset="0"/>
                <a:ea typeface="ヒラギノ角ゴ Pro W3" pitchFamily="16"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5AC103B0-589D-4727-9BDB-DB50736F4C4C}" type="slidenum">
              <a:rPr lang="en-US" altLang="en-US" sz="1200"/>
              <a:pPr/>
              <a:t>2</a:t>
            </a:fld>
            <a:endParaRPr lang="en-US" altLang="en-US" sz="1200"/>
          </a:p>
        </p:txBody>
      </p:sp>
      <p:sp>
        <p:nvSpPr>
          <p:cNvPr id="8195" name="Header Placeholder 7"/>
          <p:cNvSpPr>
            <a:spLocks noGrp="1"/>
          </p:cNvSpPr>
          <p:nvPr>
            <p:ph type="hdr" sz="quarter"/>
          </p:nvPr>
        </p:nvSpPr>
        <p:spPr>
          <a:noFill/>
        </p:spPr>
        <p:txBody>
          <a:bodyPr/>
          <a:lstStyle>
            <a:lvl1pPr defTabSz="920750">
              <a:defRPr sz="2400">
                <a:solidFill>
                  <a:schemeClr val="tx1"/>
                </a:solidFill>
                <a:latin typeface="Arial" panose="020B0604020202020204" pitchFamily="34" charset="0"/>
                <a:ea typeface="ヒラギノ角ゴ Pro W3" pitchFamily="16" charset="-128"/>
              </a:defRPr>
            </a:lvl1pPr>
            <a:lvl2pPr marL="742950" indent="-285750" defTabSz="920750">
              <a:defRPr sz="2400">
                <a:solidFill>
                  <a:schemeClr val="tx1"/>
                </a:solidFill>
                <a:latin typeface="Arial" panose="020B0604020202020204" pitchFamily="34" charset="0"/>
                <a:ea typeface="ヒラギノ角ゴ Pro W3" pitchFamily="16" charset="-128"/>
              </a:defRPr>
            </a:lvl2pPr>
            <a:lvl3pPr marL="1143000" indent="-228600" defTabSz="920750">
              <a:defRPr sz="2400">
                <a:solidFill>
                  <a:schemeClr val="tx1"/>
                </a:solidFill>
                <a:latin typeface="Arial" panose="020B0604020202020204" pitchFamily="34" charset="0"/>
                <a:ea typeface="ヒラギノ角ゴ Pro W3" pitchFamily="16" charset="-128"/>
              </a:defRPr>
            </a:lvl3pPr>
            <a:lvl4pPr marL="1600200" indent="-228600" defTabSz="920750">
              <a:defRPr sz="2400">
                <a:solidFill>
                  <a:schemeClr val="tx1"/>
                </a:solidFill>
                <a:latin typeface="Arial" panose="020B0604020202020204" pitchFamily="34" charset="0"/>
                <a:ea typeface="ヒラギノ角ゴ Pro W3" pitchFamily="16" charset="-128"/>
              </a:defRPr>
            </a:lvl4pPr>
            <a:lvl5pPr marL="2057400" indent="-228600" defTabSz="920750">
              <a:defRPr sz="2400">
                <a:solidFill>
                  <a:schemeClr val="tx1"/>
                </a:solidFill>
                <a:latin typeface="Arial" panose="020B0604020202020204" pitchFamily="34" charset="0"/>
                <a:ea typeface="ヒラギノ角ゴ Pro W3" pitchFamily="16"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sz="1200"/>
              <a:t>How to Start &amp; Run An Investment Club</a:t>
            </a:r>
          </a:p>
        </p:txBody>
      </p:sp>
      <p:sp>
        <p:nvSpPr>
          <p:cNvPr id="8196" name="Rectangle 7"/>
          <p:cNvSpPr txBox="1">
            <a:spLocks noGrp="1" noChangeArrowheads="1"/>
          </p:cNvSpPr>
          <p:nvPr/>
        </p:nvSpPr>
        <p:spPr bwMode="auto">
          <a:xfrm>
            <a:off x="3965576" y="8982381"/>
            <a:ext cx="3032125" cy="47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9" tIns="46514" rIns="93029" bIns="46514" anchor="b"/>
          <a:lstStyle>
            <a:lvl1pPr defTabSz="930275">
              <a:defRPr sz="2400">
                <a:solidFill>
                  <a:schemeClr val="tx1"/>
                </a:solidFill>
                <a:latin typeface="Arial" panose="020B0604020202020204" pitchFamily="34" charset="0"/>
                <a:ea typeface="ヒラギノ角ゴ Pro W3" pitchFamily="16" charset="-128"/>
              </a:defRPr>
            </a:lvl1pPr>
            <a:lvl2pPr marL="747713" indent="-287338" defTabSz="930275">
              <a:defRPr sz="2400">
                <a:solidFill>
                  <a:schemeClr val="tx1"/>
                </a:solidFill>
                <a:latin typeface="Arial" panose="020B0604020202020204" pitchFamily="34" charset="0"/>
                <a:ea typeface="ヒラギノ角ゴ Pro W3" pitchFamily="16" charset="-128"/>
              </a:defRPr>
            </a:lvl2pPr>
            <a:lvl3pPr marL="1150938" indent="-230188" defTabSz="930275">
              <a:defRPr sz="2400">
                <a:solidFill>
                  <a:schemeClr val="tx1"/>
                </a:solidFill>
                <a:latin typeface="Arial" panose="020B0604020202020204" pitchFamily="34" charset="0"/>
                <a:ea typeface="ヒラギノ角ゴ Pro W3" pitchFamily="16" charset="-128"/>
              </a:defRPr>
            </a:lvl3pPr>
            <a:lvl4pPr marL="1611313" indent="-230188" defTabSz="930275">
              <a:defRPr sz="2400">
                <a:solidFill>
                  <a:schemeClr val="tx1"/>
                </a:solidFill>
                <a:latin typeface="Arial" panose="020B0604020202020204" pitchFamily="34" charset="0"/>
                <a:ea typeface="ヒラギノ角ゴ Pro W3" pitchFamily="16" charset="-128"/>
              </a:defRPr>
            </a:lvl4pPr>
            <a:lvl5pPr marL="2071688" indent="-230188" defTabSz="930275">
              <a:defRPr sz="2400">
                <a:solidFill>
                  <a:schemeClr val="tx1"/>
                </a:solidFill>
                <a:latin typeface="Arial" panose="020B0604020202020204" pitchFamily="34" charset="0"/>
                <a:ea typeface="ヒラギノ角ゴ Pro W3" pitchFamily="16" charset="-128"/>
              </a:defRPr>
            </a:lvl5pPr>
            <a:lvl6pPr marL="25288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860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432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004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a:fld id="{DED5FAF7-90AA-4623-BF87-0219990A99FF}" type="slidenum">
              <a:rPr lang="en-US" altLang="en-US" sz="1200"/>
              <a:pPr algn="r"/>
              <a:t>2</a:t>
            </a:fld>
            <a:endParaRPr lang="en-US" altLang="en-US" sz="1200"/>
          </a:p>
        </p:txBody>
      </p:sp>
      <p:sp>
        <p:nvSpPr>
          <p:cNvPr id="819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395382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20</a:t>
            </a:fld>
            <a:endParaRPr lang="en-US"/>
          </a:p>
        </p:txBody>
      </p:sp>
    </p:spTree>
    <p:extLst>
      <p:ext uri="{BB962C8B-B14F-4D97-AF65-F5344CB8AC3E}">
        <p14:creationId xmlns:p14="http://schemas.microsoft.com/office/powerpoint/2010/main" val="1001030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21</a:t>
            </a:fld>
            <a:endParaRPr lang="en-US"/>
          </a:p>
        </p:txBody>
      </p:sp>
    </p:spTree>
    <p:extLst>
      <p:ext uri="{BB962C8B-B14F-4D97-AF65-F5344CB8AC3E}">
        <p14:creationId xmlns:p14="http://schemas.microsoft.com/office/powerpoint/2010/main" val="1079613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22</a:t>
            </a:fld>
            <a:endParaRPr lang="en-US"/>
          </a:p>
        </p:txBody>
      </p:sp>
    </p:spTree>
    <p:extLst>
      <p:ext uri="{BB962C8B-B14F-4D97-AF65-F5344CB8AC3E}">
        <p14:creationId xmlns:p14="http://schemas.microsoft.com/office/powerpoint/2010/main" val="276471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those of us that use the Stock Selection Guide or “SSG”, the realization that the information derived from the SSG only gives us 80% of the total information needed to decide if the chosen stock to study will potentially give us the profit that we are looking for to round out our portfolio.</a:t>
            </a:r>
          </a:p>
          <a:p>
            <a:endParaRPr lang="en-US" sz="1200" dirty="0" smtClean="0"/>
          </a:p>
          <a:p>
            <a:r>
              <a:rPr lang="en-US" sz="1200" dirty="0" smtClean="0"/>
              <a:t>But, how do we find that golden stock among the 1,700 stock covered by Value Line and Morningstar and those covered by the S&amp;P 500, Mid-Cap and Small Cap that are the go-to basic research sites for many SSG users.</a:t>
            </a:r>
          </a:p>
          <a:p>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3</a:t>
            </a:fld>
            <a:endParaRPr lang="en-US"/>
          </a:p>
        </p:txBody>
      </p:sp>
    </p:spTree>
    <p:extLst>
      <p:ext uri="{BB962C8B-B14F-4D97-AF65-F5344CB8AC3E}">
        <p14:creationId xmlns:p14="http://schemas.microsoft.com/office/powerpoint/2010/main" val="389509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to discovering the best investment research sites is to see which</a:t>
            </a:r>
            <a:r>
              <a:rPr lang="en-US" baseline="0" dirty="0" smtClean="0"/>
              <a:t> sites that the trusted names in investing are choosing and I found ideal recommendations by Forbes, Morningstar, </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4</a:t>
            </a:fld>
            <a:endParaRPr lang="en-US"/>
          </a:p>
        </p:txBody>
      </p:sp>
    </p:spTree>
    <p:extLst>
      <p:ext uri="{BB962C8B-B14F-4D97-AF65-F5344CB8AC3E}">
        <p14:creationId xmlns:p14="http://schemas.microsoft.com/office/powerpoint/2010/main" val="422872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5</a:t>
            </a:fld>
            <a:endParaRPr lang="en-US"/>
          </a:p>
        </p:txBody>
      </p:sp>
    </p:spTree>
    <p:extLst>
      <p:ext uri="{BB962C8B-B14F-4D97-AF65-F5344CB8AC3E}">
        <p14:creationId xmlns:p14="http://schemas.microsoft.com/office/powerpoint/2010/main" val="208889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 of investing brings new and unfamiliar words to our world and investment sites  may not take up scarce</a:t>
            </a:r>
            <a:r>
              <a:rPr lang="en-US" baseline="0" dirty="0" smtClean="0"/>
              <a:t> space to provide its user with appropriate and complete definitions the bring the user understanding within the context of different situations.</a:t>
            </a:r>
          </a:p>
          <a:p>
            <a:endParaRPr lang="en-US" baseline="0" dirty="0" smtClean="0"/>
          </a:p>
          <a:p>
            <a:r>
              <a:rPr lang="en-US" baseline="0" dirty="0" smtClean="0"/>
              <a:t>Investopedia bridges that gap with </a:t>
            </a:r>
            <a:r>
              <a:rPr lang="en-US" sz="1200" b="0" i="0" kern="1200" dirty="0" smtClean="0">
                <a:solidFill>
                  <a:schemeClr val="tx1"/>
                </a:solidFill>
                <a:effectLst/>
                <a:latin typeface="+mn-lt"/>
                <a:ea typeface="+mn-ea"/>
                <a:cs typeface="+mn-cs"/>
              </a:rPr>
              <a:t>tutorials and articles broken down by investment level and style, such as Beginners, Active Traders, Intermediate,</a:t>
            </a:r>
            <a:r>
              <a:rPr lang="en-US" sz="1200" b="0" i="0" kern="1200" baseline="0" dirty="0" smtClean="0">
                <a:solidFill>
                  <a:schemeClr val="tx1"/>
                </a:solidFill>
                <a:effectLst/>
                <a:latin typeface="+mn-lt"/>
                <a:ea typeface="+mn-ea"/>
                <a:cs typeface="+mn-cs"/>
              </a:rPr>
              <a:t> Advanced investors</a:t>
            </a:r>
            <a:r>
              <a:rPr lang="en-US" sz="1200" b="0" i="0" kern="1200" dirty="0" smtClean="0">
                <a:solidFill>
                  <a:schemeClr val="tx1"/>
                </a:solidFill>
                <a:effectLst/>
                <a:latin typeface="+mn-lt"/>
                <a:ea typeface="+mn-ea"/>
                <a:cs typeface="+mn-cs"/>
              </a:rPr>
              <a:t> and Retirement.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6</a:t>
            </a:fld>
            <a:endParaRPr lang="en-US"/>
          </a:p>
        </p:txBody>
      </p:sp>
    </p:spTree>
    <p:extLst>
      <p:ext uri="{BB962C8B-B14F-4D97-AF65-F5344CB8AC3E}">
        <p14:creationId xmlns:p14="http://schemas.microsoft.com/office/powerpoint/2010/main" val="103932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home page of Investopedia, you can find today’s results of the major</a:t>
            </a:r>
            <a:r>
              <a:rPr lang="en-US" baseline="0" dirty="0" smtClean="0"/>
              <a:t> exchanges, issues for different levels of investors’ needs, crucial investment news and well thought-out answers to submitted questions.</a:t>
            </a:r>
          </a:p>
          <a:p>
            <a:endParaRPr lang="en-US" baseline="0" dirty="0" smtClean="0"/>
          </a:p>
          <a:p>
            <a:r>
              <a:rPr lang="en-US" baseline="0" dirty="0" smtClean="0"/>
              <a:t>Under the top black bar: </a:t>
            </a:r>
          </a:p>
          <a:p>
            <a:pPr marL="228600" indent="-228600">
              <a:buAutoNum type="arabicPeriod"/>
            </a:pPr>
            <a:r>
              <a:rPr lang="en-US" baseline="0" dirty="0" smtClean="0"/>
              <a:t>Topics is a index by groupings of areas found within the site such as Managing Wealth, Retirement and Personal Finances</a:t>
            </a:r>
          </a:p>
          <a:p>
            <a:pPr marL="228600" indent="-228600">
              <a:buAutoNum type="arabicPeriod"/>
            </a:pPr>
            <a:r>
              <a:rPr lang="en-US" baseline="0" dirty="0" smtClean="0"/>
              <a:t>2. Reference contains the dictionary, videos, Guides to Stock, Options and Economics Basics and Exam Preps for CPA and other financial exams.</a:t>
            </a:r>
          </a:p>
          <a:p>
            <a:pPr marL="228600" indent="-228600">
              <a:buAutoNum type="arabicPeriod"/>
            </a:pPr>
            <a:r>
              <a:rPr lang="en-US" baseline="0" dirty="0" smtClean="0"/>
              <a:t>3. Simulator contains their Stock Simulator where you can trade with a starting balance of $100,000 with zero risk and their FX trader where your can trade the Forex market.</a:t>
            </a:r>
          </a:p>
          <a:p>
            <a:pPr marL="228600" indent="-228600">
              <a:buAutoNum type="arabicPeriod"/>
            </a:pPr>
            <a:r>
              <a:rPr lang="en-US" baseline="0" dirty="0" smtClean="0"/>
              <a:t>4. Advisor Insights where their network of financial advisors field community questions, and</a:t>
            </a:r>
          </a:p>
          <a:p>
            <a:pPr marL="228600" indent="-228600">
              <a:buAutoNum type="arabicPeriod"/>
            </a:pPr>
            <a:r>
              <a:rPr lang="en-US" baseline="0" dirty="0" smtClean="0"/>
              <a:t>5. Newsletter recommendations</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7</a:t>
            </a:fld>
            <a:endParaRPr lang="en-US"/>
          </a:p>
        </p:txBody>
      </p:sp>
    </p:spTree>
    <p:extLst>
      <p:ext uri="{BB962C8B-B14F-4D97-AF65-F5344CB8AC3E}">
        <p14:creationId xmlns:p14="http://schemas.microsoft.com/office/powerpoint/2010/main" val="402010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sampling </a:t>
            </a:r>
            <a:endParaRPr lang="en-US" dirty="0"/>
          </a:p>
        </p:txBody>
      </p:sp>
      <p:sp>
        <p:nvSpPr>
          <p:cNvPr id="4" name="Slide Number Placeholder 3"/>
          <p:cNvSpPr>
            <a:spLocks noGrp="1"/>
          </p:cNvSpPr>
          <p:nvPr>
            <p:ph type="sldNum" sz="quarter" idx="10"/>
          </p:nvPr>
        </p:nvSpPr>
        <p:spPr/>
        <p:txBody>
          <a:bodyPr/>
          <a:lstStyle/>
          <a:p>
            <a:fld id="{7F3D0DE5-14FE-43D7-B3E1-105B5CA1B02F}" type="slidenum">
              <a:rPr lang="en-US" smtClean="0"/>
              <a:t>8</a:t>
            </a:fld>
            <a:endParaRPr lang="en-US"/>
          </a:p>
        </p:txBody>
      </p:sp>
    </p:spTree>
    <p:extLst>
      <p:ext uri="{BB962C8B-B14F-4D97-AF65-F5344CB8AC3E}">
        <p14:creationId xmlns:p14="http://schemas.microsoft.com/office/powerpoint/2010/main" val="183451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D0DE5-14FE-43D7-B3E1-105B5CA1B02F}" type="slidenum">
              <a:rPr lang="en-US" smtClean="0"/>
              <a:t>9</a:t>
            </a:fld>
            <a:endParaRPr lang="en-US"/>
          </a:p>
        </p:txBody>
      </p:sp>
    </p:spTree>
    <p:extLst>
      <p:ext uri="{BB962C8B-B14F-4D97-AF65-F5344CB8AC3E}">
        <p14:creationId xmlns:p14="http://schemas.microsoft.com/office/powerpoint/2010/main" val="351615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F826A2-7235-47BC-8CCE-04C88EFADB49}"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9649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826A2-7235-47BC-8CCE-04C88EFADB49}"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343851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826A2-7235-47BC-8CCE-04C88EFADB49}"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55626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801688"/>
            <a:ext cx="8534400"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752600"/>
            <a:ext cx="411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11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fld id="{15D09752-78B4-49E1-A36B-AEE72268FA3E}"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1518574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2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8696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4772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1248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480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03139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84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826A2-7235-47BC-8CCE-04C88EFADB49}"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118920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9522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6478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581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93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F826A2-7235-47BC-8CCE-04C88EFADB49}"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144571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F826A2-7235-47BC-8CCE-04C88EFADB49}"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247862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F826A2-7235-47BC-8CCE-04C88EFADB49}"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264072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F826A2-7235-47BC-8CCE-04C88EFADB49}"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114815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826A2-7235-47BC-8CCE-04C88EFADB49}"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347594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826A2-7235-47BC-8CCE-04C88EFADB49}"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255608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826A2-7235-47BC-8CCE-04C88EFADB49}"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07816-E8B9-4689-AE18-A258B1DDBF89}" type="slidenum">
              <a:rPr lang="en-US" smtClean="0"/>
              <a:t>‹#›</a:t>
            </a:fld>
            <a:endParaRPr lang="en-US"/>
          </a:p>
        </p:txBody>
      </p:sp>
    </p:spTree>
    <p:extLst>
      <p:ext uri="{BB962C8B-B14F-4D97-AF65-F5344CB8AC3E}">
        <p14:creationId xmlns:p14="http://schemas.microsoft.com/office/powerpoint/2010/main" val="26785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826A2-7235-47BC-8CCE-04C88EFADB49}" type="datetimeFigureOut">
              <a:rPr lang="en-US" smtClean="0"/>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07816-E8B9-4689-AE18-A258B1DDBF89}" type="slidenum">
              <a:rPr lang="en-US" smtClean="0"/>
              <a:t>‹#›</a:t>
            </a:fld>
            <a:endParaRPr lang="en-US"/>
          </a:p>
        </p:txBody>
      </p:sp>
    </p:spTree>
    <p:extLst>
      <p:ext uri="{BB962C8B-B14F-4D97-AF65-F5344CB8AC3E}">
        <p14:creationId xmlns:p14="http://schemas.microsoft.com/office/powerpoint/2010/main" val="118649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8087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2600" b="1">
          <a:solidFill>
            <a:schemeClr val="tx1"/>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lnSpc>
          <a:spcPct val="140000"/>
        </a:lnSpc>
        <a:spcBef>
          <a:spcPct val="20000"/>
        </a:spcBef>
        <a:spcAft>
          <a:spcPct val="0"/>
        </a:spcAft>
        <a:buBlip>
          <a:blip r:embed="rId14"/>
        </a:buBlip>
        <a:defRPr sz="1600">
          <a:solidFill>
            <a:schemeClr val="tx1"/>
          </a:solidFill>
          <a:latin typeface="+mn-lt"/>
          <a:ea typeface="+mn-ea"/>
          <a:cs typeface="+mn-cs"/>
        </a:defRPr>
      </a:lvl1pPr>
      <a:lvl2pPr marL="742950" indent="-285750" algn="l" rtl="0" eaLnBrk="0" fontAlgn="base" hangingPunct="0">
        <a:lnSpc>
          <a:spcPct val="140000"/>
        </a:lnSpc>
        <a:spcBef>
          <a:spcPct val="20000"/>
        </a:spcBef>
        <a:spcAft>
          <a:spcPct val="0"/>
        </a:spcAft>
        <a:buClr>
          <a:schemeClr val="bg2"/>
        </a:buClr>
        <a:buFont typeface="Wingdings" panose="05000000000000000000" pitchFamily="2" charset="2"/>
        <a:buChar char="§"/>
        <a:defRPr sz="1600">
          <a:solidFill>
            <a:schemeClr val="tx1"/>
          </a:solidFill>
          <a:latin typeface="+mj-lt"/>
        </a:defRPr>
      </a:lvl2pPr>
      <a:lvl3pPr marL="1143000" indent="-228600" algn="l" rtl="0" eaLnBrk="0" fontAlgn="base" hangingPunct="0">
        <a:lnSpc>
          <a:spcPct val="140000"/>
        </a:lnSpc>
        <a:spcBef>
          <a:spcPct val="20000"/>
        </a:spcBef>
        <a:spcAft>
          <a:spcPct val="0"/>
        </a:spcAft>
        <a:buClr>
          <a:schemeClr val="bg2"/>
        </a:buClr>
        <a:buSzPct val="75000"/>
        <a:buChar char="o"/>
        <a:defRPr sz="1600">
          <a:solidFill>
            <a:schemeClr val="tx1"/>
          </a:solidFill>
          <a:latin typeface="+mj-lt"/>
        </a:defRPr>
      </a:lvl3pPr>
      <a:lvl4pPr marL="1600200" indent="-228600" algn="l" rtl="0" eaLnBrk="0" fontAlgn="base" hangingPunct="0">
        <a:lnSpc>
          <a:spcPct val="120000"/>
        </a:lnSpc>
        <a:spcBef>
          <a:spcPct val="20000"/>
        </a:spcBef>
        <a:spcAft>
          <a:spcPct val="0"/>
        </a:spcAft>
        <a:buClr>
          <a:schemeClr val="bg2"/>
        </a:buClr>
        <a:buChar char="–"/>
        <a:defRPr sz="1400" b="1" i="1">
          <a:solidFill>
            <a:srgbClr val="3C4954"/>
          </a:solidFill>
          <a:latin typeface="+mj-lt"/>
        </a:defRPr>
      </a:lvl4pPr>
      <a:lvl5pPr marL="2057400" indent="-228600" algn="l" rtl="0" eaLnBrk="0" fontAlgn="base" hangingPunct="0">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5pPr>
      <a:lvl6pPr marL="25146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6pPr>
      <a:lvl7pPr marL="29718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7pPr>
      <a:lvl8pPr marL="34290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8pPr>
      <a:lvl9pPr marL="3886200" indent="-228600" algn="l" rtl="0" fontAlgn="base">
        <a:lnSpc>
          <a:spcPct val="120000"/>
        </a:lnSpc>
        <a:spcBef>
          <a:spcPct val="20000"/>
        </a:spcBef>
        <a:spcAft>
          <a:spcPct val="0"/>
        </a:spcAft>
        <a:buClr>
          <a:schemeClr val="bg2"/>
        </a:buClr>
        <a:buSzPct val="75000"/>
        <a:buFont typeface="Times" pitchFamily="18" charset="0"/>
        <a:buChar char="•"/>
        <a:defRPr sz="1400" b="1">
          <a:solidFill>
            <a:srgbClr val="3C4954"/>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_dc_chapter@verizon.ne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sec.gov/edgar/searchedgar/webusers.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seekingalph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NOVA.ne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betterinvesting.org/dcregional"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5842867" y="4876800"/>
            <a:ext cx="299633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eaLnBrk="0" fontAlgn="base" hangingPunct="0">
              <a:spcBef>
                <a:spcPct val="0"/>
              </a:spcBef>
              <a:spcAft>
                <a:spcPct val="0"/>
              </a:spcAft>
            </a:pPr>
            <a:r>
              <a:rPr lang="en-US" altLang="en-US" sz="1800" dirty="0" smtClean="0">
                <a:solidFill>
                  <a:srgbClr val="000000"/>
                </a:solidFill>
              </a:rPr>
              <a:t>Sheryl Patterson</a:t>
            </a:r>
          </a:p>
          <a:p>
            <a:pPr algn="r" eaLnBrk="0" fontAlgn="base" hangingPunct="0">
              <a:spcBef>
                <a:spcPct val="0"/>
              </a:spcBef>
              <a:spcAft>
                <a:spcPct val="0"/>
              </a:spcAft>
            </a:pPr>
            <a:r>
              <a:rPr lang="en-US" altLang="en-US" sz="1800" dirty="0" smtClean="0">
                <a:solidFill>
                  <a:srgbClr val="000000"/>
                </a:solidFill>
              </a:rPr>
              <a:t>Director, DC Chapter BI</a:t>
            </a:r>
          </a:p>
          <a:p>
            <a:pPr algn="r" eaLnBrk="0" fontAlgn="base" hangingPunct="0">
              <a:spcBef>
                <a:spcPct val="0"/>
              </a:spcBef>
              <a:spcAft>
                <a:spcPct val="0"/>
              </a:spcAft>
            </a:pPr>
            <a:r>
              <a:rPr lang="en-US" altLang="en-US" sz="1800" dirty="0" smtClean="0">
                <a:solidFill>
                  <a:srgbClr val="000000"/>
                </a:solidFill>
                <a:hlinkClick r:id="rId3"/>
              </a:rPr>
              <a:t>bi_dc_chapter@verizon.net</a:t>
            </a:r>
            <a:endParaRPr lang="en-US" altLang="en-US" sz="1800" dirty="0" smtClean="0">
              <a:solidFill>
                <a:srgbClr val="000000"/>
              </a:solidFill>
            </a:endParaRPr>
          </a:p>
          <a:p>
            <a:pPr algn="r" fontAlgn="base">
              <a:lnSpc>
                <a:spcPct val="130000"/>
              </a:lnSpc>
              <a:spcBef>
                <a:spcPct val="20000"/>
              </a:spcBef>
              <a:spcAft>
                <a:spcPct val="0"/>
              </a:spcAft>
            </a:pPr>
            <a:r>
              <a:rPr lang="en-US" altLang="en-US" sz="1800" dirty="0" smtClean="0">
                <a:solidFill>
                  <a:srgbClr val="000000"/>
                </a:solidFill>
              </a:rPr>
              <a:t>srap14@gmail.com</a:t>
            </a:r>
          </a:p>
        </p:txBody>
      </p:sp>
      <p:pic>
        <p:nvPicPr>
          <p:cNvPr id="5124" name="Picture 6" descr="C:\Documents and Settings\Owner\My Documents\NAIC\Templates CD\DCRegional_CNAIC35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08500"/>
            <a:ext cx="320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ctrTitle" idx="4294967295"/>
          </p:nvPr>
        </p:nvSpPr>
        <p:spPr>
          <a:xfrm>
            <a:off x="76200" y="762000"/>
            <a:ext cx="8915400" cy="1371600"/>
          </a:xfrm>
          <a:prstGeom prst="rect">
            <a:avLst/>
          </a:prstGeom>
        </p:spPr>
        <p:txBody>
          <a:bodyPr/>
          <a:lstStyle/>
          <a:p>
            <a:pPr algn="ctr" eaLnBrk="1" hangingPunct="1">
              <a:defRPr/>
            </a:pPr>
            <a:r>
              <a:rPr lang="en-US" sz="3200" dirty="0" smtClean="0">
                <a:solidFill>
                  <a:srgbClr val="FFFF00"/>
                </a:solidFill>
              </a:rPr>
              <a:t>Research:</a:t>
            </a:r>
            <a:br>
              <a:rPr lang="en-US" sz="3200" dirty="0" smtClean="0">
                <a:solidFill>
                  <a:srgbClr val="FFFF00"/>
                </a:solidFill>
              </a:rPr>
            </a:br>
            <a:r>
              <a:rPr lang="en-US" sz="3200" dirty="0" smtClean="0">
                <a:solidFill>
                  <a:srgbClr val="FFFF00"/>
                </a:solidFill>
              </a:rPr>
              <a:t>   Beyond the Basics</a:t>
            </a:r>
            <a:r>
              <a:rPr lang="en-US" dirty="0" smtClean="0">
                <a:solidFill>
                  <a:srgbClr val="FFFF00"/>
                </a:solidFill>
              </a:rPr>
              <a:t>	</a:t>
            </a:r>
          </a:p>
        </p:txBody>
      </p:sp>
    </p:spTree>
    <p:extLst>
      <p:ext uri="{BB962C8B-B14F-4D97-AF65-F5344CB8AC3E}">
        <p14:creationId xmlns:p14="http://schemas.microsoft.com/office/powerpoint/2010/main" val="1529560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ZACKS</a:t>
            </a:r>
            <a:endParaRPr lang="en-US" dirty="0"/>
          </a:p>
        </p:txBody>
      </p:sp>
      <p:sp>
        <p:nvSpPr>
          <p:cNvPr id="3" name="Rectangle 2"/>
          <p:cNvSpPr/>
          <p:nvPr/>
        </p:nvSpPr>
        <p:spPr>
          <a:xfrm>
            <a:off x="0" y="3244334"/>
            <a:ext cx="9408484" cy="769441"/>
          </a:xfrm>
          <a:prstGeom prst="rect">
            <a:avLst/>
          </a:prstGeom>
        </p:spPr>
        <p:txBody>
          <a:bodyPr wrap="square">
            <a:spAutoFit/>
          </a:bodyPr>
          <a:lstStyle/>
          <a:p>
            <a:pPr algn="ctr"/>
            <a:r>
              <a:rPr lang="en-US" sz="4400" dirty="0">
                <a:solidFill>
                  <a:srgbClr val="006621"/>
                </a:solidFill>
                <a:latin typeface="arial" panose="020B0604020202020204" pitchFamily="34" charset="0"/>
              </a:rPr>
              <a:t>https://www.</a:t>
            </a:r>
            <a:r>
              <a:rPr lang="en-US" sz="4400" b="1" dirty="0">
                <a:solidFill>
                  <a:srgbClr val="006621"/>
                </a:solidFill>
                <a:latin typeface="arial" panose="020B0604020202020204" pitchFamily="34" charset="0"/>
              </a:rPr>
              <a:t>zacks</a:t>
            </a:r>
            <a:r>
              <a:rPr lang="en-US" sz="4400" dirty="0">
                <a:solidFill>
                  <a:srgbClr val="006621"/>
                </a:solidFill>
                <a:latin typeface="arial" panose="020B0604020202020204" pitchFamily="34" charset="0"/>
              </a:rPr>
              <a:t>.com/</a:t>
            </a:r>
            <a:endParaRPr lang="en-US" sz="4400" dirty="0"/>
          </a:p>
        </p:txBody>
      </p:sp>
    </p:spTree>
    <p:extLst>
      <p:ext uri="{BB962C8B-B14F-4D97-AF65-F5344CB8AC3E}">
        <p14:creationId xmlns:p14="http://schemas.microsoft.com/office/powerpoint/2010/main" val="969743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FINANCE</a:t>
            </a:r>
            <a:endParaRPr lang="en-US" dirty="0"/>
          </a:p>
        </p:txBody>
      </p:sp>
      <p:sp>
        <p:nvSpPr>
          <p:cNvPr id="3" name="Rectangle 2"/>
          <p:cNvSpPr/>
          <p:nvPr/>
        </p:nvSpPr>
        <p:spPr>
          <a:xfrm>
            <a:off x="1447800" y="3200400"/>
            <a:ext cx="7056740" cy="769441"/>
          </a:xfrm>
          <a:prstGeom prst="rect">
            <a:avLst/>
          </a:prstGeom>
        </p:spPr>
        <p:txBody>
          <a:bodyPr wrap="none">
            <a:spAutoFit/>
          </a:bodyPr>
          <a:lstStyle/>
          <a:p>
            <a:r>
              <a:rPr lang="en-US" sz="4400" dirty="0">
                <a:solidFill>
                  <a:srgbClr val="006621"/>
                </a:solidFill>
                <a:latin typeface="arial" panose="020B0604020202020204" pitchFamily="34" charset="0"/>
              </a:rPr>
              <a:t>https://</a:t>
            </a:r>
            <a:r>
              <a:rPr lang="en-US" sz="4400" b="1" dirty="0">
                <a:solidFill>
                  <a:srgbClr val="006621"/>
                </a:solidFill>
                <a:latin typeface="arial" panose="020B0604020202020204" pitchFamily="34" charset="0"/>
              </a:rPr>
              <a:t>finance</a:t>
            </a:r>
            <a:r>
              <a:rPr lang="en-US" sz="4400" dirty="0">
                <a:solidFill>
                  <a:srgbClr val="006621"/>
                </a:solidFill>
                <a:latin typeface="arial" panose="020B0604020202020204" pitchFamily="34" charset="0"/>
              </a:rPr>
              <a:t>.</a:t>
            </a:r>
            <a:r>
              <a:rPr lang="en-US" sz="4400" b="1" dirty="0">
                <a:solidFill>
                  <a:srgbClr val="006621"/>
                </a:solidFill>
                <a:latin typeface="arial" panose="020B0604020202020204" pitchFamily="34" charset="0"/>
              </a:rPr>
              <a:t>yahoo</a:t>
            </a:r>
            <a:r>
              <a:rPr lang="en-US" sz="4400" dirty="0">
                <a:solidFill>
                  <a:srgbClr val="006621"/>
                </a:solidFill>
                <a:latin typeface="arial" panose="020B0604020202020204" pitchFamily="34" charset="0"/>
              </a:rPr>
              <a:t>.com/</a:t>
            </a:r>
            <a:endParaRPr lang="en-US" sz="4400" dirty="0"/>
          </a:p>
        </p:txBody>
      </p:sp>
    </p:spTree>
    <p:extLst>
      <p:ext uri="{BB962C8B-B14F-4D97-AF65-F5344CB8AC3E}">
        <p14:creationId xmlns:p14="http://schemas.microsoft.com/office/powerpoint/2010/main" val="3838230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Financial</a:t>
            </a:r>
            <a:endParaRPr lang="en-US" dirty="0"/>
          </a:p>
        </p:txBody>
      </p:sp>
      <p:pic>
        <p:nvPicPr>
          <p:cNvPr id="3" name="Picture 2"/>
          <p:cNvPicPr>
            <a:picLocks noChangeAspect="1"/>
          </p:cNvPicPr>
          <p:nvPr/>
        </p:nvPicPr>
        <p:blipFill>
          <a:blip r:embed="rId3"/>
          <a:stretch>
            <a:fillRect/>
          </a:stretch>
        </p:blipFill>
        <p:spPr>
          <a:xfrm>
            <a:off x="1066800" y="1715202"/>
            <a:ext cx="7089762" cy="4228398"/>
          </a:xfrm>
          <a:prstGeom prst="rect">
            <a:avLst/>
          </a:prstGeom>
        </p:spPr>
      </p:pic>
    </p:spTree>
    <p:extLst>
      <p:ext uri="{BB962C8B-B14F-4D97-AF65-F5344CB8AC3E}">
        <p14:creationId xmlns:p14="http://schemas.microsoft.com/office/powerpoint/2010/main" val="409198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Financial</a:t>
            </a:r>
            <a:endParaRPr lang="en-US" dirty="0"/>
          </a:p>
        </p:txBody>
      </p:sp>
      <p:pic>
        <p:nvPicPr>
          <p:cNvPr id="3" name="Picture 2"/>
          <p:cNvPicPr>
            <a:picLocks noChangeAspect="1"/>
          </p:cNvPicPr>
          <p:nvPr/>
        </p:nvPicPr>
        <p:blipFill>
          <a:blip r:embed="rId3"/>
          <a:stretch>
            <a:fillRect/>
          </a:stretch>
        </p:blipFill>
        <p:spPr>
          <a:xfrm>
            <a:off x="1524000" y="1509409"/>
            <a:ext cx="5638800" cy="4815191"/>
          </a:xfrm>
          <a:prstGeom prst="rect">
            <a:avLst/>
          </a:prstGeom>
        </p:spPr>
      </p:pic>
    </p:spTree>
    <p:extLst>
      <p:ext uri="{BB962C8B-B14F-4D97-AF65-F5344CB8AC3E}">
        <p14:creationId xmlns:p14="http://schemas.microsoft.com/office/powerpoint/2010/main" val="1421502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Financial</a:t>
            </a:r>
            <a:endParaRPr lang="en-US" dirty="0"/>
          </a:p>
        </p:txBody>
      </p:sp>
      <p:pic>
        <p:nvPicPr>
          <p:cNvPr id="3" name="Picture 2"/>
          <p:cNvPicPr>
            <a:picLocks noChangeAspect="1"/>
          </p:cNvPicPr>
          <p:nvPr/>
        </p:nvPicPr>
        <p:blipFill>
          <a:blip r:embed="rId3"/>
          <a:stretch>
            <a:fillRect/>
          </a:stretch>
        </p:blipFill>
        <p:spPr>
          <a:xfrm>
            <a:off x="1676400" y="1816803"/>
            <a:ext cx="5715000" cy="4323620"/>
          </a:xfrm>
          <a:prstGeom prst="rect">
            <a:avLst/>
          </a:prstGeom>
        </p:spPr>
      </p:pic>
    </p:spTree>
    <p:extLst>
      <p:ext uri="{BB962C8B-B14F-4D97-AF65-F5344CB8AC3E}">
        <p14:creationId xmlns:p14="http://schemas.microsoft.com/office/powerpoint/2010/main" val="1623820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CNET News</a:t>
            </a:r>
            <a:endParaRPr lang="en-US" dirty="0"/>
          </a:p>
        </p:txBody>
      </p:sp>
      <p:pic>
        <p:nvPicPr>
          <p:cNvPr id="3" name="Picture 2"/>
          <p:cNvPicPr>
            <a:picLocks noChangeAspect="1"/>
          </p:cNvPicPr>
          <p:nvPr/>
        </p:nvPicPr>
        <p:blipFill>
          <a:blip r:embed="rId3"/>
          <a:stretch>
            <a:fillRect/>
          </a:stretch>
        </p:blipFill>
        <p:spPr>
          <a:xfrm>
            <a:off x="842962" y="1417638"/>
            <a:ext cx="7458075" cy="4906962"/>
          </a:xfrm>
          <a:prstGeom prst="rect">
            <a:avLst/>
          </a:prstGeom>
        </p:spPr>
      </p:pic>
    </p:spTree>
    <p:extLst>
      <p:ext uri="{BB962C8B-B14F-4D97-AF65-F5344CB8AC3E}">
        <p14:creationId xmlns:p14="http://schemas.microsoft.com/office/powerpoint/2010/main" val="11514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Barron’s</a:t>
            </a:r>
            <a:endParaRPr lang="en-US" dirty="0"/>
          </a:p>
        </p:txBody>
      </p:sp>
      <p:sp>
        <p:nvSpPr>
          <p:cNvPr id="3" name="Rectangle 2"/>
          <p:cNvSpPr/>
          <p:nvPr/>
        </p:nvSpPr>
        <p:spPr>
          <a:xfrm>
            <a:off x="1489810" y="2743200"/>
            <a:ext cx="6164380" cy="769441"/>
          </a:xfrm>
          <a:prstGeom prst="rect">
            <a:avLst/>
          </a:prstGeom>
        </p:spPr>
        <p:txBody>
          <a:bodyPr wrap="none">
            <a:spAutoFit/>
          </a:bodyPr>
          <a:lstStyle/>
          <a:p>
            <a:r>
              <a:rPr lang="en-US" sz="4400" dirty="0"/>
              <a:t>http://www.barrons.com/</a:t>
            </a:r>
          </a:p>
        </p:txBody>
      </p:sp>
    </p:spTree>
    <p:extLst>
      <p:ext uri="{BB962C8B-B14F-4D97-AF65-F5344CB8AC3E}">
        <p14:creationId xmlns:p14="http://schemas.microsoft.com/office/powerpoint/2010/main" val="4026419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381000"/>
            <a:ext cx="8305799" cy="5943599"/>
          </a:xfrm>
          <a:prstGeom prst="rect">
            <a:avLst/>
          </a:prstGeom>
        </p:spPr>
      </p:pic>
    </p:spTree>
    <p:extLst>
      <p:ext uri="{BB962C8B-B14F-4D97-AF65-F5344CB8AC3E}">
        <p14:creationId xmlns:p14="http://schemas.microsoft.com/office/powerpoint/2010/main" val="2690695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6651" y="1066800"/>
            <a:ext cx="7470697" cy="4724400"/>
          </a:xfrm>
          <a:prstGeom prst="rect">
            <a:avLst/>
          </a:prstGeom>
        </p:spPr>
      </p:pic>
    </p:spTree>
    <p:extLst>
      <p:ext uri="{BB962C8B-B14F-4D97-AF65-F5344CB8AC3E}">
        <p14:creationId xmlns:p14="http://schemas.microsoft.com/office/powerpoint/2010/main" val="2874173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772400" cy="1384995"/>
          </a:xfrm>
          <a:prstGeom prst="rect">
            <a:avLst/>
          </a:prstGeom>
        </p:spPr>
        <p:txBody>
          <a:bodyPr wrap="square">
            <a:spAutoFit/>
          </a:bodyPr>
          <a:lstStyle/>
          <a:p>
            <a:r>
              <a:rPr lang="en-US" sz="2800" b="1" dirty="0" smtClean="0">
                <a:solidFill>
                  <a:srgbClr val="222222"/>
                </a:solidFill>
                <a:latin typeface="fire-sans"/>
              </a:rPr>
              <a:t>SEC EDGAR</a:t>
            </a:r>
            <a:r>
              <a:rPr lang="en-US" sz="2800" dirty="0">
                <a:solidFill>
                  <a:srgbClr val="222222"/>
                </a:solidFill>
                <a:latin typeface="fire-sans"/>
              </a:rPr>
              <a:t>: </a:t>
            </a:r>
            <a:r>
              <a:rPr lang="en-US" sz="2800" dirty="0">
                <a:solidFill>
                  <a:srgbClr val="287FC1"/>
                </a:solidFill>
                <a:latin typeface="fire-sans"/>
                <a:hlinkClick r:id="rId3"/>
              </a:rPr>
              <a:t>www.sec.gov/edgar/searchedgar/webusers.htm</a:t>
            </a:r>
            <a:endParaRPr lang="en-US" sz="2800" dirty="0"/>
          </a:p>
        </p:txBody>
      </p:sp>
      <p:sp>
        <p:nvSpPr>
          <p:cNvPr id="3" name="Rectangle 2"/>
          <p:cNvSpPr/>
          <p:nvPr/>
        </p:nvSpPr>
        <p:spPr>
          <a:xfrm>
            <a:off x="1159042" y="3429000"/>
            <a:ext cx="7010399" cy="523220"/>
          </a:xfrm>
          <a:prstGeom prst="rect">
            <a:avLst/>
          </a:prstGeom>
        </p:spPr>
        <p:txBody>
          <a:bodyPr wrap="square">
            <a:spAutoFit/>
          </a:bodyPr>
          <a:lstStyle/>
          <a:p>
            <a:r>
              <a:rPr lang="en-US" sz="2800" b="1" dirty="0">
                <a:solidFill>
                  <a:srgbClr val="222222"/>
                </a:solidFill>
                <a:latin typeface="fire-sans"/>
              </a:rPr>
              <a:t>Seeking Alpha</a:t>
            </a:r>
            <a:r>
              <a:rPr lang="en-US" sz="2800" dirty="0">
                <a:solidFill>
                  <a:srgbClr val="222222"/>
                </a:solidFill>
                <a:latin typeface="fire-sans"/>
              </a:rPr>
              <a:t>: </a:t>
            </a:r>
            <a:r>
              <a:rPr lang="en-US" sz="2800" dirty="0">
                <a:solidFill>
                  <a:srgbClr val="287FC1"/>
                </a:solidFill>
                <a:latin typeface="fire-sans"/>
                <a:hlinkClick r:id="rId4"/>
              </a:rPr>
              <a:t>www.seekingalpha.com</a:t>
            </a:r>
            <a:endParaRPr lang="en-US" sz="2800" dirty="0"/>
          </a:p>
        </p:txBody>
      </p:sp>
    </p:spTree>
    <p:extLst>
      <p:ext uri="{BB962C8B-B14F-4D97-AF65-F5344CB8AC3E}">
        <p14:creationId xmlns:p14="http://schemas.microsoft.com/office/powerpoint/2010/main" val="288820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70000"/>
              </a:spcBef>
              <a:buBlip>
                <a:blip r:embed="rId3"/>
              </a:buBlip>
              <a:defRPr sz="2000">
                <a:solidFill>
                  <a:schemeClr val="tx1"/>
                </a:solidFill>
                <a:latin typeface="Arial" panose="020B0604020202020204" pitchFamily="34" charset="0"/>
              </a:defRPr>
            </a:lvl1pPr>
            <a:lvl2pPr marL="742950" indent="-285750">
              <a:spcBef>
                <a:spcPct val="25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buClr>
                <a:schemeClr val="bg2"/>
              </a:buClr>
              <a:buSzPct val="75000"/>
              <a:buChar char="o"/>
              <a:defRPr sz="2400">
                <a:solidFill>
                  <a:schemeClr val="tx1"/>
                </a:solidFill>
                <a:latin typeface="Arial" panose="020B0604020202020204" pitchFamily="34" charset="0"/>
              </a:defRPr>
            </a:lvl3pPr>
            <a:lvl4pPr marL="1600200" indent="-228600">
              <a:spcBef>
                <a:spcPct val="25000"/>
              </a:spcBef>
              <a:buClr>
                <a:schemeClr val="bg2"/>
              </a:buClr>
              <a:buChar char="–"/>
              <a:defRPr sz="1600" b="1">
                <a:solidFill>
                  <a:srgbClr val="3C4954"/>
                </a:solidFill>
                <a:latin typeface="Arial" panose="020B0604020202020204" pitchFamily="34" charset="0"/>
              </a:defRPr>
            </a:lvl4pPr>
            <a:lvl5pPr marL="2057400" indent="-228600">
              <a:spcBef>
                <a:spcPct val="25000"/>
              </a:spcBef>
              <a:buClr>
                <a:schemeClr val="bg2"/>
              </a:buClr>
              <a:buSzPct val="75000"/>
              <a:buFont typeface="Times" panose="02020603050405020304" pitchFamily="18" charset="0"/>
              <a:buChar char="•"/>
              <a:defRPr sz="1400" b="1">
                <a:solidFill>
                  <a:srgbClr val="3C4954"/>
                </a:solidFill>
                <a:latin typeface="Arial" panose="020B0604020202020204" pitchFamily="34" charset="0"/>
              </a:defRPr>
            </a:lvl5pPr>
            <a:lvl6pPr marL="25146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6pPr>
            <a:lvl7pPr marL="29718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7pPr>
            <a:lvl8pPr marL="34290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8pPr>
            <a:lvl9pPr marL="38862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9pPr>
          </a:lstStyle>
          <a:p>
            <a:pPr>
              <a:spcBef>
                <a:spcPct val="0"/>
              </a:spcBef>
              <a:buFontTx/>
              <a:buNone/>
            </a:pPr>
            <a:fld id="{84D34F56-9873-45C1-998E-2CC40603D5BC}" type="slidenum">
              <a:rPr lang="en-US" altLang="en-US" sz="1300">
                <a:solidFill>
                  <a:schemeClr val="bg2"/>
                </a:solidFill>
                <a:latin typeface="Arial Narrow" panose="020B0606020202030204" pitchFamily="34" charset="0"/>
              </a:rPr>
              <a:pPr>
                <a:spcBef>
                  <a:spcPct val="0"/>
                </a:spcBef>
                <a:buFontTx/>
                <a:buNone/>
              </a:pPr>
              <a:t>2</a:t>
            </a:fld>
            <a:endParaRPr lang="en-US" altLang="en-US" sz="1300">
              <a:solidFill>
                <a:schemeClr val="bg1"/>
              </a:solidFill>
              <a:latin typeface="Arial Narrow" panose="020B0606020202030204" pitchFamily="34" charset="0"/>
            </a:endParaRPr>
          </a:p>
        </p:txBody>
      </p:sp>
      <p:sp>
        <p:nvSpPr>
          <p:cNvPr id="217090" name="Rectangle 2"/>
          <p:cNvSpPr>
            <a:spLocks noGrp="1" noChangeArrowheads="1"/>
          </p:cNvSpPr>
          <p:nvPr>
            <p:ph type="title"/>
          </p:nvPr>
        </p:nvSpPr>
        <p:spPr>
          <a:xfrm>
            <a:off x="457200" y="995363"/>
            <a:ext cx="8302625" cy="519112"/>
          </a:xfrm>
        </p:spPr>
        <p:txBody>
          <a:bodyPr>
            <a:normAutofit fontScale="90000"/>
          </a:bodyPr>
          <a:lstStyle/>
          <a:p>
            <a:pPr eaLnBrk="1" hangingPunct="1">
              <a:defRPr/>
            </a:pPr>
            <a:r>
              <a:rPr lang="en-US" dirty="0" smtClean="0"/>
              <a:t>Disclaimer</a:t>
            </a:r>
          </a:p>
        </p:txBody>
      </p:sp>
      <p:sp>
        <p:nvSpPr>
          <p:cNvPr id="7172" name="Rectangle 3"/>
          <p:cNvSpPr>
            <a:spLocks noGrp="1" noChangeArrowheads="1"/>
          </p:cNvSpPr>
          <p:nvPr>
            <p:ph type="body" sz="half" idx="1"/>
          </p:nvPr>
        </p:nvSpPr>
        <p:spPr>
          <a:xfrm>
            <a:off x="533400" y="1539240"/>
            <a:ext cx="7929563" cy="5181600"/>
          </a:xfrm>
          <a:noFill/>
        </p:spPr>
        <p:txBody>
          <a:bodyPr/>
          <a:lstStyle/>
          <a:p>
            <a:pPr algn="ctr" eaLnBrk="1" hangingPunct="1">
              <a:lnSpc>
                <a:spcPct val="80000"/>
              </a:lnSpc>
              <a:buFontTx/>
              <a:buNone/>
            </a:pPr>
            <a:endParaRPr lang="en-US" altLang="en-US" sz="900" dirty="0" smtClean="0"/>
          </a:p>
          <a:p>
            <a:pPr eaLnBrk="1" hangingPunct="1">
              <a:lnSpc>
                <a:spcPct val="80000"/>
              </a:lnSpc>
            </a:pPr>
            <a:r>
              <a:rPr lang="en-US" altLang="en-US" sz="1800" dirty="0" smtClean="0"/>
              <a:t>The information in this presentation is </a:t>
            </a:r>
            <a:r>
              <a:rPr lang="en-US" altLang="en-US" sz="1800" b="1" dirty="0" smtClean="0"/>
              <a:t>for educational purposes </a:t>
            </a:r>
            <a:r>
              <a:rPr lang="en-US" altLang="en-US" sz="1800" dirty="0" smtClean="0"/>
              <a:t>only and is not intended to be a recommendation to purchase or sell any of the stocks, mutual funds, or other securities that may be referenced.  The securities of companies referenced or featured in the seminar materials are for illustrative purposes only and are </a:t>
            </a:r>
            <a:r>
              <a:rPr lang="en-US" altLang="en-US" sz="1800" b="1" u="sng" dirty="0" smtClean="0"/>
              <a:t>not</a:t>
            </a:r>
            <a:r>
              <a:rPr lang="en-US" altLang="en-US" sz="1800" dirty="0" smtClean="0"/>
              <a:t> to be considered </a:t>
            </a:r>
            <a:r>
              <a:rPr lang="en-US" altLang="en-US" sz="1800" b="1" dirty="0" smtClean="0"/>
              <a:t>endorsed or recommended for purchase or sale</a:t>
            </a:r>
            <a:r>
              <a:rPr lang="en-US" altLang="en-US" sz="1800" dirty="0" smtClean="0"/>
              <a:t> by BetterInvesting™ National Association of Investors Corporation (“BI”) or the National Investors Association, its volunteer advisory board (“NIA”).  The views expressed are those of the instructors, commentators, guests and participants, as the case may be, and do not necessarily represent those of BetterInvesting™ or NIA.  Investors should conduct their own review and analysis of any company of interest before making an investment decision.</a:t>
            </a:r>
          </a:p>
          <a:p>
            <a:pPr eaLnBrk="1" hangingPunct="1">
              <a:lnSpc>
                <a:spcPct val="80000"/>
              </a:lnSpc>
            </a:pPr>
            <a:endParaRPr lang="en-US" altLang="en-US" sz="1800" dirty="0" smtClean="0"/>
          </a:p>
          <a:p>
            <a:pPr eaLnBrk="1" hangingPunct="1">
              <a:lnSpc>
                <a:spcPct val="80000"/>
              </a:lnSpc>
            </a:pPr>
            <a:r>
              <a:rPr lang="en-US" altLang="en-US" sz="1800" dirty="0" smtClean="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President of BetterInvesting or the Manager of Volunteer Relations.</a:t>
            </a:r>
          </a:p>
        </p:txBody>
      </p:sp>
    </p:spTree>
    <p:extLst>
      <p:ext uri="{BB962C8B-B14F-4D97-AF65-F5344CB8AC3E}">
        <p14:creationId xmlns:p14="http://schemas.microsoft.com/office/powerpoint/2010/main" val="3362916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Coming Events</a:t>
            </a:r>
            <a:endParaRPr lang="en-US" dirty="0"/>
          </a:p>
        </p:txBody>
      </p:sp>
      <p:sp>
        <p:nvSpPr>
          <p:cNvPr id="3" name="TextBox 2"/>
          <p:cNvSpPr txBox="1"/>
          <p:nvPr/>
        </p:nvSpPr>
        <p:spPr>
          <a:xfrm>
            <a:off x="440267" y="990600"/>
            <a:ext cx="8229600" cy="5069080"/>
          </a:xfrm>
          <a:prstGeom prst="rect">
            <a:avLst/>
          </a:prstGeom>
          <a:noFill/>
        </p:spPr>
        <p:txBody>
          <a:bodyPr wrap="square" rtlCol="0">
            <a:spAutoFit/>
          </a:bodyPr>
          <a:lstStyle/>
          <a:p>
            <a:pPr marL="285750" indent="-285750">
              <a:lnSpc>
                <a:spcPct val="70000"/>
              </a:lnSpc>
              <a:buFont typeface="Arial" panose="020B0604020202020204" pitchFamily="34" charset="0"/>
              <a:buChar char="•"/>
            </a:pPr>
            <a:endParaRPr lang="en-US" altLang="en-US" b="1"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rPr>
              <a:t>Tue </a:t>
            </a: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Nov 8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 Money Matters Book Discussion at Oakton Library, 7 – 8:30 pm, 10304 Lynnhaven Place, Oakton</a:t>
            </a:r>
          </a:p>
          <a:p>
            <a:pPr marL="285750" indent="-285750">
              <a:lnSpc>
                <a:spcPct val="70000"/>
              </a:lnSpc>
              <a:buFont typeface="Arial" panose="020B0604020202020204" pitchFamily="34" charset="0"/>
              <a:buChar char="•"/>
            </a:pPr>
            <a:endParaRPr lang="en-US" altLang="en-US" sz="2400" b="1" u="sng"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rPr>
              <a:t>Thur </a:t>
            </a: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Nov 10 – </a:t>
            </a:r>
            <a:r>
              <a:rPr lang="en-US" altLang="en-US" sz="2400" dirty="0" err="1">
                <a:latin typeface="Arial Narrow" panose="020B0606020202030204" pitchFamily="34" charset="0"/>
                <a:ea typeface="ＭＳ Ｐゴシック" panose="020B0600070205080204" pitchFamily="34" charset="-128"/>
                <a:cs typeface="Arial" panose="020B0604020202020204" pitchFamily="34" charset="0"/>
              </a:rPr>
              <a:t>SSGPlus</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 Tutorial</a:t>
            </a: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8:30-9:45pm.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Free. Register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at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www.betterinvesting.org. </a:t>
            </a:r>
            <a:endParaRPr lang="en-US" altLang="en-US" sz="2400" b="1"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Wed Nov 16: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Montgomery County Investment Club, Rockville Library, 21 Maryland Ave, Rockville, MD</a:t>
            </a: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smtClean="0">
                <a:latin typeface="Arial Narrow" panose="020B0606020202030204" pitchFamily="34" charset="0"/>
                <a:ea typeface="ＭＳ Ｐゴシック" panose="020B0600070205080204" pitchFamily="34" charset="-128"/>
                <a:cs typeface="Arial" panose="020B0604020202020204" pitchFamily="34" charset="0"/>
              </a:rPr>
              <a:t>Thur </a:t>
            </a: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Nov 17: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Virginia Model Club, Dolley Madison Library, 1244 Oak Ridge Ave, McLean, 7-9 pm, Free (check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hlinkClick r:id="rId3"/>
              </a:rPr>
              <a:t>WWW.MICNOVA.net</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 for location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changes</a:t>
            </a: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pPr>
            <a:endParaRPr lang="en-US" altLang="en-US" b="1" dirty="0">
              <a:latin typeface="Arial Narrow" panose="020B0606020202030204" pitchFamily="34" charset="0"/>
              <a:ea typeface="ＭＳ Ｐゴシック" panose="020B0600070205080204" pitchFamily="34" charset="-128"/>
              <a:cs typeface="Arial" panose="020B0604020202020204" pitchFamily="34" charset="0"/>
            </a:endParaRPr>
          </a:p>
          <a:p>
            <a:pPr>
              <a:lnSpc>
                <a:spcPct val="70000"/>
              </a:lnSpc>
            </a:pPr>
            <a:endParaRPr lang="en-US" dirty="0"/>
          </a:p>
        </p:txBody>
      </p:sp>
    </p:spTree>
    <p:extLst>
      <p:ext uri="{BB962C8B-B14F-4D97-AF65-F5344CB8AC3E}">
        <p14:creationId xmlns:p14="http://schemas.microsoft.com/office/powerpoint/2010/main" val="3275131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SSG CLASSES</a:t>
            </a:r>
            <a:endParaRPr lang="en-US" dirty="0"/>
          </a:p>
        </p:txBody>
      </p:sp>
      <p:sp>
        <p:nvSpPr>
          <p:cNvPr id="3" name="Rectangle 2"/>
          <p:cNvSpPr/>
          <p:nvPr/>
        </p:nvSpPr>
        <p:spPr>
          <a:xfrm>
            <a:off x="440266" y="1279150"/>
            <a:ext cx="8246534" cy="1200329"/>
          </a:xfrm>
          <a:prstGeom prst="rect">
            <a:avLst/>
          </a:prstGeom>
        </p:spPr>
        <p:txBody>
          <a:bodyPr wrap="square">
            <a:spAutoFit/>
          </a:bodyPr>
          <a:lstStyle/>
          <a:p>
            <a:pPr marL="285750" indent="-285750">
              <a:spcBef>
                <a:spcPts val="213"/>
              </a:spcBef>
              <a:buFont typeface="Arial" panose="020B0604020202020204" pitchFamily="34" charset="0"/>
              <a:buChar char="•"/>
            </a:pP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Sat Nov 12: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Stock Selection Guide (SSG), 9am–4pm at UVA Virginia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Center, </a:t>
            </a:r>
            <a:r>
              <a:rPr lang="en-US" sz="2400" dirty="0">
                <a:latin typeface="Arial Narrow" panose="020B0606020202030204" pitchFamily="34" charset="0"/>
              </a:rPr>
              <a:t>7054 Haycock Rd, Falls Church, VA</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An in-depth presentation of the BI structure &amp; method of fundamental analysis tool .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Cost $50</a:t>
            </a: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p:txBody>
      </p:sp>
      <p:sp>
        <p:nvSpPr>
          <p:cNvPr id="4" name="Rectangle 3"/>
          <p:cNvSpPr/>
          <p:nvPr/>
        </p:nvSpPr>
        <p:spPr>
          <a:xfrm>
            <a:off x="457200" y="2880171"/>
            <a:ext cx="7941733" cy="1643527"/>
          </a:xfrm>
          <a:prstGeom prst="rect">
            <a:avLst/>
          </a:prstGeom>
        </p:spPr>
        <p:txBody>
          <a:bodyPr wrap="square">
            <a:spAutoFit/>
          </a:bodyPr>
          <a:lstStyle/>
          <a:p>
            <a:pPr marL="285750" indent="-285750">
              <a:lnSpc>
                <a:spcPct val="70000"/>
              </a:lnSpc>
              <a:buFont typeface="Arial" panose="020B0604020202020204" pitchFamily="34" charset="0"/>
              <a:buChar char="•"/>
            </a:pP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Sat Nov 19: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(2) Software to Improve Stock Picks, 9 a.m. –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12 noon.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Bring your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laptop. Cost $30 </a:t>
            </a: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2400" b="1"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2400" b="1" dirty="0">
                <a:latin typeface="Arial Narrow" panose="020B0606020202030204" pitchFamily="34" charset="0"/>
                <a:ea typeface="ＭＳ Ｐゴシック" panose="020B0600070205080204" pitchFamily="34" charset="-128"/>
                <a:cs typeface="Arial" panose="020B0604020202020204" pitchFamily="34" charset="0"/>
              </a:rPr>
              <a:t>Sat Nov 19: </a:t>
            </a:r>
            <a:r>
              <a:rPr lang="en-US" altLang="en-US" sz="2400" dirty="0">
                <a:latin typeface="Arial Narrow" panose="020B0606020202030204" pitchFamily="34" charset="0"/>
                <a:ea typeface="ＭＳ Ｐゴシック" panose="020B0600070205080204" pitchFamily="34" charset="-128"/>
                <a:cs typeface="Arial" panose="020B0604020202020204" pitchFamily="34" charset="0"/>
              </a:rPr>
              <a:t>(3) Improve Your Analysis Skills, Practice forming good estimates </a:t>
            </a:r>
            <a:r>
              <a:rPr lang="en-US" altLang="en-US" sz="2400" dirty="0" smtClean="0">
                <a:latin typeface="Arial Narrow" panose="020B0606020202030204" pitchFamily="34" charset="0"/>
                <a:ea typeface="ＭＳ Ｐゴシック" panose="020B0600070205080204" pitchFamily="34" charset="-128"/>
                <a:cs typeface="Arial" panose="020B0604020202020204" pitchFamily="34" charset="0"/>
              </a:rPr>
              <a:t>o (see note) n the 5 judgment points of the SSG. 1 p.m. – 4 p.m. $30* </a:t>
            </a:r>
            <a:endParaRPr lang="en-US" altLang="en-US" sz="2400" dirty="0">
              <a:latin typeface="Arial Narrow" panose="020B0606020202030204" pitchFamily="34" charset="0"/>
              <a:ea typeface="ＭＳ Ｐゴシック" panose="020B0600070205080204" pitchFamily="34" charset="-128"/>
              <a:cs typeface="Arial" panose="020B0604020202020204" pitchFamily="34" charset="0"/>
            </a:endParaRPr>
          </a:p>
        </p:txBody>
      </p:sp>
      <p:sp>
        <p:nvSpPr>
          <p:cNvPr id="5" name="Rectangle 4"/>
          <p:cNvSpPr/>
          <p:nvPr/>
        </p:nvSpPr>
        <p:spPr>
          <a:xfrm>
            <a:off x="732366" y="4664075"/>
            <a:ext cx="7954434" cy="2000548"/>
          </a:xfrm>
          <a:prstGeom prst="rect">
            <a:avLst/>
          </a:prstGeom>
        </p:spPr>
        <p:txBody>
          <a:bodyPr wrap="square">
            <a:spAutoFit/>
          </a:bodyPr>
          <a:lstStyle/>
          <a:p>
            <a:r>
              <a:rPr lang="en-US" altLang="en-US" sz="2000" b="1" dirty="0"/>
              <a:t>Note: </a:t>
            </a:r>
            <a:r>
              <a:rPr lang="en-US" altLang="en-US" sz="2000" b="1" dirty="0" smtClean="0"/>
              <a:t>Nov </a:t>
            </a:r>
            <a:r>
              <a:rPr lang="en-US" altLang="en-US" sz="2000" b="1" dirty="0"/>
              <a:t>12 and 19 classes: $80 total for both days &amp; all three sections, or can pick  &amp; choose individual sections at prices indicated</a:t>
            </a:r>
            <a:r>
              <a:rPr lang="en-US" altLang="en-US" sz="2000" b="1" dirty="0" smtClean="0"/>
              <a:t>.</a:t>
            </a:r>
          </a:p>
          <a:p>
            <a:r>
              <a:rPr lang="en-US" altLang="en-US" sz="2000" b="1" dirty="0" smtClean="0"/>
              <a:t>Register online at Eventbrite (key word </a:t>
            </a:r>
            <a:r>
              <a:rPr lang="en-US" altLang="en-US" sz="2000" b="1" dirty="0" err="1" smtClean="0"/>
              <a:t>Betterinvesting</a:t>
            </a:r>
            <a:r>
              <a:rPr lang="en-US" altLang="en-US" sz="2000" b="1" dirty="0" smtClean="0"/>
              <a:t>) or at BetterInvesting.org/</a:t>
            </a:r>
            <a:r>
              <a:rPr lang="en-US" altLang="en-US" sz="2000" b="1" dirty="0" err="1" smtClean="0"/>
              <a:t>DCRegional</a:t>
            </a:r>
            <a:r>
              <a:rPr lang="en-US" altLang="en-US" sz="2000" b="1" dirty="0" smtClean="0"/>
              <a:t> or pay by check using the form on the Fall Newsletter</a:t>
            </a:r>
          </a:p>
          <a:p>
            <a:endParaRPr lang="en-US" altLang="en-US" sz="2400" b="1" dirty="0"/>
          </a:p>
        </p:txBody>
      </p:sp>
    </p:spTree>
    <p:extLst>
      <p:ext uri="{BB962C8B-B14F-4D97-AF65-F5344CB8AC3E}">
        <p14:creationId xmlns:p14="http://schemas.microsoft.com/office/powerpoint/2010/main" val="3257370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CHAPTER WEBINAR</a:t>
            </a:r>
            <a:endParaRPr lang="en-US" dirty="0"/>
          </a:p>
        </p:txBody>
      </p:sp>
      <p:sp>
        <p:nvSpPr>
          <p:cNvPr id="3" name="Rectangle 2"/>
          <p:cNvSpPr/>
          <p:nvPr/>
        </p:nvSpPr>
        <p:spPr>
          <a:xfrm>
            <a:off x="762000" y="2057400"/>
            <a:ext cx="7772400" cy="4358116"/>
          </a:xfrm>
          <a:prstGeom prst="rect">
            <a:avLst/>
          </a:prstGeom>
        </p:spPr>
        <p:txBody>
          <a:bodyPr wrap="square">
            <a:spAutoFit/>
          </a:bodyPr>
          <a:lstStyle/>
          <a:p>
            <a:pPr marL="285750" indent="-285750">
              <a:lnSpc>
                <a:spcPct val="70000"/>
              </a:lnSpc>
              <a:buFont typeface="Arial" panose="020B0604020202020204" pitchFamily="34" charset="0"/>
              <a:buChar char="•"/>
            </a:pP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Chapter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Webinar: Portfolio Management, </a:t>
            </a:r>
            <a:endPar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36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3600" b="1" dirty="0">
                <a:latin typeface="Arial Narrow" panose="020B0606020202030204" pitchFamily="34" charset="0"/>
                <a:ea typeface="ＭＳ Ｐゴシック" panose="020B0600070205080204" pitchFamily="34" charset="-128"/>
                <a:cs typeface="Arial" panose="020B0604020202020204" pitchFamily="34" charset="0"/>
              </a:rPr>
              <a:t>Mon Dec 5: </a:t>
            </a: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8:30pm-9:30pm </a:t>
            </a:r>
          </a:p>
          <a:p>
            <a:pPr marL="285750" indent="-285750">
              <a:lnSpc>
                <a:spcPct val="70000"/>
              </a:lnSpc>
              <a:buFont typeface="Arial" panose="020B0604020202020204" pitchFamily="34" charset="0"/>
              <a:buChar char="•"/>
            </a:pPr>
            <a:endParaRPr lang="en-US" altLang="en-US" sz="36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Leave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your email address at Chapter event or </a:t>
            </a:r>
            <a:endPar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36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Register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at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hlinkClick r:id="rId3"/>
              </a:rPr>
              <a:t>www.betterinvesting.org/dcregional</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 </a:t>
            </a:r>
            <a:endPar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endParaRPr lang="en-US" altLang="en-US" sz="3600" dirty="0">
              <a:latin typeface="Arial Narrow" panose="020B0606020202030204" pitchFamily="34" charset="0"/>
              <a:ea typeface="ＭＳ Ｐゴシック" panose="020B0600070205080204" pitchFamily="34" charset="-128"/>
              <a:cs typeface="Arial" panose="020B0604020202020204" pitchFamily="34" charset="0"/>
            </a:endParaRPr>
          </a:p>
          <a:p>
            <a:pPr marL="285750" indent="-285750">
              <a:lnSpc>
                <a:spcPct val="70000"/>
              </a:lnSpc>
              <a:buFont typeface="Arial" panose="020B0604020202020204" pitchFamily="34" charset="0"/>
              <a:buChar char="•"/>
            </a:pP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Fee </a:t>
            </a:r>
            <a:r>
              <a:rPr lang="en-US" altLang="en-US" sz="3600" dirty="0">
                <a:latin typeface="Arial Narrow" panose="020B0606020202030204" pitchFamily="34" charset="0"/>
                <a:ea typeface="ＭＳ Ｐゴシック" panose="020B0600070205080204" pitchFamily="34" charset="-128"/>
                <a:cs typeface="Arial" panose="020B0604020202020204" pitchFamily="34" charset="0"/>
              </a:rPr>
              <a:t>waived</a:t>
            </a:r>
          </a:p>
        </p:txBody>
      </p:sp>
    </p:spTree>
    <p:extLst>
      <p:ext uri="{BB962C8B-B14F-4D97-AF65-F5344CB8AC3E}">
        <p14:creationId xmlns:p14="http://schemas.microsoft.com/office/powerpoint/2010/main" val="2782809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do Research?</a:t>
            </a:r>
            <a:endParaRPr lang="en-US" dirty="0"/>
          </a:p>
        </p:txBody>
      </p:sp>
      <p:sp>
        <p:nvSpPr>
          <p:cNvPr id="6" name="TextBox 5"/>
          <p:cNvSpPr txBox="1"/>
          <p:nvPr/>
        </p:nvSpPr>
        <p:spPr>
          <a:xfrm>
            <a:off x="914400" y="3505200"/>
            <a:ext cx="7315200" cy="1446550"/>
          </a:xfrm>
          <a:prstGeom prst="rect">
            <a:avLst/>
          </a:prstGeom>
          <a:noFill/>
        </p:spPr>
        <p:txBody>
          <a:bodyPr wrap="square" rtlCol="0">
            <a:spAutoFit/>
          </a:bodyPr>
          <a:lstStyle/>
          <a:p>
            <a:r>
              <a:rPr lang="en-US" sz="4400" dirty="0" smtClean="0"/>
              <a:t>I would like to share some sites that are beyond the basics.</a:t>
            </a:r>
            <a:endParaRPr lang="en-US" sz="4400" dirty="0"/>
          </a:p>
        </p:txBody>
      </p:sp>
    </p:spTree>
    <p:extLst>
      <p:ext uri="{BB962C8B-B14F-4D97-AF65-F5344CB8AC3E}">
        <p14:creationId xmlns:p14="http://schemas.microsoft.com/office/powerpoint/2010/main" val="3799509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0"/>
            <a:ext cx="9144000" cy="769441"/>
          </a:xfrm>
          <a:prstGeom prst="rect">
            <a:avLst/>
          </a:prstGeom>
          <a:noFill/>
        </p:spPr>
        <p:txBody>
          <a:bodyPr wrap="square" rtlCol="0">
            <a:spAutoFit/>
          </a:bodyPr>
          <a:lstStyle/>
          <a:p>
            <a:pPr algn="ctr"/>
            <a:r>
              <a:rPr lang="en-US" sz="4400" dirty="0" smtClean="0"/>
              <a:t>Sites Covered</a:t>
            </a:r>
            <a:endParaRPr lang="en-US" sz="4400" dirty="0"/>
          </a:p>
        </p:txBody>
      </p:sp>
      <p:sp>
        <p:nvSpPr>
          <p:cNvPr id="8" name="TextBox 7"/>
          <p:cNvSpPr txBox="1"/>
          <p:nvPr/>
        </p:nvSpPr>
        <p:spPr>
          <a:xfrm>
            <a:off x="1524000" y="1600200"/>
            <a:ext cx="6019800" cy="5078313"/>
          </a:xfrm>
          <a:prstGeom prst="rect">
            <a:avLst/>
          </a:prstGeom>
          <a:noFill/>
        </p:spPr>
        <p:txBody>
          <a:bodyPr wrap="square" rtlCol="0">
            <a:spAutoFit/>
          </a:bodyPr>
          <a:lstStyle/>
          <a:p>
            <a:r>
              <a:rPr lang="en-US" sz="3200" dirty="0" smtClean="0"/>
              <a:t>1. Investopedia</a:t>
            </a:r>
          </a:p>
          <a:p>
            <a:endParaRPr lang="en-US" sz="3200" dirty="0"/>
          </a:p>
          <a:p>
            <a:r>
              <a:rPr lang="en-US" sz="3200" dirty="0" smtClean="0"/>
              <a:t>2. FINVIZ</a:t>
            </a:r>
          </a:p>
          <a:p>
            <a:endParaRPr lang="en-US" sz="3200" dirty="0"/>
          </a:p>
          <a:p>
            <a:r>
              <a:rPr lang="en-US" sz="3200" dirty="0" smtClean="0"/>
              <a:t>3. Zacks</a:t>
            </a:r>
          </a:p>
          <a:p>
            <a:endParaRPr lang="en-US" sz="3200" dirty="0"/>
          </a:p>
          <a:p>
            <a:r>
              <a:rPr lang="en-US" sz="3200" dirty="0" smtClean="0"/>
              <a:t>4. Yahoo Finance and other news</a:t>
            </a:r>
          </a:p>
          <a:p>
            <a:endParaRPr lang="en-US" sz="3200" dirty="0"/>
          </a:p>
          <a:p>
            <a:r>
              <a:rPr lang="en-US" sz="3200" dirty="0" smtClean="0"/>
              <a:t>5.  Barron’s</a:t>
            </a:r>
          </a:p>
          <a:p>
            <a:endParaRPr lang="en-US" dirty="0"/>
          </a:p>
          <a:p>
            <a:endParaRPr lang="en-US" dirty="0"/>
          </a:p>
        </p:txBody>
      </p:sp>
    </p:spTree>
    <p:extLst>
      <p:ext uri="{BB962C8B-B14F-4D97-AF65-F5344CB8AC3E}">
        <p14:creationId xmlns:p14="http://schemas.microsoft.com/office/powerpoint/2010/main" val="368117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29000"/>
            <a:ext cx="9144000" cy="584775"/>
          </a:xfrm>
          <a:prstGeom prst="rect">
            <a:avLst/>
          </a:prstGeom>
        </p:spPr>
        <p:txBody>
          <a:bodyPr wrap="square">
            <a:spAutoFit/>
          </a:bodyPr>
          <a:lstStyle/>
          <a:p>
            <a:pPr algn="ctr"/>
            <a:r>
              <a:rPr lang="en-US" sz="3200" dirty="0"/>
              <a:t>http://www.investopedia.com/</a:t>
            </a:r>
          </a:p>
        </p:txBody>
      </p:sp>
      <p:sp>
        <p:nvSpPr>
          <p:cNvPr id="3" name="Title 2"/>
          <p:cNvSpPr>
            <a:spLocks noGrp="1"/>
          </p:cNvSpPr>
          <p:nvPr>
            <p:ph type="title"/>
          </p:nvPr>
        </p:nvSpPr>
        <p:spPr/>
        <p:txBody>
          <a:bodyPr/>
          <a:lstStyle/>
          <a:p>
            <a:r>
              <a:rPr lang="en-US" dirty="0" smtClean="0"/>
              <a:t>INVESTOPEDIA</a:t>
            </a:r>
            <a:endParaRPr lang="en-US" dirty="0"/>
          </a:p>
        </p:txBody>
      </p:sp>
    </p:spTree>
    <p:extLst>
      <p:ext uri="{BB962C8B-B14F-4D97-AF65-F5344CB8AC3E}">
        <p14:creationId xmlns:p14="http://schemas.microsoft.com/office/powerpoint/2010/main" val="2763852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Investopedia</a:t>
            </a:r>
            <a:endParaRPr lang="en-US" dirty="0"/>
          </a:p>
        </p:txBody>
      </p:sp>
      <p:sp>
        <p:nvSpPr>
          <p:cNvPr id="3" name="TextBox 2"/>
          <p:cNvSpPr txBox="1"/>
          <p:nvPr/>
        </p:nvSpPr>
        <p:spPr>
          <a:xfrm>
            <a:off x="685800" y="1676400"/>
            <a:ext cx="7543800" cy="4339650"/>
          </a:xfrm>
          <a:prstGeom prst="rect">
            <a:avLst/>
          </a:prstGeom>
          <a:noFill/>
        </p:spPr>
        <p:txBody>
          <a:bodyPr wrap="square" rtlCol="0">
            <a:spAutoFit/>
          </a:bodyPr>
          <a:lstStyle/>
          <a:p>
            <a:pPr marL="457200" indent="-457200">
              <a:buFont typeface="Wingdings" panose="05000000000000000000" pitchFamily="2" charset="2"/>
              <a:buChar char="v"/>
            </a:pPr>
            <a:r>
              <a:rPr lang="en-US" sz="3600" dirty="0" smtClean="0"/>
              <a:t>Leading source of Financial Content on the web</a:t>
            </a:r>
          </a:p>
          <a:p>
            <a:pPr marL="457200" indent="-457200">
              <a:buFont typeface="Wingdings" panose="05000000000000000000" pitchFamily="2" charset="2"/>
              <a:buChar char="v"/>
            </a:pPr>
            <a:endParaRPr lang="en-US" sz="3600" dirty="0" smtClean="0"/>
          </a:p>
          <a:p>
            <a:pPr marL="742950" lvl="1" indent="-285750">
              <a:buFont typeface="Wingdings" panose="05000000000000000000" pitchFamily="2" charset="2"/>
              <a:buChar char="v"/>
            </a:pPr>
            <a:r>
              <a:rPr lang="en-US" sz="2800" dirty="0" smtClean="0"/>
              <a:t>Financial Dictionary</a:t>
            </a:r>
          </a:p>
          <a:p>
            <a:pPr marL="742950" lvl="1" indent="-285750">
              <a:buFont typeface="Wingdings" panose="05000000000000000000" pitchFamily="2" charset="2"/>
              <a:buChar char="v"/>
            </a:pPr>
            <a:endParaRPr lang="en-US" sz="2800" dirty="0" smtClean="0"/>
          </a:p>
          <a:p>
            <a:pPr marL="742950" lvl="1" indent="-285750">
              <a:buFont typeface="Wingdings" panose="05000000000000000000" pitchFamily="2" charset="2"/>
              <a:buChar char="v"/>
            </a:pPr>
            <a:r>
              <a:rPr lang="en-US" sz="2800" dirty="0" smtClean="0"/>
              <a:t>News, Education, and Tools</a:t>
            </a:r>
          </a:p>
          <a:p>
            <a:pPr marL="742950" lvl="1" indent="-285750">
              <a:buFont typeface="Wingdings" panose="05000000000000000000" pitchFamily="2" charset="2"/>
              <a:buChar char="v"/>
            </a:pPr>
            <a:endParaRPr lang="en-US" sz="2800" dirty="0"/>
          </a:p>
          <a:p>
            <a:pPr marL="742950" lvl="1" indent="-285750">
              <a:buFont typeface="Wingdings" panose="05000000000000000000" pitchFamily="2" charset="2"/>
              <a:buChar char="v"/>
            </a:pPr>
            <a:r>
              <a:rPr lang="en-US" sz="2800" dirty="0" smtClean="0"/>
              <a:t>Tutorials and Videos</a:t>
            </a:r>
          </a:p>
          <a:p>
            <a:pPr marL="742950" lvl="1" indent="-285750">
              <a:buFont typeface="Wingdings" panose="05000000000000000000" pitchFamily="2" charset="2"/>
              <a:buChar char="v"/>
            </a:pPr>
            <a:endParaRPr lang="en-US" sz="2800" dirty="0"/>
          </a:p>
        </p:txBody>
      </p:sp>
    </p:spTree>
    <p:extLst>
      <p:ext uri="{BB962C8B-B14F-4D97-AF65-F5344CB8AC3E}">
        <p14:creationId xmlns:p14="http://schemas.microsoft.com/office/powerpoint/2010/main" val="2791125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399" y="381000"/>
            <a:ext cx="8839201" cy="6172199"/>
          </a:xfrm>
          <a:prstGeom prst="rect">
            <a:avLst/>
          </a:prstGeom>
        </p:spPr>
      </p:pic>
    </p:spTree>
    <p:extLst>
      <p:ext uri="{BB962C8B-B14F-4D97-AF65-F5344CB8AC3E}">
        <p14:creationId xmlns:p14="http://schemas.microsoft.com/office/powerpoint/2010/main" val="215342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228600"/>
            <a:ext cx="2533650" cy="2724150"/>
          </a:xfrm>
          <a:prstGeom prst="rect">
            <a:avLst/>
          </a:prstGeom>
        </p:spPr>
      </p:pic>
      <p:pic>
        <p:nvPicPr>
          <p:cNvPr id="4" name="Picture 3"/>
          <p:cNvPicPr>
            <a:picLocks noChangeAspect="1"/>
          </p:cNvPicPr>
          <p:nvPr/>
        </p:nvPicPr>
        <p:blipFill>
          <a:blip r:embed="rId4"/>
          <a:stretch>
            <a:fillRect/>
          </a:stretch>
        </p:blipFill>
        <p:spPr>
          <a:xfrm>
            <a:off x="3544298" y="495300"/>
            <a:ext cx="2421587" cy="1112308"/>
          </a:xfrm>
          <a:prstGeom prst="rect">
            <a:avLst/>
          </a:prstGeom>
        </p:spPr>
      </p:pic>
      <p:pic>
        <p:nvPicPr>
          <p:cNvPr id="5" name="Picture 4"/>
          <p:cNvPicPr>
            <a:picLocks noChangeAspect="1"/>
          </p:cNvPicPr>
          <p:nvPr/>
        </p:nvPicPr>
        <p:blipFill>
          <a:blip r:embed="rId5"/>
          <a:stretch>
            <a:fillRect/>
          </a:stretch>
        </p:blipFill>
        <p:spPr>
          <a:xfrm>
            <a:off x="262467" y="4495800"/>
            <a:ext cx="3255074" cy="2133600"/>
          </a:xfrm>
          <a:prstGeom prst="rect">
            <a:avLst/>
          </a:prstGeom>
        </p:spPr>
      </p:pic>
      <p:pic>
        <p:nvPicPr>
          <p:cNvPr id="7" name="Picture 6"/>
          <p:cNvPicPr>
            <a:picLocks noChangeAspect="1"/>
          </p:cNvPicPr>
          <p:nvPr/>
        </p:nvPicPr>
        <p:blipFill>
          <a:blip r:embed="rId6"/>
          <a:stretch>
            <a:fillRect/>
          </a:stretch>
        </p:blipFill>
        <p:spPr>
          <a:xfrm>
            <a:off x="4876800" y="3752850"/>
            <a:ext cx="4086225" cy="3028950"/>
          </a:xfrm>
          <a:prstGeom prst="rect">
            <a:avLst/>
          </a:prstGeom>
        </p:spPr>
      </p:pic>
      <p:pic>
        <p:nvPicPr>
          <p:cNvPr id="8" name="Picture 7"/>
          <p:cNvPicPr>
            <a:picLocks noChangeAspect="1"/>
          </p:cNvPicPr>
          <p:nvPr/>
        </p:nvPicPr>
        <p:blipFill>
          <a:blip r:embed="rId7"/>
          <a:stretch>
            <a:fillRect/>
          </a:stretch>
        </p:blipFill>
        <p:spPr>
          <a:xfrm>
            <a:off x="6172200" y="258762"/>
            <a:ext cx="2514600" cy="2408238"/>
          </a:xfrm>
          <a:prstGeom prst="rect">
            <a:avLst/>
          </a:prstGeom>
        </p:spPr>
      </p:pic>
      <p:pic>
        <p:nvPicPr>
          <p:cNvPr id="9" name="Picture 8"/>
          <p:cNvPicPr>
            <a:picLocks noChangeAspect="1"/>
          </p:cNvPicPr>
          <p:nvPr/>
        </p:nvPicPr>
        <p:blipFill>
          <a:blip r:embed="rId8"/>
          <a:stretch>
            <a:fillRect/>
          </a:stretch>
        </p:blipFill>
        <p:spPr>
          <a:xfrm>
            <a:off x="3160773" y="2634721"/>
            <a:ext cx="2838979" cy="1104900"/>
          </a:xfrm>
          <a:prstGeom prst="rect">
            <a:avLst/>
          </a:prstGeom>
        </p:spPr>
      </p:pic>
    </p:spTree>
    <p:extLst>
      <p:ext uri="{BB962C8B-B14F-4D97-AF65-F5344CB8AC3E}">
        <p14:creationId xmlns:p14="http://schemas.microsoft.com/office/powerpoint/2010/main" val="53600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FINVIZ</a:t>
            </a:r>
          </a:p>
        </p:txBody>
      </p:sp>
      <p:sp>
        <p:nvSpPr>
          <p:cNvPr id="3" name="Rectangle 2"/>
          <p:cNvSpPr/>
          <p:nvPr/>
        </p:nvSpPr>
        <p:spPr>
          <a:xfrm>
            <a:off x="1" y="3244334"/>
            <a:ext cx="8470792" cy="830997"/>
          </a:xfrm>
          <a:prstGeom prst="rect">
            <a:avLst/>
          </a:prstGeom>
        </p:spPr>
        <p:txBody>
          <a:bodyPr wrap="square">
            <a:spAutoFit/>
          </a:bodyPr>
          <a:lstStyle/>
          <a:p>
            <a:pPr algn="ctr"/>
            <a:r>
              <a:rPr lang="en-US" sz="4800" b="1" dirty="0"/>
              <a:t>http://finviz.com/</a:t>
            </a:r>
          </a:p>
        </p:txBody>
      </p:sp>
    </p:spTree>
    <p:extLst>
      <p:ext uri="{BB962C8B-B14F-4D97-AF65-F5344CB8AC3E}">
        <p14:creationId xmlns:p14="http://schemas.microsoft.com/office/powerpoint/2010/main" val="1696838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_title_designtemplate">
  <a:themeElements>
    <a:clrScheme name="BI_titl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_title_design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BI_title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_title_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_title_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_title_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_title_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_title_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_title_desig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_title_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_title_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_title_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_title_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_title_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1058</Words>
  <Application>Microsoft Office PowerPoint</Application>
  <PresentationFormat>On-screen Show (4:3)</PresentationFormat>
  <Paragraphs>123</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ＭＳ Ｐゴシック</vt:lpstr>
      <vt:lpstr>Arial</vt:lpstr>
      <vt:lpstr>Arial</vt:lpstr>
      <vt:lpstr>Arial Narrow</vt:lpstr>
      <vt:lpstr>Calibri</vt:lpstr>
      <vt:lpstr>fire-sans</vt:lpstr>
      <vt:lpstr>Times</vt:lpstr>
      <vt:lpstr>Wingdings</vt:lpstr>
      <vt:lpstr>ヒラギノ角ゴ Pro W3</vt:lpstr>
      <vt:lpstr>Office Theme</vt:lpstr>
      <vt:lpstr>BI_title_designtemplate</vt:lpstr>
      <vt:lpstr>Research:    Beyond the Basics </vt:lpstr>
      <vt:lpstr>Disclaimer</vt:lpstr>
      <vt:lpstr>Why do Research?</vt:lpstr>
      <vt:lpstr>PowerPoint Presentation</vt:lpstr>
      <vt:lpstr>INVESTOPEDIA</vt:lpstr>
      <vt:lpstr>Investopedia</vt:lpstr>
      <vt:lpstr>PowerPoint Presentation</vt:lpstr>
      <vt:lpstr>PowerPoint Presentation</vt:lpstr>
      <vt:lpstr>FINVIZ</vt:lpstr>
      <vt:lpstr>ZACKS</vt:lpstr>
      <vt:lpstr>YAHOO FINANCE</vt:lpstr>
      <vt:lpstr>Yahoo Financial</vt:lpstr>
      <vt:lpstr>Yahoo Financial</vt:lpstr>
      <vt:lpstr>Yahoo Financial</vt:lpstr>
      <vt:lpstr>CNET News</vt:lpstr>
      <vt:lpstr>Barron’s</vt:lpstr>
      <vt:lpstr>PowerPoint Presentation</vt:lpstr>
      <vt:lpstr>PowerPoint Presentation</vt:lpstr>
      <vt:lpstr>PowerPoint Presentation</vt:lpstr>
      <vt:lpstr>Coming Events</vt:lpstr>
      <vt:lpstr>SSG CLASSES</vt:lpstr>
      <vt:lpstr>NEXT CHAPTER WEBINAR</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Patterson, Sheryl  CIV OPNAV, N95</dc:creator>
  <cp:lastModifiedBy>Gladys</cp:lastModifiedBy>
  <cp:revision>91</cp:revision>
  <cp:lastPrinted>2015-04-26T18:49:15Z</cp:lastPrinted>
  <dcterms:created xsi:type="dcterms:W3CDTF">2015-01-21T13:04:47Z</dcterms:created>
  <dcterms:modified xsi:type="dcterms:W3CDTF">2016-11-17T01:32:38Z</dcterms:modified>
</cp:coreProperties>
</file>