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318" r:id="rId2"/>
    <p:sldId id="370" r:id="rId3"/>
    <p:sldId id="344" r:id="rId4"/>
    <p:sldId id="339" r:id="rId5"/>
    <p:sldId id="341" r:id="rId6"/>
    <p:sldId id="342" r:id="rId7"/>
    <p:sldId id="345" r:id="rId8"/>
    <p:sldId id="343" r:id="rId9"/>
    <p:sldId id="346" r:id="rId10"/>
    <p:sldId id="348" r:id="rId11"/>
    <p:sldId id="352" r:id="rId12"/>
    <p:sldId id="353" r:id="rId13"/>
    <p:sldId id="357" r:id="rId14"/>
    <p:sldId id="349" r:id="rId15"/>
    <p:sldId id="380" r:id="rId16"/>
    <p:sldId id="359" r:id="rId17"/>
    <p:sldId id="350" r:id="rId18"/>
    <p:sldId id="372" r:id="rId19"/>
    <p:sldId id="375" r:id="rId20"/>
    <p:sldId id="355" r:id="rId21"/>
    <p:sldId id="360" r:id="rId22"/>
    <p:sldId id="367" r:id="rId23"/>
    <p:sldId id="361" r:id="rId24"/>
    <p:sldId id="362" r:id="rId25"/>
    <p:sldId id="363" r:id="rId26"/>
    <p:sldId id="381" r:id="rId27"/>
    <p:sldId id="364" r:id="rId28"/>
    <p:sldId id="377" r:id="rId29"/>
    <p:sldId id="376" r:id="rId30"/>
    <p:sldId id="379" r:id="rId31"/>
    <p:sldId id="365" r:id="rId32"/>
    <p:sldId id="366" r:id="rId33"/>
    <p:sldId id="368" r:id="rId34"/>
  </p:sldIdLst>
  <p:sldSz cx="12188825" cy="6858000"/>
  <p:notesSz cx="7077075" cy="9385300"/>
  <p:custDataLst>
    <p:tags r:id="rId3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28282"/>
    <a:srgbClr val="6E90FE"/>
    <a:srgbClr val="8086FC"/>
    <a:srgbClr val="6D6DFB"/>
    <a:srgbClr val="4E78F0"/>
    <a:srgbClr val="F0932C"/>
    <a:srgbClr val="92C610"/>
    <a:srgbClr val="9FD8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p:cViewPr varScale="1">
        <p:scale>
          <a:sx n="80" d="100"/>
          <a:sy n="80" d="100"/>
        </p:scale>
        <p:origin x="378" y="7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71488"/>
          </a:xfrm>
          <a:prstGeom prst="rect">
            <a:avLst/>
          </a:prstGeom>
        </p:spPr>
        <p:txBody>
          <a:bodyPr vert="horz" lIns="94064" tIns="47032" rIns="94064" bIns="4703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08438" y="0"/>
            <a:ext cx="3067050" cy="471488"/>
          </a:xfrm>
          <a:prstGeom prst="rect">
            <a:avLst/>
          </a:prstGeom>
        </p:spPr>
        <p:txBody>
          <a:bodyPr vert="horz" lIns="94064" tIns="47032" rIns="94064" bIns="47032" rtlCol="0"/>
          <a:lstStyle>
            <a:lvl1pPr algn="r" eaLnBrk="1" fontAlgn="auto" hangingPunct="1">
              <a:spcBef>
                <a:spcPts val="0"/>
              </a:spcBef>
              <a:spcAft>
                <a:spcPts val="0"/>
              </a:spcAft>
              <a:defRPr sz="1200">
                <a:latin typeface="+mn-lt"/>
                <a:cs typeface="+mn-cs"/>
              </a:defRPr>
            </a:lvl1pPr>
          </a:lstStyle>
          <a:p>
            <a:pPr>
              <a:defRPr/>
            </a:pPr>
            <a:fld id="{F94AB62A-039F-44BB-B0AA-468CD0AC3117}" type="datetimeFigureOut">
              <a:rPr lang="en-US"/>
              <a:pPr>
                <a:defRPr/>
              </a:pPr>
              <a:t>8/12/2016</a:t>
            </a:fld>
            <a:endParaRPr lang="en-US"/>
          </a:p>
        </p:txBody>
      </p:sp>
      <p:sp>
        <p:nvSpPr>
          <p:cNvPr id="4" name="Footer Placeholder 3"/>
          <p:cNvSpPr>
            <a:spLocks noGrp="1"/>
          </p:cNvSpPr>
          <p:nvPr>
            <p:ph type="ftr" sz="quarter" idx="2"/>
          </p:nvPr>
        </p:nvSpPr>
        <p:spPr>
          <a:xfrm>
            <a:off x="0" y="8913813"/>
            <a:ext cx="3067050" cy="471487"/>
          </a:xfrm>
          <a:prstGeom prst="rect">
            <a:avLst/>
          </a:prstGeom>
        </p:spPr>
        <p:txBody>
          <a:bodyPr vert="horz" lIns="94064" tIns="47032" rIns="94064" bIns="47032"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08438" y="8913813"/>
            <a:ext cx="3067050" cy="471487"/>
          </a:xfrm>
          <a:prstGeom prst="rect">
            <a:avLst/>
          </a:prstGeom>
        </p:spPr>
        <p:txBody>
          <a:bodyPr vert="horz" wrap="square" lIns="94064" tIns="47032" rIns="94064" bIns="47032" numCol="1" anchor="b" anchorCtr="0" compatLnSpc="1">
            <a:prstTxWarp prst="textNoShape">
              <a:avLst/>
            </a:prstTxWarp>
          </a:bodyPr>
          <a:lstStyle>
            <a:lvl1pPr algn="r" eaLnBrk="1" hangingPunct="1">
              <a:defRPr sz="1200" smtClean="0">
                <a:latin typeface="Cambria" panose="02040503050406030204" pitchFamily="18" charset="0"/>
              </a:defRPr>
            </a:lvl1pPr>
          </a:lstStyle>
          <a:p>
            <a:pPr>
              <a:defRPr/>
            </a:pPr>
            <a:fld id="{9FE08A33-9113-4F01-88B4-3FFA01051DFD}" type="slidenum">
              <a:rPr lang="en-US" altLang="en-US"/>
              <a:pPr>
                <a:defRPr/>
              </a:pPr>
              <a:t>‹#›</a:t>
            </a:fld>
            <a:endParaRPr lang="en-US" altLang="en-US"/>
          </a:p>
        </p:txBody>
      </p:sp>
    </p:spTree>
    <p:extLst>
      <p:ext uri="{BB962C8B-B14F-4D97-AF65-F5344CB8AC3E}">
        <p14:creationId xmlns:p14="http://schemas.microsoft.com/office/powerpoint/2010/main" val="1033883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4064" tIns="47032" rIns="94064" bIns="4703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4064" tIns="47032" rIns="94064" bIns="47032" rtlCol="0"/>
          <a:lstStyle>
            <a:lvl1pPr algn="r" eaLnBrk="1" fontAlgn="auto" hangingPunct="1">
              <a:spcBef>
                <a:spcPts val="0"/>
              </a:spcBef>
              <a:spcAft>
                <a:spcPts val="0"/>
              </a:spcAft>
              <a:defRPr sz="1200">
                <a:latin typeface="+mn-lt"/>
                <a:cs typeface="+mn-cs"/>
              </a:defRPr>
            </a:lvl1pPr>
          </a:lstStyle>
          <a:p>
            <a:pPr>
              <a:defRPr/>
            </a:pPr>
            <a:fld id="{049C06D2-49C6-4826-9D44-13CB90919BDB}" type="datetimeFigureOut">
              <a:rPr lang="en-US"/>
              <a:pPr>
                <a:defRPr/>
              </a:pPr>
              <a:t>8/12/2016</a:t>
            </a:fld>
            <a:endParaRPr lang="en-US"/>
          </a:p>
        </p:txBody>
      </p:sp>
      <p:sp>
        <p:nvSpPr>
          <p:cNvPr id="4" name="Slide Image Placeholder 3"/>
          <p:cNvSpPr>
            <a:spLocks noGrp="1" noRot="1" noChangeAspect="1"/>
          </p:cNvSpPr>
          <p:nvPr>
            <p:ph type="sldImg" idx="2"/>
          </p:nvPr>
        </p:nvSpPr>
        <p:spPr>
          <a:xfrm>
            <a:off x="411163" y="703263"/>
            <a:ext cx="6254750" cy="3519487"/>
          </a:xfrm>
          <a:prstGeom prst="rect">
            <a:avLst/>
          </a:prstGeom>
          <a:noFill/>
          <a:ln w="12700">
            <a:solidFill>
              <a:prstClr val="black"/>
            </a:solidFill>
          </a:ln>
        </p:spPr>
        <p:txBody>
          <a:bodyPr vert="horz" lIns="94064" tIns="47032" rIns="94064" bIns="47032" rtlCol="0" anchor="ctr"/>
          <a:lstStyle/>
          <a:p>
            <a:pPr lvl="0"/>
            <a:endParaRPr lang="en-US" noProof="0"/>
          </a:p>
        </p:txBody>
      </p:sp>
      <p:sp>
        <p:nvSpPr>
          <p:cNvPr id="5" name="Notes Placeholder 4"/>
          <p:cNvSpPr>
            <a:spLocks noGrp="1"/>
          </p:cNvSpPr>
          <p:nvPr>
            <p:ph type="body" sz="quarter" idx="3"/>
          </p:nvPr>
        </p:nvSpPr>
        <p:spPr>
          <a:xfrm>
            <a:off x="708025" y="4457700"/>
            <a:ext cx="5661025" cy="4224338"/>
          </a:xfrm>
          <a:prstGeom prst="rect">
            <a:avLst/>
          </a:prstGeom>
        </p:spPr>
        <p:txBody>
          <a:bodyPr vert="horz" lIns="94064" tIns="47032" rIns="94064" bIns="4703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13813"/>
            <a:ext cx="3067050" cy="469900"/>
          </a:xfrm>
          <a:prstGeom prst="rect">
            <a:avLst/>
          </a:prstGeom>
        </p:spPr>
        <p:txBody>
          <a:bodyPr vert="horz" lIns="94064" tIns="47032" rIns="94064" bIns="47032"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913813"/>
            <a:ext cx="3067050" cy="469900"/>
          </a:xfrm>
          <a:prstGeom prst="rect">
            <a:avLst/>
          </a:prstGeom>
        </p:spPr>
        <p:txBody>
          <a:bodyPr vert="horz" wrap="square" lIns="94064" tIns="47032" rIns="94064" bIns="47032" numCol="1" anchor="b" anchorCtr="0" compatLnSpc="1">
            <a:prstTxWarp prst="textNoShape">
              <a:avLst/>
            </a:prstTxWarp>
          </a:bodyPr>
          <a:lstStyle>
            <a:lvl1pPr algn="r" eaLnBrk="1" hangingPunct="1">
              <a:defRPr sz="1200" smtClean="0">
                <a:latin typeface="Cambria" panose="02040503050406030204" pitchFamily="18" charset="0"/>
              </a:defRPr>
            </a:lvl1pPr>
          </a:lstStyle>
          <a:p>
            <a:pPr>
              <a:defRPr/>
            </a:pPr>
            <a:fld id="{39BEB789-7D63-4890-8049-395AD6024A7B}" type="slidenum">
              <a:rPr lang="en-US" altLang="en-US"/>
              <a:pPr>
                <a:defRPr/>
              </a:pPr>
              <a:t>‹#›</a:t>
            </a:fld>
            <a:endParaRPr lang="en-US" altLang="en-US"/>
          </a:p>
        </p:txBody>
      </p:sp>
    </p:spTree>
    <p:extLst>
      <p:ext uri="{BB962C8B-B14F-4D97-AF65-F5344CB8AC3E}">
        <p14:creationId xmlns:p14="http://schemas.microsoft.com/office/powerpoint/2010/main" val="1912986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3213" y="0"/>
            <a:ext cx="42656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5"/>
          <p:cNvCxnSpPr/>
          <p:nvPr/>
        </p:nvCxnSpPr>
        <p:spPr>
          <a:xfrm>
            <a:off x="1658938" y="4783138"/>
            <a:ext cx="56546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ctrTitle"/>
          </p:nvPr>
        </p:nvSpPr>
        <p:spPr>
          <a:xfrm>
            <a:off x="1520824" y="1600200"/>
            <a:ext cx="5945188" cy="3048000"/>
          </a:xfrm>
        </p:spPr>
        <p:txBody>
          <a:bodyPr>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520825" y="4898572"/>
            <a:ext cx="5945187" cy="1270453"/>
          </a:xfrm>
        </p:spPr>
        <p:txBody>
          <a:bodyPr>
            <a:noAutofit/>
          </a:bodyPr>
          <a:lstStyle>
            <a:lvl1pPr marL="0" indent="0" algn="l">
              <a:spcBef>
                <a:spcPts val="0"/>
              </a:spcBef>
              <a:buNone/>
              <a:defRPr sz="2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9993240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C557A75C-F8E6-427B-8B23-124200B1E5B6}" type="datetimeFigureOut">
              <a:rPr lang="en-US"/>
              <a:pPr>
                <a:defRPr/>
              </a:pPr>
              <a:t>8/12/2016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6BB85527-B3AE-4718-AF03-8AB4826D5930}" type="slidenum">
              <a:rPr lang="en-US" altLang="en-US"/>
              <a:pPr>
                <a:defRPr/>
              </a:pPr>
              <a:t>‹#›</a:t>
            </a:fld>
            <a:endParaRPr lang="en-US" altLang="en-US"/>
          </a:p>
        </p:txBody>
      </p:sp>
    </p:spTree>
    <p:extLst>
      <p:ext uri="{BB962C8B-B14F-4D97-AF65-F5344CB8AC3E}">
        <p14:creationId xmlns:p14="http://schemas.microsoft.com/office/powerpoint/2010/main" val="68851151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6"/>
          <p:cNvCxnSpPr/>
          <p:nvPr/>
        </p:nvCxnSpPr>
        <p:spPr>
          <a:xfrm>
            <a:off x="9371013"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23412" y="646112"/>
            <a:ext cx="1828801" cy="55229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55723515-C484-4BB8-82B7-36FE1858328D}" type="datetimeFigureOut">
              <a:rPr lang="en-US"/>
              <a:pPr>
                <a:defRPr/>
              </a:pPr>
              <a:t>8/12/2016</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smtClean="0"/>
            </a:lvl1pPr>
          </a:lstStyle>
          <a:p>
            <a:pPr>
              <a:defRPr/>
            </a:pPr>
            <a:fld id="{43532A1C-FB2F-4B0F-BE96-39DF24AA2A6A}" type="slidenum">
              <a:rPr lang="en-US" altLang="en-US"/>
              <a:pPr>
                <a:defRPr/>
              </a:pPr>
              <a:t>‹#›</a:t>
            </a:fld>
            <a:endParaRPr lang="en-US" altLang="en-US"/>
          </a:p>
        </p:txBody>
      </p:sp>
    </p:spTree>
    <p:extLst>
      <p:ext uri="{BB962C8B-B14F-4D97-AF65-F5344CB8AC3E}">
        <p14:creationId xmlns:p14="http://schemas.microsoft.com/office/powerpoint/2010/main" val="41591486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p:nvPr/>
        </p:nvCxnSpPr>
        <p:spPr>
          <a:xfrm>
            <a:off x="1658938" y="1709738"/>
            <a:ext cx="96170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B2675226-4A08-45E2-8338-8FB33E7C5A02}" type="datetimeFigureOut">
              <a:rPr lang="en-US"/>
              <a:pPr>
                <a:defRPr/>
              </a:pPr>
              <a:t>8/12/2016</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smtClean="0"/>
            </a:lvl1pPr>
          </a:lstStyle>
          <a:p>
            <a:pPr>
              <a:defRPr/>
            </a:pPr>
            <a:fld id="{7A5ED54E-89B3-4177-B05E-0297A6BF0306}" type="slidenum">
              <a:rPr lang="en-US" altLang="en-US"/>
              <a:pPr>
                <a:defRPr/>
              </a:pPr>
              <a:t>‹#›</a:t>
            </a:fld>
            <a:endParaRPr lang="en-US" altLang="en-US"/>
          </a:p>
        </p:txBody>
      </p:sp>
    </p:spTree>
    <p:extLst>
      <p:ext uri="{BB962C8B-B14F-4D97-AF65-F5344CB8AC3E}">
        <p14:creationId xmlns:p14="http://schemas.microsoft.com/office/powerpoint/2010/main" val="114062168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23613" y="0"/>
            <a:ext cx="1065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cxnSp>
        <p:nvCxnSpPr>
          <p:cNvPr id="6" name="Straight Connector 8"/>
          <p:cNvCxnSpPr/>
          <p:nvPr/>
        </p:nvCxnSpPr>
        <p:spPr>
          <a:xfrm>
            <a:off x="1658938" y="4783138"/>
            <a:ext cx="80168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2410" y="2237096"/>
            <a:ext cx="8229601" cy="2411103"/>
          </a:xfrm>
        </p:spPr>
        <p:txBody>
          <a:bodyPr>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ormAutofit/>
          </a:bodyPr>
          <a:lstStyle>
            <a:lvl1pPr marL="0" indent="0">
              <a:spcBef>
                <a:spcPts val="0"/>
              </a:spcBef>
              <a:buNone/>
              <a:defRPr sz="2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9C36BAD0-3612-4F5A-9F7C-50386DBF3F8B}" type="datetimeFigureOut">
              <a:rPr lang="en-US"/>
              <a:pPr>
                <a:defRPr/>
              </a:pPr>
              <a:t>8/12/2016</a:t>
            </a:fld>
            <a:endParaRPr/>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smtClean="0"/>
            </a:lvl1pPr>
          </a:lstStyle>
          <a:p>
            <a:pPr>
              <a:defRPr/>
            </a:pPr>
            <a:fld id="{55E6C68F-C9D7-4489-8A70-C13FF7826A8D}" type="slidenum">
              <a:rPr lang="en-US" altLang="en-US"/>
              <a:pPr>
                <a:defRPr/>
              </a:pPr>
              <a:t>‹#›</a:t>
            </a:fld>
            <a:endParaRPr lang="en-US" altLang="en-US"/>
          </a:p>
        </p:txBody>
      </p:sp>
    </p:spTree>
    <p:extLst>
      <p:ext uri="{BB962C8B-B14F-4D97-AF65-F5344CB8AC3E}">
        <p14:creationId xmlns:p14="http://schemas.microsoft.com/office/powerpoint/2010/main" val="397322423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p:nvPr/>
        </p:nvCxnSpPr>
        <p:spPr>
          <a:xfrm>
            <a:off x="1658938" y="1709738"/>
            <a:ext cx="96170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2413" y="381000"/>
            <a:ext cx="9829798"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defRPr/>
            </a:pPr>
            <a:fld id="{9DA41DBD-6641-41F1-AAEE-3D6EA8F8B46E}" type="datetimeFigureOut">
              <a:rPr lang="en-US"/>
              <a:pPr>
                <a:defRPr/>
              </a:pPr>
              <a:t>8/12/2016</a:t>
            </a:fld>
            <a:endParaRPr/>
          </a:p>
        </p:txBody>
      </p:sp>
      <p:sp>
        <p:nvSpPr>
          <p:cNvPr id="7" name="Footer Placeholder 5"/>
          <p:cNvSpPr>
            <a:spLocks noGrp="1"/>
          </p:cNvSpPr>
          <p:nvPr>
            <p:ph type="ftr" sz="quarter" idx="11"/>
          </p:nvPr>
        </p:nvSpPr>
        <p:spPr/>
        <p:txBody>
          <a:bodyPr/>
          <a:lstStyle>
            <a:lvl1pPr>
              <a:defRPr/>
            </a:lvl1pPr>
          </a:lstStyle>
          <a:p>
            <a:pPr>
              <a:defRPr/>
            </a:pPr>
            <a:endParaRPr/>
          </a:p>
        </p:txBody>
      </p:sp>
      <p:sp>
        <p:nvSpPr>
          <p:cNvPr id="8" name="Slide Number Placeholder 6"/>
          <p:cNvSpPr>
            <a:spLocks noGrp="1"/>
          </p:cNvSpPr>
          <p:nvPr>
            <p:ph type="sldNum" sz="quarter" idx="12"/>
          </p:nvPr>
        </p:nvSpPr>
        <p:spPr/>
        <p:txBody>
          <a:bodyPr/>
          <a:lstStyle>
            <a:lvl1pPr>
              <a:defRPr smtClean="0"/>
            </a:lvl1pPr>
          </a:lstStyle>
          <a:p>
            <a:pPr>
              <a:defRPr/>
            </a:pPr>
            <a:fld id="{4A61C402-04A5-46F2-B363-AAE1F397C7CB}" type="slidenum">
              <a:rPr lang="en-US" altLang="en-US"/>
              <a:pPr>
                <a:defRPr/>
              </a:pPr>
              <a:t>‹#›</a:t>
            </a:fld>
            <a:endParaRPr lang="en-US" altLang="en-US"/>
          </a:p>
        </p:txBody>
      </p:sp>
    </p:spTree>
    <p:extLst>
      <p:ext uri="{BB962C8B-B14F-4D97-AF65-F5344CB8AC3E}">
        <p14:creationId xmlns:p14="http://schemas.microsoft.com/office/powerpoint/2010/main" val="227599831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1658938" y="1709738"/>
            <a:ext cx="96170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2413" y="381000"/>
            <a:ext cx="9829798"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pPr>
              <a:defRPr/>
            </a:pPr>
            <a:fld id="{B1256FC4-4130-4C93-95E2-F3AACA68C3FB}" type="datetimeFigureOut">
              <a:rPr lang="en-US"/>
              <a:pPr>
                <a:defRPr/>
              </a:pPr>
              <a:t>8/12/2016</a:t>
            </a:fld>
            <a:endParaRPr/>
          </a:p>
        </p:txBody>
      </p:sp>
      <p:sp>
        <p:nvSpPr>
          <p:cNvPr id="9" name="Footer Placeholder 7"/>
          <p:cNvSpPr>
            <a:spLocks noGrp="1"/>
          </p:cNvSpPr>
          <p:nvPr>
            <p:ph type="ftr" sz="quarter" idx="11"/>
          </p:nvPr>
        </p:nvSpPr>
        <p:spPr/>
        <p:txBody>
          <a:bodyPr/>
          <a:lstStyle>
            <a:lvl1pPr>
              <a:defRPr/>
            </a:lvl1pPr>
          </a:lstStyle>
          <a:p>
            <a:pPr>
              <a:defRPr/>
            </a:pPr>
            <a:endParaRPr/>
          </a:p>
        </p:txBody>
      </p:sp>
      <p:sp>
        <p:nvSpPr>
          <p:cNvPr id="10" name="Slide Number Placeholder 8"/>
          <p:cNvSpPr>
            <a:spLocks noGrp="1"/>
          </p:cNvSpPr>
          <p:nvPr>
            <p:ph type="sldNum" sz="quarter" idx="12"/>
          </p:nvPr>
        </p:nvSpPr>
        <p:spPr/>
        <p:txBody>
          <a:bodyPr/>
          <a:lstStyle>
            <a:lvl1pPr>
              <a:defRPr smtClean="0"/>
            </a:lvl1pPr>
          </a:lstStyle>
          <a:p>
            <a:pPr>
              <a:defRPr/>
            </a:pPr>
            <a:fld id="{D90751B5-FFAB-410C-AAE4-9FF9414E4863}" type="slidenum">
              <a:rPr lang="en-US" altLang="en-US"/>
              <a:pPr>
                <a:defRPr/>
              </a:pPr>
              <a:t>‹#›</a:t>
            </a:fld>
            <a:endParaRPr lang="en-US" altLang="en-US"/>
          </a:p>
        </p:txBody>
      </p:sp>
    </p:spTree>
    <p:extLst>
      <p:ext uri="{BB962C8B-B14F-4D97-AF65-F5344CB8AC3E}">
        <p14:creationId xmlns:p14="http://schemas.microsoft.com/office/powerpoint/2010/main" val="146931313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5"/>
          <p:cNvCxnSpPr/>
          <p:nvPr/>
        </p:nvCxnSpPr>
        <p:spPr>
          <a:xfrm>
            <a:off x="1658938" y="1709738"/>
            <a:ext cx="96170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E7FFD6B1-FD3F-4B68-AD08-B7F2985E2E9D}" type="datetimeFigureOut">
              <a:rPr lang="en-US"/>
              <a:pPr>
                <a:defRPr/>
              </a:pPr>
              <a:t>8/12/2016</a:t>
            </a:fld>
            <a:endParaRPr/>
          </a:p>
        </p:txBody>
      </p:sp>
      <p:sp>
        <p:nvSpPr>
          <p:cNvPr id="5" name="Footer Placeholder 3"/>
          <p:cNvSpPr>
            <a:spLocks noGrp="1"/>
          </p:cNvSpPr>
          <p:nvPr>
            <p:ph type="ftr" sz="quarter" idx="11"/>
          </p:nvPr>
        </p:nvSpPr>
        <p:spPr/>
        <p:txBody>
          <a:bodyPr/>
          <a:lstStyle>
            <a:lvl1pPr>
              <a:defRPr/>
            </a:lvl1pPr>
          </a:lstStyle>
          <a:p>
            <a:pPr>
              <a:defRPr/>
            </a:pPr>
            <a:endParaRPr/>
          </a:p>
        </p:txBody>
      </p:sp>
      <p:sp>
        <p:nvSpPr>
          <p:cNvPr id="6" name="Slide Number Placeholder 4"/>
          <p:cNvSpPr>
            <a:spLocks noGrp="1"/>
          </p:cNvSpPr>
          <p:nvPr>
            <p:ph type="sldNum" sz="quarter" idx="12"/>
          </p:nvPr>
        </p:nvSpPr>
        <p:spPr/>
        <p:txBody>
          <a:bodyPr/>
          <a:lstStyle>
            <a:lvl1pPr>
              <a:defRPr smtClean="0"/>
            </a:lvl1pPr>
          </a:lstStyle>
          <a:p>
            <a:pPr>
              <a:defRPr/>
            </a:pPr>
            <a:fld id="{EA86A8C9-3CE2-492B-9E56-95DDBCE4B339}" type="slidenum">
              <a:rPr lang="en-US" altLang="en-US"/>
              <a:pPr>
                <a:defRPr/>
              </a:pPr>
              <a:t>‹#›</a:t>
            </a:fld>
            <a:endParaRPr lang="en-US" altLang="en-US"/>
          </a:p>
        </p:txBody>
      </p:sp>
    </p:spTree>
    <p:extLst>
      <p:ext uri="{BB962C8B-B14F-4D97-AF65-F5344CB8AC3E}">
        <p14:creationId xmlns:p14="http://schemas.microsoft.com/office/powerpoint/2010/main" val="109527135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54D62A-118F-4362-9A4D-813582486E87}" type="datetimeFigureOut">
              <a:rPr lang="en-US"/>
              <a:pPr>
                <a:defRPr/>
              </a:pPr>
              <a:t>8/12/2016</a:t>
            </a:fld>
            <a:endParaRPr/>
          </a:p>
        </p:txBody>
      </p:sp>
      <p:sp>
        <p:nvSpPr>
          <p:cNvPr id="3" name="Footer Placeholder 4"/>
          <p:cNvSpPr>
            <a:spLocks noGrp="1"/>
          </p:cNvSpPr>
          <p:nvPr>
            <p:ph type="ftr" sz="quarter" idx="11"/>
          </p:nvPr>
        </p:nvSpPr>
        <p:spPr/>
        <p:txBody>
          <a:bodyPr/>
          <a:lstStyle>
            <a:lvl1pPr>
              <a:defRPr/>
            </a:lvl1pPr>
          </a:lstStyle>
          <a:p>
            <a:pPr>
              <a:defRPr/>
            </a:pPr>
            <a:endParaRPr/>
          </a:p>
        </p:txBody>
      </p:sp>
      <p:sp>
        <p:nvSpPr>
          <p:cNvPr id="4" name="Slide Number Placeholder 5"/>
          <p:cNvSpPr>
            <a:spLocks noGrp="1"/>
          </p:cNvSpPr>
          <p:nvPr>
            <p:ph type="sldNum" sz="quarter" idx="12"/>
          </p:nvPr>
        </p:nvSpPr>
        <p:spPr/>
        <p:txBody>
          <a:bodyPr/>
          <a:lstStyle>
            <a:lvl1pPr>
              <a:defRPr/>
            </a:lvl1pPr>
          </a:lstStyle>
          <a:p>
            <a:pPr>
              <a:defRPr/>
            </a:pPr>
            <a:fld id="{9D844D23-1F04-4145-980C-9F4F1226D03C}" type="slidenum">
              <a:rPr lang="en-US" altLang="en-US"/>
              <a:pPr>
                <a:defRPr/>
              </a:pPr>
              <a:t>‹#›</a:t>
            </a:fld>
            <a:endParaRPr lang="en-US" altLang="en-US"/>
          </a:p>
        </p:txBody>
      </p:sp>
    </p:spTree>
    <p:extLst>
      <p:ext uri="{BB962C8B-B14F-4D97-AF65-F5344CB8AC3E}">
        <p14:creationId xmlns:p14="http://schemas.microsoft.com/office/powerpoint/2010/main" val="310371145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7"/>
          <p:cNvCxnSpPr/>
          <p:nvPr/>
        </p:nvCxnSpPr>
        <p:spPr>
          <a:xfrm>
            <a:off x="1658938" y="2743200"/>
            <a:ext cx="39020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2413" y="685800"/>
            <a:ext cx="4114800" cy="1925637"/>
          </a:xfrm>
        </p:spPr>
        <p:txBody>
          <a:bodyPr>
            <a:noAutofit/>
          </a:bodyPr>
          <a:lstStyle>
            <a:lvl1pPr algn="l">
              <a:lnSpc>
                <a:spcPct val="80000"/>
              </a:lnSpc>
              <a:defRPr sz="4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6435EC3-3293-4BF1-97BE-BF8A718F85A0}" type="datetimeFigureOut">
              <a:rPr lang="en-US"/>
              <a:pPr>
                <a:defRPr/>
              </a:pPr>
              <a:t>8/12/2016</a:t>
            </a:fld>
            <a:endParaRPr/>
          </a:p>
        </p:txBody>
      </p:sp>
      <p:sp>
        <p:nvSpPr>
          <p:cNvPr id="7" name="Footer Placeholder 5"/>
          <p:cNvSpPr>
            <a:spLocks noGrp="1"/>
          </p:cNvSpPr>
          <p:nvPr>
            <p:ph type="ftr" sz="quarter" idx="11"/>
          </p:nvPr>
        </p:nvSpPr>
        <p:spPr/>
        <p:txBody>
          <a:bodyPr/>
          <a:lstStyle>
            <a:lvl1pPr>
              <a:defRPr/>
            </a:lvl1pPr>
          </a:lstStyle>
          <a:p>
            <a:pPr>
              <a:defRPr/>
            </a:pPr>
            <a:endParaRPr/>
          </a:p>
        </p:txBody>
      </p:sp>
      <p:sp>
        <p:nvSpPr>
          <p:cNvPr id="8" name="Slide Number Placeholder 6"/>
          <p:cNvSpPr>
            <a:spLocks noGrp="1"/>
          </p:cNvSpPr>
          <p:nvPr>
            <p:ph type="sldNum" sz="quarter" idx="12"/>
          </p:nvPr>
        </p:nvSpPr>
        <p:spPr/>
        <p:txBody>
          <a:bodyPr/>
          <a:lstStyle>
            <a:lvl1pPr>
              <a:defRPr smtClean="0"/>
            </a:lvl1pPr>
          </a:lstStyle>
          <a:p>
            <a:pPr>
              <a:defRPr/>
            </a:pPr>
            <a:fld id="{FA315CC8-0D94-4CEC-A3D2-A66772ACAD97}" type="slidenum">
              <a:rPr lang="en-US" altLang="en-US"/>
              <a:pPr>
                <a:defRPr/>
              </a:pPr>
              <a:t>‹#›</a:t>
            </a:fld>
            <a:endParaRPr lang="en-US" altLang="en-US"/>
          </a:p>
        </p:txBody>
      </p:sp>
    </p:spTree>
    <p:extLst>
      <p:ext uri="{BB962C8B-B14F-4D97-AF65-F5344CB8AC3E}">
        <p14:creationId xmlns:p14="http://schemas.microsoft.com/office/powerpoint/2010/main" val="373535060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9"/>
          <p:cNvCxnSpPr/>
          <p:nvPr/>
        </p:nvCxnSpPr>
        <p:spPr>
          <a:xfrm>
            <a:off x="1658938" y="2743200"/>
            <a:ext cx="3902075"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6094414" y="0"/>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2" name="Title 1"/>
          <p:cNvSpPr>
            <a:spLocks noGrp="1"/>
          </p:cNvSpPr>
          <p:nvPr>
            <p:ph type="title"/>
          </p:nvPr>
        </p:nvSpPr>
        <p:spPr>
          <a:xfrm>
            <a:off x="1522413" y="685800"/>
            <a:ext cx="4114800" cy="1925638"/>
          </a:xfrm>
        </p:spPr>
        <p:txBody>
          <a:bodyPr>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046768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2413" y="381000"/>
            <a:ext cx="9829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522413" y="1981200"/>
            <a:ext cx="98298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8013" y="6400800"/>
            <a:ext cx="1549400" cy="2762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solidFill>
                <a:latin typeface="+mn-lt"/>
                <a:cs typeface="+mn-cs"/>
              </a:defRPr>
            </a:lvl1pPr>
          </a:lstStyle>
          <a:p>
            <a:pPr>
              <a:defRPr/>
            </a:pPr>
            <a:fld id="{AB0A87EF-EB1C-47B4-B631-6F680AE51C3B}" type="datetimeFigureOut">
              <a:rPr lang="en-US"/>
              <a:pPr>
                <a:defRPr/>
              </a:pPr>
              <a:t>8/12/2016</a:t>
            </a:fld>
            <a:endParaRPr/>
          </a:p>
        </p:txBody>
      </p:sp>
      <p:sp>
        <p:nvSpPr>
          <p:cNvPr id="5" name="Footer Placeholder 4"/>
          <p:cNvSpPr>
            <a:spLocks noGrp="1"/>
          </p:cNvSpPr>
          <p:nvPr>
            <p:ph type="ftr" sz="quarter" idx="3"/>
          </p:nvPr>
        </p:nvSpPr>
        <p:spPr>
          <a:xfrm>
            <a:off x="1522413" y="6400800"/>
            <a:ext cx="5954712" cy="2762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cs typeface="+mn-cs"/>
              </a:defRPr>
            </a:lvl1pPr>
          </a:lstStyle>
          <a:p>
            <a:pPr>
              <a:defRPr/>
            </a:pPr>
            <a:endParaRPr/>
          </a:p>
        </p:txBody>
      </p:sp>
      <p:sp>
        <p:nvSpPr>
          <p:cNvPr id="6" name="Slide Number Placeholder 5"/>
          <p:cNvSpPr>
            <a:spLocks noGrp="1"/>
          </p:cNvSpPr>
          <p:nvPr>
            <p:ph type="sldNum" sz="quarter" idx="4"/>
          </p:nvPr>
        </p:nvSpPr>
        <p:spPr>
          <a:xfrm>
            <a:off x="10285413" y="6400800"/>
            <a:ext cx="1066800"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latin typeface="Cambria" panose="02040503050406030204" pitchFamily="18" charset="0"/>
              </a:defRPr>
            </a:lvl1pPr>
          </a:lstStyle>
          <a:p>
            <a:pPr>
              <a:defRPr/>
            </a:pPr>
            <a:fld id="{3DF8D47E-6E99-4596-A727-80DADE189FE3}" type="slidenum">
              <a:rPr lang="en-US" altLang="en-US"/>
              <a:pPr>
                <a:defRPr/>
              </a:pPr>
              <a:t>‹#›</a:t>
            </a:fld>
            <a:endParaRPr lang="en-US" altLang="en-US"/>
          </a:p>
        </p:txBody>
      </p:sp>
      <p:pic>
        <p:nvPicPr>
          <p:cNvPr id="1031"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65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78" r:id="rId7"/>
    <p:sldLayoutId id="2147483686" r:id="rId8"/>
    <p:sldLayoutId id="2147483687" r:id="rId9"/>
    <p:sldLayoutId id="2147483679" r:id="rId10"/>
    <p:sldLayoutId id="2147483688" r:id="rId11"/>
  </p:sldLayoutIdLst>
  <p:transition spd="med">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6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600">
          <a:solidFill>
            <a:schemeClr val="accent1"/>
          </a:solidFill>
          <a:latin typeface="Cambria" panose="02040503050406030204" pitchFamily="18" charset="0"/>
        </a:defRPr>
      </a:lvl2pPr>
      <a:lvl3pPr algn="l" rtl="0" eaLnBrk="0" fontAlgn="base" hangingPunct="0">
        <a:lnSpc>
          <a:spcPct val="90000"/>
        </a:lnSpc>
        <a:spcBef>
          <a:spcPct val="0"/>
        </a:spcBef>
        <a:spcAft>
          <a:spcPct val="0"/>
        </a:spcAft>
        <a:defRPr sz="3600">
          <a:solidFill>
            <a:schemeClr val="accent1"/>
          </a:solidFill>
          <a:latin typeface="Cambria" panose="02040503050406030204" pitchFamily="18" charset="0"/>
        </a:defRPr>
      </a:lvl3pPr>
      <a:lvl4pPr algn="l" rtl="0" eaLnBrk="0" fontAlgn="base" hangingPunct="0">
        <a:lnSpc>
          <a:spcPct val="90000"/>
        </a:lnSpc>
        <a:spcBef>
          <a:spcPct val="0"/>
        </a:spcBef>
        <a:spcAft>
          <a:spcPct val="0"/>
        </a:spcAft>
        <a:defRPr sz="3600">
          <a:solidFill>
            <a:schemeClr val="accent1"/>
          </a:solidFill>
          <a:latin typeface="Cambria" panose="02040503050406030204" pitchFamily="18" charset="0"/>
        </a:defRPr>
      </a:lvl4pPr>
      <a:lvl5pPr algn="l" rtl="0" eaLnBrk="0" fontAlgn="base" hangingPunct="0">
        <a:lnSpc>
          <a:spcPct val="90000"/>
        </a:lnSpc>
        <a:spcBef>
          <a:spcPct val="0"/>
        </a:spcBef>
        <a:spcAft>
          <a:spcPct val="0"/>
        </a:spcAft>
        <a:defRPr sz="3600">
          <a:solidFill>
            <a:schemeClr val="accent1"/>
          </a:solidFill>
          <a:latin typeface="Cambria" panose="02040503050406030204" pitchFamily="18" charset="0"/>
        </a:defRPr>
      </a:lvl5pPr>
      <a:lvl6pPr marL="457200" algn="l" rtl="0" fontAlgn="base">
        <a:lnSpc>
          <a:spcPct val="90000"/>
        </a:lnSpc>
        <a:spcBef>
          <a:spcPct val="0"/>
        </a:spcBef>
        <a:spcAft>
          <a:spcPct val="0"/>
        </a:spcAft>
        <a:defRPr sz="3600">
          <a:solidFill>
            <a:schemeClr val="accent1"/>
          </a:solidFill>
          <a:latin typeface="Cambria" panose="02040503050406030204" pitchFamily="18" charset="0"/>
        </a:defRPr>
      </a:lvl6pPr>
      <a:lvl7pPr marL="914400" algn="l" rtl="0" fontAlgn="base">
        <a:lnSpc>
          <a:spcPct val="90000"/>
        </a:lnSpc>
        <a:spcBef>
          <a:spcPct val="0"/>
        </a:spcBef>
        <a:spcAft>
          <a:spcPct val="0"/>
        </a:spcAft>
        <a:defRPr sz="3600">
          <a:solidFill>
            <a:schemeClr val="accent1"/>
          </a:solidFill>
          <a:latin typeface="Cambria" panose="02040503050406030204" pitchFamily="18" charset="0"/>
        </a:defRPr>
      </a:lvl7pPr>
      <a:lvl8pPr marL="1371600" algn="l" rtl="0" fontAlgn="base">
        <a:lnSpc>
          <a:spcPct val="90000"/>
        </a:lnSpc>
        <a:spcBef>
          <a:spcPct val="0"/>
        </a:spcBef>
        <a:spcAft>
          <a:spcPct val="0"/>
        </a:spcAft>
        <a:defRPr sz="3600">
          <a:solidFill>
            <a:schemeClr val="accent1"/>
          </a:solidFill>
          <a:latin typeface="Cambria" panose="02040503050406030204" pitchFamily="18" charset="0"/>
        </a:defRPr>
      </a:lvl8pPr>
      <a:lvl9pPr marL="1828800" algn="l" rtl="0" fontAlgn="base">
        <a:lnSpc>
          <a:spcPct val="90000"/>
        </a:lnSpc>
        <a:spcBef>
          <a:spcPct val="0"/>
        </a:spcBef>
        <a:spcAft>
          <a:spcPct val="0"/>
        </a:spcAft>
        <a:defRPr sz="3600">
          <a:solidFill>
            <a:schemeClr val="accent1"/>
          </a:solidFill>
          <a:latin typeface="Cambria" panose="02040503050406030204" pitchFamily="18" charset="0"/>
        </a:defRPr>
      </a:lvl9pPr>
    </p:titleStyle>
    <p:bodyStyle>
      <a:lvl1pPr marL="223838" indent="-223838" algn="l" rtl="0" eaLnBrk="0" fontAlgn="base" hangingPunct="0">
        <a:lnSpc>
          <a:spcPct val="90000"/>
        </a:lnSpc>
        <a:spcBef>
          <a:spcPts val="1800"/>
        </a:spcBef>
        <a:spcAft>
          <a:spcPct val="0"/>
        </a:spcAft>
        <a:buClr>
          <a:srgbClr val="989898"/>
        </a:buClr>
        <a:buSzPct val="80000"/>
        <a:buFont typeface="Arial" panose="020B0604020202020204" pitchFamily="34" charset="0"/>
        <a:buChar char="•"/>
        <a:defRPr sz="2400" kern="1200">
          <a:solidFill>
            <a:schemeClr val="tx1"/>
          </a:solidFill>
          <a:latin typeface="+mn-lt"/>
          <a:ea typeface="+mn-ea"/>
          <a:cs typeface="+mn-cs"/>
        </a:defRPr>
      </a:lvl1pPr>
      <a:lvl2pPr marL="511175" indent="-228600" algn="l" rtl="0" eaLnBrk="0" fontAlgn="base" hangingPunct="0">
        <a:lnSpc>
          <a:spcPct val="90000"/>
        </a:lnSpc>
        <a:spcBef>
          <a:spcPts val="1000"/>
        </a:spcBef>
        <a:spcAft>
          <a:spcPct val="0"/>
        </a:spcAft>
        <a:buClr>
          <a:srgbClr val="989898"/>
        </a:buClr>
        <a:buSzPct val="80000"/>
        <a:buFont typeface="Arial" panose="020B0604020202020204" pitchFamily="34" charset="0"/>
        <a:buChar char="•"/>
        <a:defRPr sz="2000" kern="1200">
          <a:solidFill>
            <a:schemeClr val="tx1"/>
          </a:solidFill>
          <a:latin typeface="+mn-lt"/>
          <a:ea typeface="+mn-ea"/>
          <a:cs typeface="+mn-cs"/>
        </a:defRPr>
      </a:lvl2pPr>
      <a:lvl3pPr marL="685800" indent="-174625" algn="l" rtl="0" eaLnBrk="0" fontAlgn="base" hangingPunct="0">
        <a:lnSpc>
          <a:spcPct val="90000"/>
        </a:lnSpc>
        <a:spcBef>
          <a:spcPts val="600"/>
        </a:spcBef>
        <a:spcAft>
          <a:spcPct val="0"/>
        </a:spcAft>
        <a:buClr>
          <a:srgbClr val="989898"/>
        </a:buClr>
        <a:buSzPct val="80000"/>
        <a:buFont typeface="Arial" panose="020B0604020202020204" pitchFamily="34" charset="0"/>
        <a:buChar char="•"/>
        <a:defRPr kern="1200">
          <a:solidFill>
            <a:schemeClr val="tx1"/>
          </a:solidFill>
          <a:latin typeface="+mn-lt"/>
          <a:ea typeface="+mn-ea"/>
          <a:cs typeface="+mn-cs"/>
        </a:defRPr>
      </a:lvl3pPr>
      <a:lvl4pPr marL="860425" indent="-174625" algn="l" rtl="0" eaLnBrk="0" fontAlgn="base" hangingPunct="0">
        <a:lnSpc>
          <a:spcPct val="90000"/>
        </a:lnSpc>
        <a:spcBef>
          <a:spcPts val="600"/>
        </a:spcBef>
        <a:spcAft>
          <a:spcPct val="0"/>
        </a:spcAft>
        <a:buClr>
          <a:srgbClr val="989898"/>
        </a:buClr>
        <a:buSzPct val="80000"/>
        <a:buFont typeface="Arial" panose="020B0604020202020204" pitchFamily="34" charset="0"/>
        <a:buChar char="•"/>
        <a:defRPr sz="1600" kern="1200">
          <a:solidFill>
            <a:schemeClr val="tx1"/>
          </a:solidFill>
          <a:latin typeface="+mn-lt"/>
          <a:ea typeface="+mn-ea"/>
          <a:cs typeface="+mn-cs"/>
        </a:defRPr>
      </a:lvl4pPr>
      <a:lvl5pPr marL="1033463" indent="-173038" algn="l" rtl="0" eaLnBrk="0" fontAlgn="base" hangingPunct="0">
        <a:lnSpc>
          <a:spcPct val="90000"/>
        </a:lnSpc>
        <a:spcBef>
          <a:spcPts val="600"/>
        </a:spcBef>
        <a:spcAft>
          <a:spcPct val="0"/>
        </a:spcAft>
        <a:buClr>
          <a:srgbClr val="989898"/>
        </a:buClr>
        <a:buSzPct val="80000"/>
        <a:buFont typeface="Arial" panose="020B0604020202020204"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538288" y="1524000"/>
            <a:ext cx="5945187" cy="3048000"/>
          </a:xfrm>
        </p:spPr>
        <p:txBody>
          <a:bodyPr/>
          <a:lstStyle/>
          <a:p>
            <a:pPr algn="ctr" eaLnBrk="1" hangingPunct="1"/>
            <a:r>
              <a:rPr lang="en-US" altLang="en-US" b="1" smtClean="0">
                <a:latin typeface="Calibri" panose="020F0502020204030204" pitchFamily="34" charset="0"/>
              </a:rPr>
              <a:t>TO RETIREMENT AND BEYOND</a:t>
            </a:r>
          </a:p>
        </p:txBody>
      </p:sp>
      <p:pic>
        <p:nvPicPr>
          <p:cNvPr id="13315" name="Picture 6" descr="C:\Documents and Settings\Owner\My Documents\NAIC\Templates CD\DCRegional_CNAIC35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5029200"/>
            <a:ext cx="320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1"/>
          <p:cNvSpPr txBox="1">
            <a:spLocks noChangeArrowheads="1"/>
          </p:cNvSpPr>
          <p:nvPr/>
        </p:nvSpPr>
        <p:spPr bwMode="auto">
          <a:xfrm>
            <a:off x="1616075" y="5800725"/>
            <a:ext cx="3411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Clr>
                <a:srgbClr val="989898"/>
              </a:buClr>
              <a:buSzPct val="80000"/>
              <a:buFont typeface="Arial" panose="020B0604020202020204" pitchFamily="34" charset="0"/>
              <a:buChar char="•"/>
              <a:defRPr sz="2400">
                <a:solidFill>
                  <a:schemeClr val="tx1"/>
                </a:solidFill>
                <a:latin typeface="Cambria" panose="02040503050406030204" pitchFamily="18" charset="0"/>
              </a:defRPr>
            </a:lvl1pPr>
            <a:lvl2pPr marL="742950" indent="-285750">
              <a:lnSpc>
                <a:spcPct val="90000"/>
              </a:lnSpc>
              <a:spcBef>
                <a:spcPts val="1000"/>
              </a:spcBef>
              <a:buClr>
                <a:srgbClr val="989898"/>
              </a:buClr>
              <a:buSzPct val="80000"/>
              <a:buFont typeface="Arial" panose="020B0604020202020204" pitchFamily="34" charset="0"/>
              <a:buChar char="•"/>
              <a:defRPr sz="2000">
                <a:solidFill>
                  <a:schemeClr val="tx1"/>
                </a:solidFill>
                <a:latin typeface="Cambria" panose="02040503050406030204" pitchFamily="18" charset="0"/>
              </a:defRPr>
            </a:lvl2pPr>
            <a:lvl3pPr marL="1143000" indent="-228600">
              <a:lnSpc>
                <a:spcPct val="90000"/>
              </a:lnSpc>
              <a:spcBef>
                <a:spcPts val="600"/>
              </a:spcBef>
              <a:buClr>
                <a:srgbClr val="989898"/>
              </a:buClr>
              <a:buSzPct val="80000"/>
              <a:buFont typeface="Arial" panose="020B0604020202020204" pitchFamily="34" charset="0"/>
              <a:buChar char="•"/>
              <a:defRPr>
                <a:solidFill>
                  <a:schemeClr val="tx1"/>
                </a:solidFill>
                <a:latin typeface="Cambria" panose="02040503050406030204" pitchFamily="18" charset="0"/>
              </a:defRPr>
            </a:lvl3pPr>
            <a:lvl4pPr marL="1600200" indent="-228600">
              <a:lnSpc>
                <a:spcPct val="90000"/>
              </a:lnSpc>
              <a:spcBef>
                <a:spcPts val="600"/>
              </a:spcBef>
              <a:buClr>
                <a:srgbClr val="989898"/>
              </a:buClr>
              <a:buSzPct val="80000"/>
              <a:buFont typeface="Arial" panose="020B0604020202020204" pitchFamily="34" charset="0"/>
              <a:buChar char="•"/>
              <a:defRPr sz="1600">
                <a:solidFill>
                  <a:schemeClr val="tx1"/>
                </a:solidFill>
                <a:latin typeface="Cambria" panose="02040503050406030204" pitchFamily="18" charset="0"/>
              </a:defRPr>
            </a:lvl4pPr>
            <a:lvl5pPr marL="2057400" indent="-228600">
              <a:lnSpc>
                <a:spcPct val="90000"/>
              </a:lnSpc>
              <a:spcBef>
                <a:spcPts val="600"/>
              </a:spcBef>
              <a:buClr>
                <a:srgbClr val="989898"/>
              </a:buClr>
              <a:buSzPct val="80000"/>
              <a:buFont typeface="Arial" panose="020B0604020202020204" pitchFamily="34" charset="0"/>
              <a:buChar char="•"/>
              <a:defRPr sz="1600">
                <a:solidFill>
                  <a:schemeClr val="tx1"/>
                </a:solidFill>
                <a:latin typeface="Cambria" panose="02040503050406030204" pitchFamily="18" charset="0"/>
              </a:defRPr>
            </a:lvl5pPr>
            <a:lvl6pPr marL="2514600" indent="-228600" eaLnBrk="0" fontAlgn="base" hangingPunct="0">
              <a:lnSpc>
                <a:spcPct val="90000"/>
              </a:lnSpc>
              <a:spcBef>
                <a:spcPts val="600"/>
              </a:spcBef>
              <a:spcAft>
                <a:spcPct val="0"/>
              </a:spcAft>
              <a:buClr>
                <a:srgbClr val="989898"/>
              </a:buClr>
              <a:buSzPct val="80000"/>
              <a:buFont typeface="Arial" panose="020B0604020202020204" pitchFamily="34" charset="0"/>
              <a:buChar char="•"/>
              <a:defRPr sz="1600">
                <a:solidFill>
                  <a:schemeClr val="tx1"/>
                </a:solidFill>
                <a:latin typeface="Cambria" panose="02040503050406030204" pitchFamily="18" charset="0"/>
              </a:defRPr>
            </a:lvl6pPr>
            <a:lvl7pPr marL="2971800" indent="-228600" eaLnBrk="0" fontAlgn="base" hangingPunct="0">
              <a:lnSpc>
                <a:spcPct val="90000"/>
              </a:lnSpc>
              <a:spcBef>
                <a:spcPts val="600"/>
              </a:spcBef>
              <a:spcAft>
                <a:spcPct val="0"/>
              </a:spcAft>
              <a:buClr>
                <a:srgbClr val="989898"/>
              </a:buClr>
              <a:buSzPct val="80000"/>
              <a:buFont typeface="Arial" panose="020B0604020202020204" pitchFamily="34" charset="0"/>
              <a:buChar char="•"/>
              <a:defRPr sz="1600">
                <a:solidFill>
                  <a:schemeClr val="tx1"/>
                </a:solidFill>
                <a:latin typeface="Cambria" panose="02040503050406030204" pitchFamily="18" charset="0"/>
              </a:defRPr>
            </a:lvl7pPr>
            <a:lvl8pPr marL="3429000" indent="-228600" eaLnBrk="0" fontAlgn="base" hangingPunct="0">
              <a:lnSpc>
                <a:spcPct val="90000"/>
              </a:lnSpc>
              <a:spcBef>
                <a:spcPts val="600"/>
              </a:spcBef>
              <a:spcAft>
                <a:spcPct val="0"/>
              </a:spcAft>
              <a:buClr>
                <a:srgbClr val="989898"/>
              </a:buClr>
              <a:buSzPct val="80000"/>
              <a:buFont typeface="Arial" panose="020B0604020202020204" pitchFamily="34" charset="0"/>
              <a:buChar char="•"/>
              <a:defRPr sz="1600">
                <a:solidFill>
                  <a:schemeClr val="tx1"/>
                </a:solidFill>
                <a:latin typeface="Cambria" panose="02040503050406030204" pitchFamily="18" charset="0"/>
              </a:defRPr>
            </a:lvl8pPr>
            <a:lvl9pPr marL="3886200" indent="-228600" eaLnBrk="0" fontAlgn="base" hangingPunct="0">
              <a:lnSpc>
                <a:spcPct val="90000"/>
              </a:lnSpc>
              <a:spcBef>
                <a:spcPts val="600"/>
              </a:spcBef>
              <a:spcAft>
                <a:spcPct val="0"/>
              </a:spcAft>
              <a:buClr>
                <a:srgbClr val="989898"/>
              </a:buClr>
              <a:buSzPct val="80000"/>
              <a:buFont typeface="Arial" panose="020B0604020202020204" pitchFamily="34" charset="0"/>
              <a:buChar char="•"/>
              <a:defRPr sz="1600">
                <a:solidFill>
                  <a:schemeClr val="tx1"/>
                </a:solidFill>
                <a:latin typeface="Cambria" panose="02040503050406030204" pitchFamily="18" charset="0"/>
              </a:defRPr>
            </a:lvl9pPr>
          </a:lstStyle>
          <a:p>
            <a:pPr>
              <a:lnSpc>
                <a:spcPct val="100000"/>
              </a:lnSpc>
              <a:spcBef>
                <a:spcPct val="0"/>
              </a:spcBef>
              <a:buClrTx/>
              <a:buSzTx/>
              <a:buFontTx/>
              <a:buNone/>
            </a:pPr>
            <a:r>
              <a:rPr lang="en-US" altLang="en-US" sz="1600">
                <a:latin typeface="Calibri" panose="020F0502020204030204" pitchFamily="34" charset="0"/>
              </a:rPr>
              <a:t>Chapter Director Paul O’Mara </a:t>
            </a:r>
          </a:p>
        </p:txBody>
      </p:sp>
    </p:spTree>
  </p:cSld>
  <p:clrMapOvr>
    <a:masterClrMapping/>
  </p:clrMapOvr>
  <p:transition spd="med" advClick="0" advTm="1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Placeholder 4"/>
          <p:cNvPicPr>
            <a:picLocks noGrp="1" noChangeAspect="1"/>
          </p:cNvPicPr>
          <p:nvPr>
            <p:ph type="pic" idx="4294967295"/>
          </p:nvPr>
        </p:nvPicPr>
        <p:blipFill>
          <a:blip r:embed="rId2">
            <a:extLst>
              <a:ext uri="{28A0092B-C50C-407E-A947-70E740481C1C}">
                <a14:useLocalDpi xmlns:a14="http://schemas.microsoft.com/office/drawing/2010/main" val="0"/>
              </a:ext>
            </a:extLst>
          </a:blip>
          <a:srcRect t="2446" b="2446"/>
          <a:stretch>
            <a:fillRect/>
          </a:stretch>
        </p:blipFill>
        <p:spPr>
          <a:xfrm>
            <a:off x="6702425" y="533400"/>
            <a:ext cx="5486400" cy="5943600"/>
          </a:xfrm>
        </p:spPr>
      </p:pic>
      <p:sp>
        <p:nvSpPr>
          <p:cNvPr id="22531" name="Title 2"/>
          <p:cNvSpPr>
            <a:spLocks noGrp="1"/>
          </p:cNvSpPr>
          <p:nvPr>
            <p:ph type="title" idx="4294967295"/>
          </p:nvPr>
        </p:nvSpPr>
        <p:spPr>
          <a:xfrm>
            <a:off x="1108075" y="685800"/>
            <a:ext cx="4114800" cy="1925638"/>
          </a:xfrm>
        </p:spPr>
        <p:txBody>
          <a:bodyPr/>
          <a:lstStyle/>
          <a:p>
            <a:pPr eaLnBrk="1" hangingPunct="1"/>
            <a:r>
              <a:rPr lang="en-US" altLang="en-US" b="1" smtClean="0">
                <a:solidFill>
                  <a:schemeClr val="tx1"/>
                </a:solidFill>
                <a:latin typeface="Calibri" panose="020F0502020204030204" pitchFamily="34" charset="0"/>
              </a:rPr>
              <a:t>The Intent Is To…</a:t>
            </a: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4000" b="1" smtClean="0">
                <a:solidFill>
                  <a:schemeClr val="tx1"/>
                </a:solidFill>
                <a:latin typeface="Calibri" panose="020F0502020204030204" pitchFamily="34" charset="0"/>
              </a:rPr>
              <a:t>As Playwright Tennessee Williams Said…</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2413" y="381000"/>
            <a:ext cx="9982200" cy="1219200"/>
          </a:xfrm>
        </p:spPr>
        <p:txBody>
          <a:bodyPr/>
          <a:lstStyle/>
          <a:p>
            <a:r>
              <a:rPr lang="en-US" altLang="en-US" sz="4000" b="1" smtClean="0">
                <a:solidFill>
                  <a:schemeClr val="tx1"/>
                </a:solidFill>
                <a:latin typeface="Calibri" panose="020F0502020204030204" pitchFamily="34" charset="0"/>
              </a:rPr>
              <a:t>As Playwright Tennessee Williams Said…</a:t>
            </a:r>
            <a:endParaRPr lang="en-US" altLang="en-US" sz="4000" b="1" smtClean="0"/>
          </a:p>
        </p:txBody>
      </p:sp>
      <p:sp>
        <p:nvSpPr>
          <p:cNvPr id="24579" name="Content Placeholder 2"/>
          <p:cNvSpPr>
            <a:spLocks noGrp="1"/>
          </p:cNvSpPr>
          <p:nvPr>
            <p:ph idx="1"/>
          </p:nvPr>
        </p:nvSpPr>
        <p:spPr/>
        <p:txBody>
          <a:bodyPr/>
          <a:lstStyle/>
          <a:p>
            <a:pPr marL="0" indent="0" algn="ctr">
              <a:buFont typeface="Arial" panose="020B0604020202020204" pitchFamily="34" charset="0"/>
              <a:buNone/>
            </a:pPr>
            <a:endParaRPr lang="en-US" altLang="en-US" sz="4800" smtClean="0">
              <a:latin typeface="Calibri" panose="020F0502020204030204" pitchFamily="34" charset="0"/>
            </a:endParaRPr>
          </a:p>
          <a:p>
            <a:pPr marL="0" indent="0" algn="ctr">
              <a:buFont typeface="Arial" panose="020B0604020202020204" pitchFamily="34" charset="0"/>
              <a:buNone/>
            </a:pPr>
            <a:r>
              <a:rPr lang="en-US" altLang="en-US" sz="4800" i="1" smtClean="0">
                <a:solidFill>
                  <a:srgbClr val="FF0000"/>
                </a:solidFill>
                <a:latin typeface="Calibri" panose="020F0502020204030204" pitchFamily="34" charset="0"/>
              </a:rPr>
              <a:t>“You can be young without money, but you can’t be old without it.”</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4000" b="1" smtClean="0">
                <a:solidFill>
                  <a:schemeClr val="tx1"/>
                </a:solidFill>
                <a:latin typeface="Calibri" panose="020F0502020204030204" pitchFamily="34" charset="0"/>
              </a:rPr>
              <a:t>Am I On Track For Retirement?</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dirty="0" smtClean="0">
                <a:latin typeface="Calibri" panose="020F0502020204030204" pitchFamily="34" charset="0"/>
              </a:rPr>
              <a:t>To know the answer, you need to know:</a:t>
            </a:r>
          </a:p>
          <a:p>
            <a:pPr>
              <a:defRPr/>
            </a:pPr>
            <a:r>
              <a:rPr lang="en-US" dirty="0" smtClean="0">
                <a:latin typeface="Calibri" panose="020F0502020204030204" pitchFamily="34" charset="0"/>
              </a:rPr>
              <a:t>When you should retire</a:t>
            </a:r>
          </a:p>
          <a:p>
            <a:pPr>
              <a:defRPr/>
            </a:pPr>
            <a:r>
              <a:rPr lang="en-US" dirty="0" smtClean="0">
                <a:latin typeface="Calibri" panose="020F0502020204030204" pitchFamily="34" charset="0"/>
              </a:rPr>
              <a:t>Where should you retire</a:t>
            </a:r>
          </a:p>
          <a:p>
            <a:pPr>
              <a:defRPr/>
            </a:pPr>
            <a:r>
              <a:rPr lang="en-US" dirty="0" smtClean="0">
                <a:latin typeface="Calibri" panose="020F0502020204030204" pitchFamily="34" charset="0"/>
              </a:rPr>
              <a:t>Whether you want to fully retire or pursue an encore career</a:t>
            </a:r>
          </a:p>
          <a:p>
            <a:pPr>
              <a:defRPr/>
            </a:pPr>
            <a:r>
              <a:rPr lang="en-US" dirty="0" smtClean="0">
                <a:latin typeface="Calibri" panose="020F0502020204030204" pitchFamily="34" charset="0"/>
              </a:rPr>
              <a:t>What investment returns you can expect</a:t>
            </a:r>
          </a:p>
          <a:p>
            <a:pPr>
              <a:defRPr/>
            </a:pPr>
            <a:r>
              <a:rPr lang="en-US" dirty="0" smtClean="0">
                <a:latin typeface="Calibri" panose="020F0502020204030204" pitchFamily="34" charset="0"/>
              </a:rPr>
              <a:t>What percentage of your income you should plan to live on</a:t>
            </a:r>
          </a:p>
          <a:p>
            <a:pPr>
              <a:defRPr/>
            </a:pPr>
            <a:r>
              <a:rPr lang="en-US" dirty="0" smtClean="0">
                <a:latin typeface="Calibri" panose="020F0502020204030204" pitchFamily="34" charset="0"/>
              </a:rPr>
              <a:t>And, ??????</a:t>
            </a:r>
            <a:endParaRPr lang="en-US" dirty="0">
              <a:latin typeface="Calibri" panose="020F05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2413" y="152400"/>
            <a:ext cx="9829800" cy="2057400"/>
          </a:xfrm>
        </p:spPr>
        <p:txBody>
          <a:bodyPr/>
          <a:lstStyle/>
          <a:p>
            <a:pPr algn="ctr" eaLnBrk="1" hangingPunct="1"/>
            <a:r>
              <a:rPr lang="en-US" altLang="en-US" b="1" smtClean="0">
                <a:solidFill>
                  <a:schemeClr val="tx1"/>
                </a:solidFill>
                <a:latin typeface="Calibri" panose="020F0502020204030204" pitchFamily="34" charset="0"/>
              </a:rPr>
              <a:t>You can't achieve financial comfort if you need to nickel-and-dime everything and are constantly in fear of running out of money after you retire.</a:t>
            </a:r>
            <a:r>
              <a:rPr lang="en-US" altLang="en-US" smtClean="0">
                <a:solidFill>
                  <a:schemeClr val="tx1"/>
                </a:solidFill>
                <a:latin typeface="Calibri" panose="020F0502020204030204" pitchFamily="34" charset="0"/>
              </a:rPr>
              <a:t> </a:t>
            </a:r>
            <a:br>
              <a:rPr lang="en-US" altLang="en-US" smtClean="0">
                <a:solidFill>
                  <a:schemeClr val="tx1"/>
                </a:solidFill>
                <a:latin typeface="Calibri" panose="020F0502020204030204" pitchFamily="34" charset="0"/>
              </a:rPr>
            </a:br>
            <a:endParaRPr lang="en-US" altLang="en-US" smtClean="0">
              <a:solidFill>
                <a:schemeClr val="tx1"/>
              </a:solidFill>
              <a:latin typeface="Calibri" panose="020F0502020204030204" pitchFamily="34" charset="0"/>
            </a:endParaRPr>
          </a:p>
        </p:txBody>
      </p:sp>
      <p:sp>
        <p:nvSpPr>
          <p:cNvPr id="26627" name="Content Placeholder 2"/>
          <p:cNvSpPr>
            <a:spLocks noGrp="1"/>
          </p:cNvSpPr>
          <p:nvPr>
            <p:ph idx="1"/>
          </p:nvPr>
        </p:nvSpPr>
        <p:spPr>
          <a:xfrm>
            <a:off x="1522413" y="1905000"/>
            <a:ext cx="9829800" cy="4724400"/>
          </a:xfrm>
        </p:spPr>
        <p:txBody>
          <a:bodyPr/>
          <a:lstStyle/>
          <a:p>
            <a:pPr marL="0" indent="0" algn="ctr" eaLnBrk="1" hangingPunct="1">
              <a:buFont typeface="Arial" panose="020B0604020202020204" pitchFamily="34" charset="0"/>
              <a:buNone/>
            </a:pPr>
            <a:endParaRPr lang="en-US" altLang="en-US" smtClean="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2413" y="152400"/>
            <a:ext cx="9829800" cy="2057400"/>
          </a:xfrm>
        </p:spPr>
        <p:txBody>
          <a:bodyPr/>
          <a:lstStyle/>
          <a:p>
            <a:pPr algn="ctr" eaLnBrk="1" hangingPunct="1"/>
            <a:r>
              <a:rPr lang="en-US" altLang="en-US" b="1" smtClean="0">
                <a:solidFill>
                  <a:schemeClr val="tx1"/>
                </a:solidFill>
                <a:latin typeface="Calibri" panose="020F0502020204030204" pitchFamily="34" charset="0"/>
              </a:rPr>
              <a:t>You can't achieve financial comfort if you need to nickel-and-dime everything and are constantly in fear of running out of money after you retire.</a:t>
            </a:r>
            <a:r>
              <a:rPr lang="en-US" altLang="en-US" smtClean="0">
                <a:solidFill>
                  <a:schemeClr val="tx1"/>
                </a:solidFill>
                <a:latin typeface="Calibri" panose="020F0502020204030204" pitchFamily="34" charset="0"/>
              </a:rPr>
              <a:t> </a:t>
            </a:r>
            <a:br>
              <a:rPr lang="en-US" altLang="en-US" smtClean="0">
                <a:solidFill>
                  <a:schemeClr val="tx1"/>
                </a:solidFill>
                <a:latin typeface="Calibri" panose="020F0502020204030204" pitchFamily="34" charset="0"/>
              </a:rPr>
            </a:br>
            <a:endParaRPr lang="en-US" altLang="en-US" smtClean="0">
              <a:solidFill>
                <a:schemeClr val="tx1"/>
              </a:solidFill>
              <a:latin typeface="Calibri" panose="020F0502020204030204" pitchFamily="34" charset="0"/>
            </a:endParaRPr>
          </a:p>
        </p:txBody>
      </p:sp>
      <p:sp>
        <p:nvSpPr>
          <p:cNvPr id="3" name="Content Placeholder 2"/>
          <p:cNvSpPr>
            <a:spLocks noGrp="1"/>
          </p:cNvSpPr>
          <p:nvPr>
            <p:ph idx="1"/>
          </p:nvPr>
        </p:nvSpPr>
        <p:spPr>
          <a:xfrm>
            <a:off x="1522413" y="1905000"/>
            <a:ext cx="9829800" cy="4724400"/>
          </a:xfrm>
        </p:spPr>
        <p:txBody>
          <a:bodyPr/>
          <a:lstStyle/>
          <a:p>
            <a:pPr marL="0" indent="0" algn="ctr" eaLnBrk="1" hangingPunct="1">
              <a:buFont typeface="Arial" panose="020B0604020202020204" pitchFamily="34" charset="0"/>
              <a:buNone/>
              <a:defRPr/>
            </a:pPr>
            <a:r>
              <a:rPr lang="en-US" dirty="0" smtClean="0">
                <a:latin typeface="Calibri" panose="020F0502020204030204" pitchFamily="34" charset="0"/>
              </a:rPr>
              <a:t>According </a:t>
            </a:r>
            <a:r>
              <a:rPr lang="en-US" dirty="0">
                <a:latin typeface="Calibri" panose="020F0502020204030204" pitchFamily="34" charset="0"/>
              </a:rPr>
              <a:t>to </a:t>
            </a:r>
            <a:r>
              <a:rPr lang="en-US" dirty="0" smtClean="0">
                <a:latin typeface="Calibri" panose="020F0502020204030204" pitchFamily="34" charset="0"/>
              </a:rPr>
              <a:t>a recent study, </a:t>
            </a:r>
            <a:r>
              <a:rPr lang="en-US" dirty="0">
                <a:latin typeface="Calibri" panose="020F0502020204030204" pitchFamily="34" charset="0"/>
              </a:rPr>
              <a:t>the median balance of </a:t>
            </a:r>
            <a:r>
              <a:rPr lang="en-US" dirty="0" smtClean="0">
                <a:latin typeface="Calibri" panose="020F0502020204030204" pitchFamily="34" charset="0"/>
              </a:rPr>
              <a:t>U.S. workers</a:t>
            </a:r>
            <a:r>
              <a:rPr lang="en-US" dirty="0">
                <a:latin typeface="Calibri" panose="020F0502020204030204" pitchFamily="34" charset="0"/>
              </a:rPr>
              <a:t>' retirement accounts — including 401(k)s, IRAs, etc. — </a:t>
            </a:r>
            <a:r>
              <a:rPr lang="en-US" dirty="0" smtClean="0">
                <a:latin typeface="Calibri" panose="020F0502020204030204" pitchFamily="34" charset="0"/>
              </a:rPr>
              <a:t>is only $63,000</a:t>
            </a:r>
            <a:r>
              <a:rPr lang="en-US" dirty="0">
                <a:latin typeface="Calibri" panose="020F0502020204030204" pitchFamily="34" charset="0"/>
              </a:rPr>
              <a:t>. </a:t>
            </a:r>
            <a:endParaRPr lang="en-US" dirty="0" smtClean="0">
              <a:latin typeface="Calibri" panose="020F0502020204030204" pitchFamily="34" charset="0"/>
            </a:endParaRPr>
          </a:p>
          <a:p>
            <a:pPr marL="0" indent="0" algn="ctr" eaLnBrk="1" hangingPunct="1">
              <a:buFont typeface="Arial" panose="020B0604020202020204" pitchFamily="34" charset="0"/>
              <a:buNone/>
              <a:defRPr/>
            </a:pPr>
            <a:r>
              <a:rPr lang="en-US" dirty="0">
                <a:latin typeface="Calibri" panose="020F0502020204030204" pitchFamily="34" charset="0"/>
              </a:rPr>
              <a:t>B</a:t>
            </a:r>
            <a:r>
              <a:rPr lang="en-US" dirty="0" smtClean="0">
                <a:latin typeface="Calibri" panose="020F0502020204030204" pitchFamily="34" charset="0"/>
              </a:rPr>
              <a:t>y </a:t>
            </a:r>
            <a:r>
              <a:rPr lang="en-US" dirty="0">
                <a:latin typeface="Calibri" panose="020F0502020204030204" pitchFamily="34" charset="0"/>
              </a:rPr>
              <a:t>age group, the data looks like this</a:t>
            </a:r>
            <a:r>
              <a:rPr lang="en-US" dirty="0" smtClean="0">
                <a:latin typeface="Calibri" panose="020F0502020204030204" pitchFamily="34" charset="0"/>
              </a:rPr>
              <a:t>:</a:t>
            </a:r>
          </a:p>
          <a:p>
            <a:pPr algn="ctr" eaLnBrk="1" hangingPunct="1">
              <a:spcBef>
                <a:spcPts val="0"/>
              </a:spcBef>
              <a:defRPr/>
            </a:pPr>
            <a:endParaRPr lang="en-US" dirty="0" smtClean="0">
              <a:latin typeface="Calibri" panose="020F0502020204030204" pitchFamily="34" charset="0"/>
            </a:endParaRPr>
          </a:p>
          <a:p>
            <a:pPr algn="ctr" eaLnBrk="1" hangingPunct="1">
              <a:spcBef>
                <a:spcPts val="0"/>
              </a:spcBef>
              <a:defRPr/>
            </a:pPr>
            <a:r>
              <a:rPr lang="en-US" dirty="0" smtClean="0">
                <a:latin typeface="Calibri" panose="020F0502020204030204" pitchFamily="34" charset="0"/>
              </a:rPr>
              <a:t>People </a:t>
            </a:r>
            <a:r>
              <a:rPr lang="en-US" dirty="0">
                <a:latin typeface="Calibri" panose="020F0502020204030204" pitchFamily="34" charset="0"/>
              </a:rPr>
              <a:t>in their 20s have a median retirement savings of $</a:t>
            </a:r>
            <a:r>
              <a:rPr lang="en-US" dirty="0" smtClean="0">
                <a:latin typeface="Calibri" panose="020F0502020204030204" pitchFamily="34" charset="0"/>
              </a:rPr>
              <a:t>16,000.</a:t>
            </a:r>
          </a:p>
          <a:p>
            <a:pPr algn="ctr" eaLnBrk="1" hangingPunct="1">
              <a:spcBef>
                <a:spcPts val="0"/>
              </a:spcBef>
              <a:buFont typeface="Courier New" panose="02070309020205020404" pitchFamily="49" charset="0"/>
              <a:buChar char="o"/>
              <a:defRPr/>
            </a:pPr>
            <a:r>
              <a:rPr lang="en-US" dirty="0" smtClean="0">
                <a:latin typeface="Calibri" panose="020F0502020204030204" pitchFamily="34" charset="0"/>
              </a:rPr>
              <a:t>For </a:t>
            </a:r>
            <a:r>
              <a:rPr lang="en-US" dirty="0">
                <a:latin typeface="Calibri" panose="020F0502020204030204" pitchFamily="34" charset="0"/>
              </a:rPr>
              <a:t>people in their </a:t>
            </a:r>
            <a:r>
              <a:rPr lang="en-US" dirty="0" smtClean="0">
                <a:latin typeface="Calibri" panose="020F0502020204030204" pitchFamily="34" charset="0"/>
              </a:rPr>
              <a:t>30s, it's </a:t>
            </a:r>
            <a:r>
              <a:rPr lang="en-US" dirty="0">
                <a:latin typeface="Calibri" panose="020F0502020204030204" pitchFamily="34" charset="0"/>
              </a:rPr>
              <a:t>$45,000.</a:t>
            </a:r>
          </a:p>
          <a:p>
            <a:pPr algn="ctr" eaLnBrk="1" hangingPunct="1">
              <a:spcBef>
                <a:spcPts val="0"/>
              </a:spcBef>
              <a:buFont typeface="Courier New" panose="02070309020205020404" pitchFamily="49" charset="0"/>
              <a:buChar char="o"/>
              <a:defRPr/>
            </a:pPr>
            <a:r>
              <a:rPr lang="en-US" dirty="0">
                <a:latin typeface="Calibri" panose="020F0502020204030204" pitchFamily="34" charset="0"/>
              </a:rPr>
              <a:t>For people in their </a:t>
            </a:r>
            <a:r>
              <a:rPr lang="en-US" dirty="0" smtClean="0">
                <a:latin typeface="Calibri" panose="020F0502020204030204" pitchFamily="34" charset="0"/>
              </a:rPr>
              <a:t>40s, it's </a:t>
            </a:r>
            <a:r>
              <a:rPr lang="en-US" dirty="0">
                <a:latin typeface="Calibri" panose="020F0502020204030204" pitchFamily="34" charset="0"/>
              </a:rPr>
              <a:t>$63,000.</a:t>
            </a:r>
          </a:p>
          <a:p>
            <a:pPr algn="ctr" eaLnBrk="1" hangingPunct="1">
              <a:spcBef>
                <a:spcPts val="0"/>
              </a:spcBef>
              <a:buFont typeface="Courier New" panose="02070309020205020404" pitchFamily="49" charset="0"/>
              <a:buChar char="o"/>
              <a:defRPr/>
            </a:pPr>
            <a:r>
              <a:rPr lang="en-US" dirty="0">
                <a:latin typeface="Calibri" panose="020F0502020204030204" pitchFamily="34" charset="0"/>
              </a:rPr>
              <a:t>For people in their </a:t>
            </a:r>
            <a:r>
              <a:rPr lang="en-US" dirty="0" smtClean="0">
                <a:latin typeface="Calibri" panose="020F0502020204030204" pitchFamily="34" charset="0"/>
              </a:rPr>
              <a:t>50s, it's </a:t>
            </a:r>
            <a:r>
              <a:rPr lang="en-US" dirty="0">
                <a:latin typeface="Calibri" panose="020F0502020204030204" pitchFamily="34" charset="0"/>
              </a:rPr>
              <a:t>$117,000.</a:t>
            </a:r>
          </a:p>
          <a:p>
            <a:pPr algn="ctr" eaLnBrk="1" hangingPunct="1">
              <a:spcBef>
                <a:spcPts val="0"/>
              </a:spcBef>
              <a:buFont typeface="Courier New" panose="02070309020205020404" pitchFamily="49" charset="0"/>
              <a:buChar char="o"/>
              <a:defRPr/>
            </a:pPr>
            <a:r>
              <a:rPr lang="en-US" dirty="0">
                <a:latin typeface="Calibri" panose="020F0502020204030204" pitchFamily="34" charset="0"/>
              </a:rPr>
              <a:t>For people in their </a:t>
            </a:r>
            <a:r>
              <a:rPr lang="en-US" dirty="0" smtClean="0">
                <a:latin typeface="Calibri" panose="020F0502020204030204" pitchFamily="34" charset="0"/>
              </a:rPr>
              <a:t>60s, it's </a:t>
            </a:r>
            <a:r>
              <a:rPr lang="en-US" dirty="0">
                <a:latin typeface="Calibri" panose="020F0502020204030204" pitchFamily="34" charset="0"/>
              </a:rPr>
              <a:t>$172,000.</a:t>
            </a:r>
          </a:p>
          <a:p>
            <a:pPr marL="0" indent="0" eaLnBrk="1" hangingPunct="1">
              <a:buFont typeface="Arial" panose="020B0604020202020204" pitchFamily="34" charset="0"/>
              <a:buNone/>
              <a:defRPr/>
            </a:pPr>
            <a:r>
              <a:rPr lang="en-US" sz="2000" i="1" dirty="0" smtClean="0">
                <a:solidFill>
                  <a:srgbClr val="FF0000"/>
                </a:solidFill>
                <a:latin typeface="Calibri" panose="020F0502020204030204" pitchFamily="34" charset="0"/>
              </a:rPr>
              <a:t>Source</a:t>
            </a:r>
            <a:r>
              <a:rPr lang="en-US" sz="2000" i="1" dirty="0">
                <a:solidFill>
                  <a:srgbClr val="FF0000"/>
                </a:solidFill>
                <a:latin typeface="Calibri" panose="020F0502020204030204" pitchFamily="34" charset="0"/>
              </a:rPr>
              <a:t>: Transamerica Center for Retirement Studies</a:t>
            </a:r>
            <a:r>
              <a:rPr lang="en-US" sz="2000" i="1" dirty="0">
                <a:latin typeface="Calibri" panose="020F0502020204030204" pitchFamily="34" charset="0"/>
              </a:rPr>
              <a:t>.</a:t>
            </a:r>
          </a:p>
          <a:p>
            <a:pPr marL="0" indent="0" algn="ctr" eaLnBrk="1" hangingPunct="1">
              <a:buFont typeface="Arial" panose="020B0604020202020204" pitchFamily="34" charset="0"/>
              <a:buNone/>
              <a:defRPr/>
            </a:pPr>
            <a:endParaRPr lang="en-US"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2413" y="381000"/>
            <a:ext cx="9829800" cy="1219200"/>
          </a:xfrm>
        </p:spPr>
        <p:txBody>
          <a:bodyPr/>
          <a:lstStyle/>
          <a:p>
            <a:r>
              <a:rPr lang="en-US" altLang="en-US" b="1" smtClean="0">
                <a:solidFill>
                  <a:schemeClr val="tx1"/>
                </a:solidFill>
                <a:latin typeface="Calibri" panose="020F0502020204030204" pitchFamily="34" charset="0"/>
              </a:rPr>
              <a:t>These Figures Are Consistent With Recent Surveys</a:t>
            </a:r>
          </a:p>
        </p:txBody>
      </p:sp>
      <p:sp>
        <p:nvSpPr>
          <p:cNvPr id="28675" name="Content Placeholder 2"/>
          <p:cNvSpPr>
            <a:spLocks noGrp="1"/>
          </p:cNvSpPr>
          <p:nvPr>
            <p:ph sz="half" idx="1"/>
          </p:nvPr>
        </p:nvSpPr>
        <p:spPr>
          <a:xfrm>
            <a:off x="1487488" y="1984375"/>
            <a:ext cx="4800600" cy="4187825"/>
          </a:xfrm>
        </p:spPr>
        <p:txBody>
          <a:bodyPr/>
          <a:lstStyle/>
          <a:p>
            <a:r>
              <a:rPr lang="en-US" altLang="en-US" sz="2800" smtClean="0">
                <a:latin typeface="Calibri" panose="020F0502020204030204" pitchFamily="34" charset="0"/>
              </a:rPr>
              <a:t>44 percent of pre-retirees wish they had started saving for retirement earlier.  As a result they expect to work five years longer than people who are currently retired. -- </a:t>
            </a:r>
            <a:r>
              <a:rPr lang="en-US" altLang="en-US" sz="2800" i="1" smtClean="0">
                <a:solidFill>
                  <a:srgbClr val="FF0000"/>
                </a:solidFill>
                <a:latin typeface="Calibri" panose="020F0502020204030204" pitchFamily="34" charset="0"/>
              </a:rPr>
              <a:t>Source: HSBC, 2016</a:t>
            </a:r>
          </a:p>
        </p:txBody>
      </p:sp>
      <p:sp>
        <p:nvSpPr>
          <p:cNvPr id="28676" name="Content Placeholder 3"/>
          <p:cNvSpPr>
            <a:spLocks noGrp="1"/>
          </p:cNvSpPr>
          <p:nvPr>
            <p:ph sz="half" idx="2"/>
          </p:nvPr>
        </p:nvSpPr>
        <p:spPr>
          <a:xfrm>
            <a:off x="6288088" y="1946275"/>
            <a:ext cx="5597525" cy="4187825"/>
          </a:xfrm>
        </p:spPr>
        <p:txBody>
          <a:bodyPr/>
          <a:lstStyle/>
          <a:p>
            <a:r>
              <a:rPr lang="en-US" altLang="en-US" sz="2800" smtClean="0">
                <a:latin typeface="Calibri" panose="020F0502020204030204" pitchFamily="34" charset="0"/>
              </a:rPr>
              <a:t>Three-quarters of respondents said they could have saved at least a little more in the past, and the majority said not saving enough was one of the biggest mistakes of their lives.  Almost two-thirds said they wish they could have talked to their younger selves and told them to  save more.  -- </a:t>
            </a:r>
            <a:r>
              <a:rPr lang="en-US" altLang="en-US" sz="2800" i="1" smtClean="0">
                <a:solidFill>
                  <a:srgbClr val="FF0000"/>
                </a:solidFill>
                <a:latin typeface="Calibri" panose="020F0502020204030204" pitchFamily="34" charset="0"/>
              </a:rPr>
              <a:t>Source: American Century Investments, 2015</a:t>
            </a:r>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217613" y="381000"/>
            <a:ext cx="4724400" cy="2438400"/>
          </a:xfrm>
        </p:spPr>
        <p:txBody>
          <a:bodyPr/>
          <a:lstStyle/>
          <a:p>
            <a:r>
              <a:rPr lang="en-US" altLang="en-US" smtClean="0">
                <a:solidFill>
                  <a:schemeClr val="tx1"/>
                </a:solidFill>
                <a:latin typeface="Calibri" panose="020F0502020204030204" pitchFamily="34" charset="0"/>
              </a:rPr>
              <a:t/>
            </a:r>
            <a:br>
              <a:rPr lang="en-US" altLang="en-US" smtClean="0">
                <a:solidFill>
                  <a:schemeClr val="tx1"/>
                </a:solidFill>
                <a:latin typeface="Calibri" panose="020F0502020204030204" pitchFamily="34" charset="0"/>
              </a:rPr>
            </a:br>
            <a:r>
              <a:rPr lang="en-US" altLang="en-US" b="1" smtClean="0">
                <a:solidFill>
                  <a:schemeClr val="tx1"/>
                </a:solidFill>
                <a:latin typeface="Calibri" panose="020F0502020204030204" pitchFamily="34" charset="0"/>
              </a:rPr>
              <a:t>So, how much do you </a:t>
            </a:r>
            <a:r>
              <a:rPr lang="en-US" altLang="en-US" b="1" smtClean="0">
                <a:solidFill>
                  <a:srgbClr val="FF0000"/>
                </a:solidFill>
                <a:latin typeface="Calibri" panose="020F0502020204030204" pitchFamily="34" charset="0"/>
              </a:rPr>
              <a:t>actually</a:t>
            </a:r>
            <a:r>
              <a:rPr lang="en-US" altLang="en-US" b="1" smtClean="0">
                <a:solidFill>
                  <a:schemeClr val="tx1"/>
                </a:solidFill>
                <a:latin typeface="Calibri" panose="020F0502020204030204" pitchFamily="34" charset="0"/>
              </a:rPr>
              <a:t> need for a comfortable retirement -- financially?</a:t>
            </a:r>
          </a:p>
        </p:txBody>
      </p:sp>
      <p:sp>
        <p:nvSpPr>
          <p:cNvPr id="23555" name="Content Placeholder 2"/>
          <p:cNvSpPr>
            <a:spLocks noGrp="1"/>
          </p:cNvSpPr>
          <p:nvPr>
            <p:ph idx="1"/>
          </p:nvPr>
        </p:nvSpPr>
        <p:spPr>
          <a:xfrm>
            <a:off x="5942013" y="381000"/>
            <a:ext cx="5257800" cy="6324600"/>
          </a:xfrm>
        </p:spPr>
        <p:txBody>
          <a:bodyPr>
            <a:normAutofit fontScale="85000" lnSpcReduction="10000"/>
          </a:bodyPr>
          <a:lstStyle/>
          <a:p>
            <a:pPr>
              <a:defRPr/>
            </a:pPr>
            <a:r>
              <a:rPr lang="en-US" altLang="en-US" dirty="0" smtClean="0">
                <a:latin typeface="Calibri" panose="020F0502020204030204" pitchFamily="34" charset="0"/>
              </a:rPr>
              <a:t>“At age 65 you need nearly 23 times your standard of living to survive financially for the next 35 years.” -- </a:t>
            </a:r>
            <a:r>
              <a:rPr lang="en-US" altLang="en-US" i="1" dirty="0" smtClean="0">
                <a:solidFill>
                  <a:srgbClr val="FF0000"/>
                </a:solidFill>
                <a:latin typeface="Calibri" panose="020F0502020204030204" pitchFamily="34" charset="0"/>
              </a:rPr>
              <a:t>David John Marotta</a:t>
            </a:r>
          </a:p>
          <a:p>
            <a:pPr>
              <a:defRPr/>
            </a:pPr>
            <a:r>
              <a:rPr lang="en-US" altLang="en-US" dirty="0" smtClean="0">
                <a:latin typeface="Calibri" panose="020F0502020204030204" pitchFamily="34" charset="0"/>
              </a:rPr>
              <a:t>“One common rule of thumb is 20 times your annual income while employed.” -</a:t>
            </a:r>
            <a:r>
              <a:rPr lang="en-US" altLang="en-US" i="1" dirty="0" smtClean="0">
                <a:latin typeface="Calibri" panose="020F0502020204030204" pitchFamily="34" charset="0"/>
              </a:rPr>
              <a:t>-  </a:t>
            </a:r>
            <a:r>
              <a:rPr lang="en-US" altLang="en-US" i="1" dirty="0" smtClean="0">
                <a:solidFill>
                  <a:srgbClr val="FF0000"/>
                </a:solidFill>
                <a:latin typeface="Calibri" panose="020F0502020204030204" pitchFamily="34" charset="0"/>
              </a:rPr>
              <a:t>Daniel </a:t>
            </a:r>
            <a:r>
              <a:rPr lang="en-US" altLang="en-US" i="1" dirty="0" err="1" smtClean="0">
                <a:solidFill>
                  <a:srgbClr val="FF0000"/>
                </a:solidFill>
                <a:latin typeface="Calibri" panose="020F0502020204030204" pitchFamily="34" charset="0"/>
              </a:rPr>
              <a:t>Solin</a:t>
            </a:r>
            <a:endParaRPr lang="en-US" altLang="en-US" i="1" dirty="0" smtClean="0">
              <a:solidFill>
                <a:srgbClr val="FF0000"/>
              </a:solidFill>
              <a:latin typeface="Calibri" panose="020F0502020204030204" pitchFamily="34" charset="0"/>
            </a:endParaRPr>
          </a:p>
          <a:p>
            <a:pPr>
              <a:defRPr/>
            </a:pPr>
            <a:r>
              <a:rPr lang="en-US" altLang="en-US" dirty="0" smtClean="0">
                <a:latin typeface="Calibri" panose="020F0502020204030204" pitchFamily="34" charset="0"/>
              </a:rPr>
              <a:t>“Many financial experts say that for every year in full retirement, you’ll need about 80 percent of your pre-retirement annual income to support your lifestyle.” – </a:t>
            </a:r>
            <a:r>
              <a:rPr lang="en-US" altLang="en-US" i="1" dirty="0" smtClean="0">
                <a:solidFill>
                  <a:srgbClr val="FF0000"/>
                </a:solidFill>
                <a:latin typeface="Calibri" panose="020F0502020204030204" pitchFamily="34" charset="0"/>
              </a:rPr>
              <a:t>Advisor Investments</a:t>
            </a:r>
          </a:p>
          <a:p>
            <a:pPr>
              <a:defRPr/>
            </a:pPr>
            <a:r>
              <a:rPr lang="en-US" altLang="en-US" dirty="0" smtClean="0">
                <a:latin typeface="Calibri" panose="020F0502020204030204" pitchFamily="34" charset="0"/>
              </a:rPr>
              <a:t>“If you’re like most people, in retirement you’ll need 70 to 80 percent of your pre-tax, pre-retirement income.” </a:t>
            </a:r>
            <a:r>
              <a:rPr lang="en-US" altLang="en-US" i="1" dirty="0" smtClean="0">
                <a:latin typeface="Calibri" panose="020F0502020204030204" pitchFamily="34" charset="0"/>
              </a:rPr>
              <a:t>-- </a:t>
            </a:r>
            <a:r>
              <a:rPr lang="en-US" i="1" dirty="0">
                <a:solidFill>
                  <a:srgbClr val="FF0000"/>
                </a:solidFill>
                <a:latin typeface="Calibri" panose="020F0502020204030204" pitchFamily="34" charset="0"/>
              </a:rPr>
              <a:t>Teresa </a:t>
            </a:r>
            <a:r>
              <a:rPr lang="en-US" i="1" dirty="0" err="1">
                <a:solidFill>
                  <a:srgbClr val="FF0000"/>
                </a:solidFill>
                <a:latin typeface="Calibri" panose="020F0502020204030204" pitchFamily="34" charset="0"/>
              </a:rPr>
              <a:t>Ghilarducci</a:t>
            </a:r>
            <a:endParaRPr lang="en-US" i="1" dirty="0">
              <a:solidFill>
                <a:srgbClr val="FF0000"/>
              </a:solidFill>
              <a:latin typeface="Calibri" panose="020F0502020204030204" pitchFamily="34" charset="0"/>
            </a:endParaRPr>
          </a:p>
          <a:p>
            <a:pPr>
              <a:defRPr/>
            </a:pPr>
            <a:r>
              <a:rPr lang="en-US" altLang="en-US" dirty="0" smtClean="0">
                <a:latin typeface="Calibri" panose="020F0502020204030204" pitchFamily="34" charset="0"/>
              </a:rPr>
              <a:t>“…a good back-of-the napkin estimate is to have a retirement portfolio that’s roughly 25 times the value of your annual retirement income…. Subtract Social Security benefits and … guaranteed income, such as a pension, and then multiply by 25.” </a:t>
            </a:r>
            <a:r>
              <a:rPr lang="en-US" altLang="en-US" i="1" dirty="0" smtClean="0">
                <a:latin typeface="Calibri" panose="020F0502020204030204" pitchFamily="34" charset="0"/>
              </a:rPr>
              <a:t>– </a:t>
            </a:r>
            <a:r>
              <a:rPr lang="en-US" altLang="en-US" i="1" dirty="0" smtClean="0">
                <a:solidFill>
                  <a:srgbClr val="FF0000"/>
                </a:solidFill>
                <a:latin typeface="Calibri" panose="020F0502020204030204" pitchFamily="34" charset="0"/>
              </a:rPr>
              <a:t>Robert Leahy, Leahy Wealth Management Group</a:t>
            </a:r>
          </a:p>
          <a:p>
            <a:pPr>
              <a:defRPr/>
            </a:pPr>
            <a:endParaRPr lang="en-US" altLang="en-US" i="1" dirty="0" smtClean="0"/>
          </a:p>
          <a:p>
            <a:pPr>
              <a:defRPr/>
            </a:pPr>
            <a:endParaRPr lang="en-US" altLang="en-US" i="1" dirty="0" smtClean="0"/>
          </a:p>
          <a:p>
            <a:pPr lvl="1">
              <a:defRPr/>
            </a:pPr>
            <a:endParaRPr lang="en-US" altLang="en-US" i="1" dirty="0" smtClean="0"/>
          </a:p>
        </p:txBody>
      </p:sp>
      <p:sp>
        <p:nvSpPr>
          <p:cNvPr id="29700" name="Text Placeholder 3"/>
          <p:cNvSpPr>
            <a:spLocks noGrp="1"/>
          </p:cNvSpPr>
          <p:nvPr>
            <p:ph type="body" sz="half" idx="2"/>
          </p:nvPr>
        </p:nvSpPr>
        <p:spPr>
          <a:xfrm>
            <a:off x="1217613" y="3048000"/>
            <a:ext cx="4114800" cy="1752600"/>
          </a:xfrm>
        </p:spPr>
        <p:txBody>
          <a:bodyPr/>
          <a:lstStyle/>
          <a:p>
            <a:r>
              <a:rPr lang="en-US" altLang="en-US" sz="3200" b="1" smtClean="0">
                <a:solidFill>
                  <a:srgbClr val="FF0000"/>
                </a:solidFill>
                <a:latin typeface="Calibri" panose="020F0502020204030204" pitchFamily="34" charset="0"/>
              </a:rPr>
              <a:t>Depends on who you ask…</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2413" y="381000"/>
            <a:ext cx="9829800" cy="1219200"/>
          </a:xfrm>
        </p:spPr>
        <p:txBody>
          <a:bodyPr/>
          <a:lstStyle/>
          <a:p>
            <a:r>
              <a:rPr lang="en-US" altLang="en-US" b="1" smtClean="0">
                <a:solidFill>
                  <a:schemeClr val="tx1"/>
                </a:solidFill>
                <a:latin typeface="Calibri" panose="020F0502020204030204" pitchFamily="34" charset="0"/>
              </a:rPr>
              <a:t>Here’s Another Explanation</a:t>
            </a:r>
            <a:endParaRPr lang="en-US" altLang="en-US" b="1" smtClean="0">
              <a:solidFill>
                <a:srgbClr val="FF0000"/>
              </a:solidFill>
              <a:latin typeface="Calibri" panose="020F0502020204030204" pitchFamily="34" charset="0"/>
            </a:endParaRPr>
          </a:p>
        </p:txBody>
      </p:sp>
      <p:sp>
        <p:nvSpPr>
          <p:cNvPr id="30723" name="Text Placeholder 2"/>
          <p:cNvSpPr>
            <a:spLocks noGrp="1"/>
          </p:cNvSpPr>
          <p:nvPr>
            <p:ph type="body" idx="1"/>
          </p:nvPr>
        </p:nvSpPr>
        <p:spPr/>
        <p:txBody>
          <a:bodyPr/>
          <a:lstStyle/>
          <a:p>
            <a:pPr>
              <a:spcBef>
                <a:spcPct val="0"/>
              </a:spcBef>
            </a:pPr>
            <a:endParaRPr lang="en-US" altLang="en-US" smtClean="0"/>
          </a:p>
        </p:txBody>
      </p:sp>
      <p:sp>
        <p:nvSpPr>
          <p:cNvPr id="30724" name="Text Placeholder 4"/>
          <p:cNvSpPr>
            <a:spLocks noGrp="1"/>
          </p:cNvSpPr>
          <p:nvPr>
            <p:ph type="body" sz="quarter" idx="3"/>
          </p:nvPr>
        </p:nvSpPr>
        <p:spPr/>
        <p:txBody>
          <a:bodyPr/>
          <a:lstStyle/>
          <a:p>
            <a:pPr>
              <a:spcBef>
                <a:spcPct val="0"/>
              </a:spcBef>
            </a:pPr>
            <a:endParaRPr lang="en-US" altLang="en-US" smtClean="0"/>
          </a:p>
        </p:txBody>
      </p:sp>
      <p:sp>
        <p:nvSpPr>
          <p:cNvPr id="30725" name="Content Placeholder 5"/>
          <p:cNvSpPr>
            <a:spLocks noGrp="1"/>
          </p:cNvSpPr>
          <p:nvPr>
            <p:ph sz="quarter" idx="4"/>
          </p:nvPr>
        </p:nvSpPr>
        <p:spPr/>
        <p:txBody>
          <a:bodyPr/>
          <a:lstStyle/>
          <a:p>
            <a:endParaRPr lang="en-US" altLang="en-US" smtClean="0"/>
          </a:p>
        </p:txBody>
      </p:sp>
      <p:pic>
        <p:nvPicPr>
          <p:cNvPr id="30726" name="Picture 2" descr="Gallery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2413" y="2752725"/>
            <a:ext cx="4800600" cy="3406775"/>
          </a:xfrm>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22413" y="381000"/>
            <a:ext cx="9829800" cy="1219200"/>
          </a:xfrm>
        </p:spPr>
        <p:txBody>
          <a:bodyPr/>
          <a:lstStyle/>
          <a:p>
            <a:r>
              <a:rPr lang="en-US" altLang="en-US" b="1" smtClean="0">
                <a:solidFill>
                  <a:schemeClr val="tx1"/>
                </a:solidFill>
                <a:latin typeface="Calibri" panose="020F0502020204030204" pitchFamily="34" charset="0"/>
              </a:rPr>
              <a:t>Here’s Another Explanation</a:t>
            </a:r>
            <a:endParaRPr lang="en-US" altLang="en-US" b="1" smtClean="0">
              <a:solidFill>
                <a:srgbClr val="FF0000"/>
              </a:solidFill>
              <a:latin typeface="Calibri" panose="020F0502020204030204" pitchFamily="34" charset="0"/>
            </a:endParaRPr>
          </a:p>
        </p:txBody>
      </p:sp>
      <p:sp>
        <p:nvSpPr>
          <p:cNvPr id="31747" name="Text Placeholder 2"/>
          <p:cNvSpPr>
            <a:spLocks noGrp="1"/>
          </p:cNvSpPr>
          <p:nvPr>
            <p:ph type="body" idx="1"/>
          </p:nvPr>
        </p:nvSpPr>
        <p:spPr/>
        <p:txBody>
          <a:bodyPr/>
          <a:lstStyle/>
          <a:p>
            <a:pPr>
              <a:spcBef>
                <a:spcPct val="0"/>
              </a:spcBef>
            </a:pPr>
            <a:endParaRPr lang="en-US" altLang="en-US" smtClean="0"/>
          </a:p>
        </p:txBody>
      </p:sp>
      <p:sp>
        <p:nvSpPr>
          <p:cNvPr id="31748" name="Text Placeholder 4"/>
          <p:cNvSpPr>
            <a:spLocks noGrp="1"/>
          </p:cNvSpPr>
          <p:nvPr>
            <p:ph type="body" sz="quarter" idx="3"/>
          </p:nvPr>
        </p:nvSpPr>
        <p:spPr/>
        <p:txBody>
          <a:bodyPr/>
          <a:lstStyle/>
          <a:p>
            <a:pPr>
              <a:spcBef>
                <a:spcPct val="0"/>
              </a:spcBef>
            </a:pPr>
            <a:endParaRPr lang="en-US" altLang="en-US" smtClean="0"/>
          </a:p>
        </p:txBody>
      </p:sp>
      <p:sp>
        <p:nvSpPr>
          <p:cNvPr id="31749" name="Content Placeholder 5"/>
          <p:cNvSpPr>
            <a:spLocks noGrp="1"/>
          </p:cNvSpPr>
          <p:nvPr>
            <p:ph sz="quarter" idx="4"/>
          </p:nvPr>
        </p:nvSpPr>
        <p:spPr/>
        <p:txBody>
          <a:bodyPr/>
          <a:lstStyle/>
          <a:p>
            <a:pPr marL="0" indent="0" algn="ctr">
              <a:buFont typeface="Arial" panose="020B0604020202020204" pitchFamily="34" charset="0"/>
              <a:buNone/>
            </a:pPr>
            <a:r>
              <a:rPr lang="en-US" altLang="en-US" sz="2800" b="1" smtClean="0">
                <a:latin typeface="Calibri" panose="020F0502020204030204" pitchFamily="34" charset="0"/>
              </a:rPr>
              <a:t>No…not the truck, but </a:t>
            </a:r>
          </a:p>
          <a:p>
            <a:pPr marL="0" indent="0" algn="ctr">
              <a:buFont typeface="Arial" panose="020B0604020202020204" pitchFamily="34" charset="0"/>
              <a:buNone/>
            </a:pPr>
            <a:r>
              <a:rPr lang="en-US" altLang="en-US" sz="2800" b="1" smtClean="0">
                <a:solidFill>
                  <a:srgbClr val="FF0000"/>
                </a:solidFill>
                <a:latin typeface="Calibri" panose="020F0502020204030204" pitchFamily="34" charset="0"/>
              </a:rPr>
              <a:t>RAM</a:t>
            </a:r>
          </a:p>
          <a:p>
            <a:pPr marL="0" indent="0" algn="ctr">
              <a:buFont typeface="Arial" panose="020B0604020202020204" pitchFamily="34" charset="0"/>
              <a:buNone/>
            </a:pPr>
            <a:r>
              <a:rPr lang="en-US" altLang="en-US" sz="2800" b="1" smtClean="0">
                <a:latin typeface="Calibri" panose="020F0502020204030204" pitchFamily="34" charset="0"/>
              </a:rPr>
              <a:t>which stands for</a:t>
            </a:r>
          </a:p>
          <a:p>
            <a:pPr marL="0" indent="0" algn="ctr">
              <a:buFont typeface="Arial" panose="020B0604020202020204" pitchFamily="34" charset="0"/>
              <a:buNone/>
            </a:pPr>
            <a:r>
              <a:rPr lang="en-US" altLang="en-US" sz="2800" b="1" smtClean="0">
                <a:solidFill>
                  <a:srgbClr val="FF0000"/>
                </a:solidFill>
                <a:latin typeface="Calibri" panose="020F0502020204030204" pitchFamily="34" charset="0"/>
              </a:rPr>
              <a:t>Retirement Account Multiple</a:t>
            </a:r>
            <a:endParaRPr lang="en-US" altLang="en-US" sz="2800" smtClean="0"/>
          </a:p>
        </p:txBody>
      </p:sp>
      <p:pic>
        <p:nvPicPr>
          <p:cNvPr id="31750" name="Picture 2" descr="Gallery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2413" y="2752725"/>
            <a:ext cx="4800600" cy="3406775"/>
          </a:xfr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2413" y="381000"/>
            <a:ext cx="9829800" cy="1219200"/>
          </a:xfrm>
        </p:spPr>
        <p:txBody>
          <a:bodyPr/>
          <a:lstStyle/>
          <a:p>
            <a:r>
              <a:rPr lang="en-US" altLang="en-US" b="1" smtClean="0">
                <a:solidFill>
                  <a:schemeClr val="tx1"/>
                </a:solidFill>
                <a:latin typeface="Calibri" panose="020F0502020204030204" pitchFamily="34" charset="0"/>
              </a:rPr>
              <a:t>Disclaimer</a:t>
            </a:r>
            <a:endParaRPr lang="en-US" altLang="en-US" smtClean="0"/>
          </a:p>
        </p:txBody>
      </p:sp>
      <p:sp>
        <p:nvSpPr>
          <p:cNvPr id="14339" name="Content Placeholder 2"/>
          <p:cNvSpPr>
            <a:spLocks noGrp="1"/>
          </p:cNvSpPr>
          <p:nvPr>
            <p:ph sz="half" idx="1"/>
          </p:nvPr>
        </p:nvSpPr>
        <p:spPr>
          <a:xfrm>
            <a:off x="1487488" y="1984375"/>
            <a:ext cx="4800600" cy="4187825"/>
          </a:xfrm>
        </p:spPr>
        <p:txBody>
          <a:bodyPr/>
          <a:lstStyle/>
          <a:p>
            <a:pPr eaLnBrk="1" hangingPunct="1">
              <a:lnSpc>
                <a:spcPct val="80000"/>
              </a:lnSpc>
            </a:pPr>
            <a:r>
              <a:rPr lang="en-US" altLang="en-US" sz="3200" smtClean="0">
                <a:latin typeface="Calibri" panose="020F0502020204030204" pitchFamily="34" charset="0"/>
                <a:cs typeface="Arial" panose="020B0604020202020204" pitchFamily="34" charset="0"/>
              </a:rPr>
              <a:t>The information in this presentation is for educational purposes only and is not intended to be a recommendation to purchase or sell any stocks, mutual funds, or other securities that may be referenced.  </a:t>
            </a:r>
          </a:p>
        </p:txBody>
      </p:sp>
      <p:pic>
        <p:nvPicPr>
          <p:cNvPr id="14340" name="Content Placeholder 6" descr="MCj0289939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380163" y="2057400"/>
            <a:ext cx="5094287" cy="3429000"/>
          </a:xfrm>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4000" b="1" smtClean="0">
                <a:solidFill>
                  <a:schemeClr val="tx1"/>
                </a:solidFill>
                <a:latin typeface="Calibri" panose="020F0502020204030204" pitchFamily="34" charset="0"/>
              </a:rPr>
              <a:t>Brainchild of Craig Israelsen, PhD</a:t>
            </a:r>
          </a:p>
        </p:txBody>
      </p:sp>
      <p:sp>
        <p:nvSpPr>
          <p:cNvPr id="32771" name="Content Placeholder 2"/>
          <p:cNvSpPr>
            <a:spLocks noGrp="1"/>
          </p:cNvSpPr>
          <p:nvPr>
            <p:ph idx="1"/>
          </p:nvPr>
        </p:nvSpPr>
        <p:spPr>
          <a:xfrm>
            <a:off x="1520825" y="1981200"/>
            <a:ext cx="9829800" cy="4187825"/>
          </a:xfrm>
        </p:spPr>
        <p:txBody>
          <a:bodyPr/>
          <a:lstStyle/>
          <a:p>
            <a:pPr marL="0" indent="0">
              <a:buFont typeface="Arial" panose="020B0604020202020204" pitchFamily="34" charset="0"/>
              <a:buNone/>
            </a:pPr>
            <a:r>
              <a:rPr lang="en-US" altLang="en-US" smtClean="0"/>
              <a:t>Israelsen teaches as an executive-in-residence in the Personal Financial Planning Program at Utah Valley University in Orem, Utah.  He also is the developer of the 7Twelve Portfolio and has spoken at the DC Chapter of AAII.  A longer explanation of the RAM principle appeared in the January 2016 issue of </a:t>
            </a:r>
            <a:r>
              <a:rPr lang="en-US" altLang="en-US" i="1" smtClean="0"/>
              <a:t>AAII Journal </a:t>
            </a:r>
            <a:r>
              <a:rPr lang="en-US" altLang="en-US" smtClean="0"/>
              <a:t>as “The Mathematics of Retirement Portfolios.”</a:t>
            </a: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4000" b="1" smtClean="0">
                <a:solidFill>
                  <a:schemeClr val="tx1"/>
                </a:solidFill>
                <a:latin typeface="Calibri" panose="020F0502020204030204" pitchFamily="34" charset="0"/>
              </a:rPr>
              <a:t>The Familiar 4% Rule</a:t>
            </a:r>
          </a:p>
        </p:txBody>
      </p:sp>
      <p:sp>
        <p:nvSpPr>
          <p:cNvPr id="33795" name="Content Placeholder 2"/>
          <p:cNvSpPr>
            <a:spLocks noGrp="1"/>
          </p:cNvSpPr>
          <p:nvPr>
            <p:ph idx="1"/>
          </p:nvPr>
        </p:nvSpPr>
        <p:spPr/>
        <p:txBody>
          <a:bodyPr/>
          <a:lstStyle/>
          <a:p>
            <a:r>
              <a:rPr lang="en-US" altLang="en-US" smtClean="0">
                <a:latin typeface="Calibri" panose="020F0502020204030204" pitchFamily="34" charset="0"/>
              </a:rPr>
              <a:t>4% rule holds that retirees can safely withdraw 4% of their retirement savings investment portfolios each year without running  out of money.</a:t>
            </a:r>
          </a:p>
          <a:p>
            <a:r>
              <a:rPr lang="en-US" altLang="en-US" smtClean="0">
                <a:latin typeface="Calibri" panose="020F0502020204030204" pitchFamily="34" charset="0"/>
              </a:rPr>
              <a:t>Actual percentage varies for everyone -- obviously.</a:t>
            </a:r>
          </a:p>
          <a:p>
            <a:r>
              <a:rPr lang="en-US" altLang="en-US" smtClean="0">
                <a:latin typeface="Calibri" panose="020F0502020204030204" pitchFamily="34" charset="0"/>
              </a:rPr>
              <a:t>In a retirement planning context, you would want to have saved enough so that drawing on 4% of your retirement portfolio each year would supplement your other retirement income, such as Social Security or an annuity or a pension, to cover your projected retirement budget.</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en-US" altLang="en-US" b="1" smtClean="0">
                <a:solidFill>
                  <a:schemeClr val="tx1"/>
                </a:solidFill>
                <a:latin typeface="Calibri" panose="020F0502020204030204" pitchFamily="34" charset="0"/>
              </a:rPr>
              <a:t>RAM Is A “Back of the Envelope” Tool To Calculate If You’re On The Right Track</a:t>
            </a:r>
          </a:p>
        </p:txBody>
      </p:sp>
      <p:sp>
        <p:nvSpPr>
          <p:cNvPr id="34819" name="Content Placeholder 2"/>
          <p:cNvSpPr>
            <a:spLocks noGrp="1"/>
          </p:cNvSpPr>
          <p:nvPr>
            <p:ph idx="1"/>
          </p:nvPr>
        </p:nvSpPr>
        <p:spPr/>
        <p:txBody>
          <a:bodyPr/>
          <a:lstStyle/>
          <a:p>
            <a:r>
              <a:rPr lang="en-US" altLang="en-US" sz="2800" smtClean="0">
                <a:latin typeface="Calibri" panose="020F0502020204030204" pitchFamily="34" charset="0"/>
              </a:rPr>
              <a:t>4% rule can be helpful for those </a:t>
            </a:r>
            <a:r>
              <a:rPr lang="en-US" altLang="en-US" sz="2800" u="sng" smtClean="0">
                <a:latin typeface="Calibri" panose="020F0502020204030204" pitchFamily="34" charset="0"/>
              </a:rPr>
              <a:t>at</a:t>
            </a:r>
            <a:r>
              <a:rPr lang="en-US" altLang="en-US" sz="2800" smtClean="0">
                <a:latin typeface="Calibri" panose="020F0502020204030204" pitchFamily="34" charset="0"/>
              </a:rPr>
              <a:t> or </a:t>
            </a:r>
            <a:r>
              <a:rPr lang="en-US" altLang="en-US" sz="2800" u="sng" smtClean="0">
                <a:latin typeface="Calibri" panose="020F0502020204030204" pitchFamily="34" charset="0"/>
              </a:rPr>
              <a:t>near</a:t>
            </a:r>
            <a:r>
              <a:rPr lang="en-US" altLang="en-US" sz="2800" smtClean="0">
                <a:latin typeface="Calibri" panose="020F0502020204030204" pitchFamily="34" charset="0"/>
              </a:rPr>
              <a:t> retirement. </a:t>
            </a:r>
          </a:p>
          <a:p>
            <a:r>
              <a:rPr lang="en-US" altLang="en-US" sz="2800" smtClean="0">
                <a:latin typeface="Calibri" panose="020F0502020204030204" pitchFamily="34" charset="0"/>
              </a:rPr>
              <a:t>Israelsen’s research could give younger individuals – in their 40s-50s -- a way to calculate whether they are on track for retirement.</a:t>
            </a:r>
          </a:p>
          <a:p>
            <a:r>
              <a:rPr lang="en-US" altLang="en-US" sz="2800" smtClean="0">
                <a:latin typeface="Calibri" panose="020F0502020204030204" pitchFamily="34" charset="0"/>
              </a:rPr>
              <a:t>Not wisha, coulda, perhaps, maybe, “I hope,” or possibly.</a:t>
            </a:r>
          </a:p>
          <a:p>
            <a:endParaRPr lang="en-US" altLang="en-US" smtClean="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2413" y="381000"/>
            <a:ext cx="9829800" cy="1219200"/>
          </a:xfrm>
        </p:spPr>
        <p:txBody>
          <a:bodyPr/>
          <a:lstStyle/>
          <a:p>
            <a:r>
              <a:rPr lang="en-US" altLang="en-US" sz="4000" b="1" smtClean="0">
                <a:solidFill>
                  <a:schemeClr val="tx1"/>
                </a:solidFill>
                <a:latin typeface="Calibri" panose="020F0502020204030204" pitchFamily="34" charset="0"/>
              </a:rPr>
              <a:t>Here’s How It Works</a:t>
            </a:r>
          </a:p>
        </p:txBody>
      </p:sp>
      <p:sp>
        <p:nvSpPr>
          <p:cNvPr id="32771" name="Content Placeholder 2"/>
          <p:cNvSpPr>
            <a:spLocks noGrp="1"/>
          </p:cNvSpPr>
          <p:nvPr>
            <p:ph sz="half" idx="1"/>
          </p:nvPr>
        </p:nvSpPr>
        <p:spPr>
          <a:xfrm>
            <a:off x="1487488" y="1984375"/>
            <a:ext cx="4800600" cy="4187825"/>
          </a:xfrm>
        </p:spPr>
        <p:txBody>
          <a:bodyPr>
            <a:normAutofit fontScale="92500" lnSpcReduction="10000"/>
          </a:bodyPr>
          <a:lstStyle/>
          <a:p>
            <a:pPr>
              <a:buFont typeface="Arial" charset="0"/>
              <a:buChar char="•"/>
              <a:defRPr/>
            </a:pPr>
            <a:r>
              <a:rPr lang="en-US" altLang="en-US" sz="2800" dirty="0" err="1" smtClean="0">
                <a:latin typeface="Calibri" pitchFamily="34" charset="0"/>
              </a:rPr>
              <a:t>Israelsen</a:t>
            </a:r>
            <a:r>
              <a:rPr lang="en-US" altLang="en-US" sz="2800" dirty="0" smtClean="0">
                <a:latin typeface="Calibri" pitchFamily="34" charset="0"/>
              </a:rPr>
              <a:t> focuses on the concept of “retirement account multiple” (RAM), which is the amount of money you’ve saved for retirement as a multiple of your </a:t>
            </a:r>
            <a:r>
              <a:rPr lang="en-US" altLang="en-US" sz="2800" u="sng" dirty="0" smtClean="0">
                <a:latin typeface="Calibri" pitchFamily="34" charset="0"/>
              </a:rPr>
              <a:t>final</a:t>
            </a:r>
            <a:r>
              <a:rPr lang="en-US" altLang="en-US" sz="2800" dirty="0" smtClean="0">
                <a:latin typeface="Calibri" pitchFamily="34" charset="0"/>
              </a:rPr>
              <a:t> salary.</a:t>
            </a:r>
          </a:p>
          <a:p>
            <a:pPr>
              <a:buFont typeface="Arial" charset="0"/>
              <a:buChar char="•"/>
              <a:defRPr/>
            </a:pPr>
            <a:r>
              <a:rPr lang="en-US" altLang="en-US" sz="2800" dirty="0" smtClean="0">
                <a:latin typeface="Calibri" pitchFamily="34" charset="0"/>
              </a:rPr>
              <a:t>So, if you’ve saved $1,000,000 and your final salary before retirement is $100,000, your RAM is 10.</a:t>
            </a:r>
          </a:p>
        </p:txBody>
      </p:sp>
      <p:sp>
        <p:nvSpPr>
          <p:cNvPr id="32772" name="Content Placeholder 3"/>
          <p:cNvSpPr>
            <a:spLocks noGrp="1"/>
          </p:cNvSpPr>
          <p:nvPr>
            <p:ph sz="half" idx="2"/>
          </p:nvPr>
        </p:nvSpPr>
        <p:spPr>
          <a:xfrm>
            <a:off x="6551613" y="1984375"/>
            <a:ext cx="4800600" cy="4187825"/>
          </a:xfrm>
        </p:spPr>
        <p:txBody>
          <a:bodyPr>
            <a:normAutofit fontScale="92500" lnSpcReduction="10000"/>
          </a:bodyPr>
          <a:lstStyle/>
          <a:p>
            <a:pPr>
              <a:buFont typeface="Arial" charset="0"/>
              <a:buChar char="•"/>
              <a:defRPr/>
            </a:pPr>
            <a:r>
              <a:rPr lang="en-US" altLang="en-US" sz="2800" dirty="0" err="1" smtClean="0">
                <a:latin typeface="Calibri" pitchFamily="34" charset="0"/>
              </a:rPr>
              <a:t>Israelsen</a:t>
            </a:r>
            <a:r>
              <a:rPr lang="en-US" altLang="en-US" sz="2800" dirty="0" smtClean="0">
                <a:latin typeface="Calibri" pitchFamily="34" charset="0"/>
              </a:rPr>
              <a:t> researched the RAM level you need to reach if you want to be able to:</a:t>
            </a:r>
          </a:p>
          <a:p>
            <a:pPr lvl="1">
              <a:buFont typeface="Arial" charset="0"/>
              <a:buChar char="•"/>
              <a:defRPr/>
            </a:pPr>
            <a:r>
              <a:rPr lang="en-US" altLang="en-US" sz="2800" dirty="0" smtClean="0">
                <a:latin typeface="Calibri" pitchFamily="34" charset="0"/>
              </a:rPr>
              <a:t>Withdraw </a:t>
            </a:r>
            <a:r>
              <a:rPr lang="en-US" altLang="en-US" sz="2800" u="sng" dirty="0" smtClean="0">
                <a:solidFill>
                  <a:srgbClr val="FF0000"/>
                </a:solidFill>
                <a:latin typeface="Calibri" pitchFamily="34" charset="0"/>
              </a:rPr>
              <a:t>half</a:t>
            </a:r>
            <a:r>
              <a:rPr lang="en-US" altLang="en-US" sz="2800" dirty="0" smtClean="0">
                <a:latin typeface="Calibri" pitchFamily="34" charset="0"/>
              </a:rPr>
              <a:t> of your final salary each year to live on;</a:t>
            </a:r>
          </a:p>
          <a:p>
            <a:pPr lvl="1">
              <a:buFont typeface="Arial" charset="0"/>
              <a:buChar char="•"/>
              <a:defRPr/>
            </a:pPr>
            <a:r>
              <a:rPr lang="en-US" altLang="en-US" sz="2800" dirty="0" smtClean="0">
                <a:latin typeface="Calibri" pitchFamily="34" charset="0"/>
              </a:rPr>
              <a:t>Give yourself a </a:t>
            </a:r>
            <a:r>
              <a:rPr lang="en-US" altLang="en-US" sz="2800" u="sng" dirty="0" smtClean="0">
                <a:solidFill>
                  <a:srgbClr val="FF0000"/>
                </a:solidFill>
                <a:latin typeface="Calibri" pitchFamily="34" charset="0"/>
              </a:rPr>
              <a:t>3% raise </a:t>
            </a:r>
            <a:r>
              <a:rPr lang="en-US" altLang="en-US" sz="2800" dirty="0" smtClean="0">
                <a:latin typeface="Calibri" pitchFamily="34" charset="0"/>
              </a:rPr>
              <a:t>every year to account for inflation; and</a:t>
            </a:r>
          </a:p>
          <a:p>
            <a:pPr lvl="1">
              <a:buFont typeface="Arial" charset="0"/>
              <a:buChar char="•"/>
              <a:defRPr/>
            </a:pPr>
            <a:r>
              <a:rPr lang="en-US" altLang="en-US" sz="2800" u="sng" dirty="0" smtClean="0">
                <a:solidFill>
                  <a:srgbClr val="FF0000"/>
                </a:solidFill>
                <a:latin typeface="Calibri" pitchFamily="34" charset="0"/>
              </a:rPr>
              <a:t>Retire at age 65 </a:t>
            </a:r>
            <a:r>
              <a:rPr lang="en-US" altLang="en-US" sz="2800" dirty="0" smtClean="0">
                <a:latin typeface="Calibri" pitchFamily="34" charset="0"/>
              </a:rPr>
              <a:t>and have enough money to live on through age 100.</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4000" b="1" smtClean="0">
                <a:solidFill>
                  <a:schemeClr val="tx1"/>
                </a:solidFill>
                <a:latin typeface="Calibri" panose="020F0502020204030204" pitchFamily="34" charset="0"/>
              </a:rPr>
              <a:t>Here’s How It Works</a:t>
            </a:r>
            <a:endParaRPr lang="en-US" altLang="en-US" sz="4000" smtClean="0"/>
          </a:p>
        </p:txBody>
      </p:sp>
      <p:sp>
        <p:nvSpPr>
          <p:cNvPr id="36867" name="Content Placeholder 2"/>
          <p:cNvSpPr>
            <a:spLocks noGrp="1"/>
          </p:cNvSpPr>
          <p:nvPr>
            <p:ph idx="1"/>
          </p:nvPr>
        </p:nvSpPr>
        <p:spPr/>
        <p:txBody>
          <a:bodyPr/>
          <a:lstStyle/>
          <a:p>
            <a:r>
              <a:rPr lang="en-US" altLang="en-US" sz="2800" smtClean="0">
                <a:latin typeface="Calibri" panose="020F0502020204030204" pitchFamily="34" charset="0"/>
              </a:rPr>
              <a:t>Israelsen cranked though 90 years of historical financial data from 1926 to 2015.</a:t>
            </a:r>
          </a:p>
          <a:p>
            <a:r>
              <a:rPr lang="en-US" altLang="en-US" sz="2800" smtClean="0">
                <a:latin typeface="Calibri" panose="020F0502020204030204" pitchFamily="34" charset="0"/>
              </a:rPr>
              <a:t>Concluded that investors who want to retire at age 65 should target a final RAM of </a:t>
            </a:r>
            <a:r>
              <a:rPr lang="en-US" altLang="en-US" sz="2800" b="1" u="sng" smtClean="0">
                <a:solidFill>
                  <a:srgbClr val="FF0000"/>
                </a:solidFill>
                <a:latin typeface="Calibri" panose="020F0502020204030204" pitchFamily="34" charset="0"/>
              </a:rPr>
              <a:t>7 to 18</a:t>
            </a:r>
            <a:r>
              <a:rPr lang="en-US" altLang="en-US" sz="2800" u="sng" smtClean="0">
                <a:latin typeface="Calibri" panose="020F0502020204030204" pitchFamily="34" charset="0"/>
              </a:rPr>
              <a:t>.</a:t>
            </a:r>
          </a:p>
          <a:p>
            <a:r>
              <a:rPr lang="en-US" altLang="en-US" sz="2800" smtClean="0">
                <a:latin typeface="Calibri" panose="020F0502020204030204" pitchFamily="34" charset="0"/>
              </a:rPr>
              <a:t>A RAM above 7 means you’re in decent shape.</a:t>
            </a:r>
          </a:p>
          <a:p>
            <a:r>
              <a:rPr lang="en-US" altLang="en-US" sz="2800" smtClean="0">
                <a:latin typeface="Calibri" panose="020F0502020204030204" pitchFamily="34" charset="0"/>
              </a:rPr>
              <a:t>A RAM of 18 means you’ve protected yourself against the absolute worst that the markets have had to offer </a:t>
            </a:r>
            <a:r>
              <a:rPr lang="en-US" altLang="en-US" sz="2800" b="1" u="sng" smtClean="0">
                <a:solidFill>
                  <a:srgbClr val="FF0000"/>
                </a:solidFill>
                <a:latin typeface="Calibri" panose="020F0502020204030204" pitchFamily="34" charset="0"/>
              </a:rPr>
              <a:t>historically</a:t>
            </a:r>
            <a:r>
              <a:rPr lang="en-US" altLang="en-US" sz="2800" smtClean="0">
                <a:latin typeface="Calibri" panose="020F0502020204030204" pitchFamily="34" charset="0"/>
              </a:rPr>
              <a:t>.</a:t>
            </a:r>
          </a:p>
          <a:p>
            <a:endParaRPr lang="en-US" altLang="en-US" smtClean="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2413" y="381000"/>
            <a:ext cx="9829800" cy="1219200"/>
          </a:xfrm>
        </p:spPr>
        <p:txBody>
          <a:bodyPr/>
          <a:lstStyle/>
          <a:p>
            <a:r>
              <a:rPr lang="en-US" altLang="en-US" sz="4000" b="1" smtClean="0">
                <a:solidFill>
                  <a:schemeClr val="tx1"/>
                </a:solidFill>
                <a:latin typeface="Calibri" panose="020F0502020204030204" pitchFamily="34" charset="0"/>
              </a:rPr>
              <a:t>So Let’s Get Mathematical…</a:t>
            </a:r>
          </a:p>
        </p:txBody>
      </p:sp>
      <p:sp>
        <p:nvSpPr>
          <p:cNvPr id="37891" name="Content Placeholder 2"/>
          <p:cNvSpPr>
            <a:spLocks noGrp="1"/>
          </p:cNvSpPr>
          <p:nvPr>
            <p:ph sz="half" idx="1"/>
          </p:nvPr>
        </p:nvSpPr>
        <p:spPr>
          <a:xfrm>
            <a:off x="1487488" y="1984375"/>
            <a:ext cx="4800600" cy="2587625"/>
          </a:xfrm>
        </p:spPr>
        <p:txBody>
          <a:bodyPr/>
          <a:lstStyle/>
          <a:p>
            <a:r>
              <a:rPr lang="en-US" altLang="en-US" smtClean="0">
                <a:latin typeface="Calibri" panose="020F0502020204030204" pitchFamily="34" charset="0"/>
              </a:rPr>
              <a:t>First, calculate your projected final salary.</a:t>
            </a:r>
          </a:p>
          <a:p>
            <a:r>
              <a:rPr lang="en-US" altLang="en-US" smtClean="0">
                <a:latin typeface="Calibri" panose="020F0502020204030204" pitchFamily="34" charset="0"/>
              </a:rPr>
              <a:t>Final Salary = Current Salary x (1.03)</a:t>
            </a:r>
            <a:r>
              <a:rPr lang="en-US" altLang="en-US" sz="1600" smtClean="0">
                <a:latin typeface="Calibri" panose="020F0502020204030204" pitchFamily="34" charset="0"/>
              </a:rPr>
              <a:t>nth</a:t>
            </a:r>
            <a:r>
              <a:rPr lang="en-US" altLang="en-US" smtClean="0">
                <a:latin typeface="Calibri" panose="020F0502020204030204" pitchFamily="34" charset="0"/>
              </a:rPr>
              <a:t> (65-Current Age)</a:t>
            </a:r>
          </a:p>
          <a:p>
            <a:pPr lvl="1"/>
            <a:r>
              <a:rPr lang="en-US" altLang="en-US" smtClean="0">
                <a:latin typeface="Calibri" panose="020F0502020204030204" pitchFamily="34" charset="0"/>
              </a:rPr>
              <a:t>Assumes you’re getting a salary bump at the rate of inflation</a:t>
            </a:r>
          </a:p>
        </p:txBody>
      </p:sp>
      <p:sp>
        <p:nvSpPr>
          <p:cNvPr id="37892" name="Content Placeholder 3"/>
          <p:cNvSpPr>
            <a:spLocks noGrp="1"/>
          </p:cNvSpPr>
          <p:nvPr>
            <p:ph sz="half" idx="2"/>
          </p:nvPr>
        </p:nvSpPr>
        <p:spPr>
          <a:xfrm>
            <a:off x="6473825" y="1984375"/>
            <a:ext cx="4953000" cy="3273425"/>
          </a:xfrm>
        </p:spPr>
        <p:txBody>
          <a:bodyPr/>
          <a:lstStyle/>
          <a:p>
            <a:endParaRPr lang="en-US" altLang="en-US" smtClean="0">
              <a:latin typeface="Calibri" panose="020F0502020204030204"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22413" y="381000"/>
            <a:ext cx="9829800" cy="1219200"/>
          </a:xfrm>
        </p:spPr>
        <p:txBody>
          <a:bodyPr/>
          <a:lstStyle/>
          <a:p>
            <a:r>
              <a:rPr lang="en-US" altLang="en-US" sz="4000" b="1" smtClean="0">
                <a:solidFill>
                  <a:schemeClr val="tx1"/>
                </a:solidFill>
                <a:latin typeface="Calibri" panose="020F0502020204030204" pitchFamily="34" charset="0"/>
              </a:rPr>
              <a:t>So Let’s Get Mathematical…</a:t>
            </a:r>
          </a:p>
        </p:txBody>
      </p:sp>
      <p:sp>
        <p:nvSpPr>
          <p:cNvPr id="38915" name="Content Placeholder 2"/>
          <p:cNvSpPr>
            <a:spLocks noGrp="1"/>
          </p:cNvSpPr>
          <p:nvPr>
            <p:ph sz="half" idx="1"/>
          </p:nvPr>
        </p:nvSpPr>
        <p:spPr>
          <a:xfrm>
            <a:off x="1487488" y="1984375"/>
            <a:ext cx="4800600" cy="2587625"/>
          </a:xfrm>
        </p:spPr>
        <p:txBody>
          <a:bodyPr/>
          <a:lstStyle/>
          <a:p>
            <a:r>
              <a:rPr lang="en-US" altLang="en-US" smtClean="0">
                <a:latin typeface="Calibri" panose="020F0502020204030204" pitchFamily="34" charset="0"/>
              </a:rPr>
              <a:t>First, calculate your projected final salary.</a:t>
            </a:r>
          </a:p>
          <a:p>
            <a:r>
              <a:rPr lang="en-US" altLang="en-US" smtClean="0">
                <a:latin typeface="Calibri" panose="020F0502020204030204" pitchFamily="34" charset="0"/>
              </a:rPr>
              <a:t>Final Salary = Current Salary x (1.03)</a:t>
            </a:r>
            <a:r>
              <a:rPr lang="en-US" altLang="en-US" sz="1600" smtClean="0">
                <a:latin typeface="Calibri" panose="020F0502020204030204" pitchFamily="34" charset="0"/>
              </a:rPr>
              <a:t>nth</a:t>
            </a:r>
            <a:r>
              <a:rPr lang="en-US" altLang="en-US" smtClean="0">
                <a:latin typeface="Calibri" panose="020F0502020204030204" pitchFamily="34" charset="0"/>
              </a:rPr>
              <a:t> (65-Current Age)</a:t>
            </a:r>
          </a:p>
          <a:p>
            <a:pPr lvl="1"/>
            <a:r>
              <a:rPr lang="en-US" altLang="en-US" smtClean="0">
                <a:latin typeface="Calibri" panose="020F0502020204030204" pitchFamily="34" charset="0"/>
              </a:rPr>
              <a:t>Assumes you’re getting a salary bump at the rate of inflation</a:t>
            </a:r>
          </a:p>
        </p:txBody>
      </p:sp>
      <p:sp>
        <p:nvSpPr>
          <p:cNvPr id="38916" name="Content Placeholder 3"/>
          <p:cNvSpPr>
            <a:spLocks noGrp="1"/>
          </p:cNvSpPr>
          <p:nvPr>
            <p:ph sz="half" idx="2"/>
          </p:nvPr>
        </p:nvSpPr>
        <p:spPr>
          <a:xfrm>
            <a:off x="6473825" y="1984375"/>
            <a:ext cx="4953000" cy="3273425"/>
          </a:xfrm>
        </p:spPr>
        <p:txBody>
          <a:bodyPr/>
          <a:lstStyle/>
          <a:p>
            <a:r>
              <a:rPr lang="en-US" altLang="en-US" smtClean="0">
                <a:latin typeface="Calibri" panose="020F0502020204030204" pitchFamily="34" charset="0"/>
              </a:rPr>
              <a:t>Second, calculate your final retirement portfolio balance.</a:t>
            </a:r>
          </a:p>
          <a:p>
            <a:r>
              <a:rPr lang="en-US" altLang="en-US" smtClean="0">
                <a:latin typeface="Calibri" panose="020F0502020204030204" pitchFamily="34" charset="0"/>
              </a:rPr>
              <a:t>Final Retirement Savings = Current Savings x (1.07)</a:t>
            </a:r>
            <a:r>
              <a:rPr lang="en-US" altLang="en-US" sz="1600" smtClean="0">
                <a:latin typeface="Calibri" panose="020F0502020204030204" pitchFamily="34" charset="0"/>
              </a:rPr>
              <a:t>nth</a:t>
            </a:r>
            <a:r>
              <a:rPr lang="en-US" altLang="en-US" smtClean="0">
                <a:latin typeface="Calibri" panose="020F0502020204030204" pitchFamily="34" charset="0"/>
              </a:rPr>
              <a:t> (65-Current Age)</a:t>
            </a:r>
          </a:p>
          <a:p>
            <a:pPr lvl="1"/>
            <a:r>
              <a:rPr lang="en-US" altLang="en-US" smtClean="0">
                <a:latin typeface="Calibri" panose="020F0502020204030204" pitchFamily="34" charset="0"/>
              </a:rPr>
              <a:t>Assumes you earn an annual average of 7 percent on your investments (net) between now and when you retire</a:t>
            </a:r>
          </a:p>
        </p:txBody>
      </p:sp>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3838" indent="-223838">
              <a:spcBef>
                <a:spcPts val="1800"/>
              </a:spcBef>
              <a:defRPr/>
            </a:pPr>
            <a:r>
              <a:rPr lang="en-US" sz="3200" b="1" dirty="0">
                <a:solidFill>
                  <a:srgbClr val="303030"/>
                </a:solidFill>
                <a:latin typeface="Calibri" panose="020F0502020204030204" pitchFamily="34" charset="0"/>
                <a:ea typeface="+mn-ea"/>
                <a:cs typeface="+mn-cs"/>
              </a:rPr>
              <a:t>Projected RAM = Final Retirement Savings/Final Salary</a:t>
            </a:r>
          </a:p>
        </p:txBody>
      </p:sp>
      <p:sp>
        <p:nvSpPr>
          <p:cNvPr id="39939" name="Content Placeholder 2"/>
          <p:cNvSpPr>
            <a:spLocks noGrp="1"/>
          </p:cNvSpPr>
          <p:nvPr>
            <p:ph idx="1"/>
          </p:nvPr>
        </p:nvSpPr>
        <p:spPr>
          <a:xfrm>
            <a:off x="1522413" y="1981200"/>
            <a:ext cx="9829800" cy="4648200"/>
          </a:xfrm>
        </p:spPr>
        <p:txBody>
          <a:bodyPr/>
          <a:lstStyle/>
          <a:p>
            <a:r>
              <a:rPr lang="en-US" altLang="en-US" sz="3200" i="1" smtClean="0">
                <a:latin typeface="Calibri" panose="020F0502020204030204" pitchFamily="34" charset="0"/>
              </a:rPr>
              <a:t>Example:  You’re 50 years old, you’re making $100,000, you’ve been a diligent saver, and you have $400,000 saved for retirement.</a:t>
            </a:r>
          </a:p>
          <a:p>
            <a:r>
              <a:rPr lang="en-US" altLang="en-US" sz="3200" b="1" smtClean="0">
                <a:latin typeface="Calibri" panose="020F0502020204030204" pitchFamily="34" charset="0"/>
              </a:rPr>
              <a:t>Final Salary </a:t>
            </a:r>
            <a:r>
              <a:rPr lang="en-US" altLang="en-US" sz="3200" smtClean="0">
                <a:latin typeface="Calibri" panose="020F0502020204030204" pitchFamily="34" charset="0"/>
              </a:rPr>
              <a:t>-- $100,000 x (1.03)^</a:t>
            </a:r>
            <a:r>
              <a:rPr lang="en-US" altLang="en-US" sz="2000" smtClean="0">
                <a:latin typeface="Calibri" panose="020F0502020204030204" pitchFamily="34" charset="0"/>
              </a:rPr>
              <a:t>15 </a:t>
            </a:r>
            <a:r>
              <a:rPr lang="en-US" altLang="en-US" sz="3200" smtClean="0">
                <a:latin typeface="Calibri" panose="020F0502020204030204" pitchFamily="34" charset="0"/>
              </a:rPr>
              <a:t>= </a:t>
            </a:r>
            <a:r>
              <a:rPr lang="en-US" altLang="en-US" sz="3200" b="1" smtClean="0">
                <a:solidFill>
                  <a:srgbClr val="FF0000"/>
                </a:solidFill>
                <a:latin typeface="Calibri" panose="020F0502020204030204" pitchFamily="34" charset="0"/>
              </a:rPr>
              <a:t>?</a:t>
            </a:r>
          </a:p>
          <a:p>
            <a:r>
              <a:rPr lang="en-US" altLang="en-US" sz="3200" b="1" smtClean="0">
                <a:latin typeface="Calibri" panose="020F0502020204030204" pitchFamily="34" charset="0"/>
              </a:rPr>
              <a:t>Final Retirement Savings</a:t>
            </a:r>
            <a:r>
              <a:rPr lang="en-US" altLang="en-US" sz="3200" smtClean="0">
                <a:latin typeface="Calibri" panose="020F0502020204030204" pitchFamily="34" charset="0"/>
              </a:rPr>
              <a:t> -- $400,000 x (1.07)^</a:t>
            </a:r>
            <a:r>
              <a:rPr lang="en-US" altLang="en-US" sz="2000" smtClean="0">
                <a:latin typeface="Calibri" panose="020F0502020204030204" pitchFamily="34" charset="0"/>
              </a:rPr>
              <a:t>15 </a:t>
            </a:r>
            <a:r>
              <a:rPr lang="en-US" altLang="en-US" sz="3200" smtClean="0">
                <a:latin typeface="Calibri" panose="020F0502020204030204" pitchFamily="34" charset="0"/>
              </a:rPr>
              <a:t>= </a:t>
            </a:r>
            <a:r>
              <a:rPr lang="en-US" altLang="en-US" sz="3200" b="1" smtClean="0">
                <a:solidFill>
                  <a:srgbClr val="FF0000"/>
                </a:solidFill>
                <a:latin typeface="Calibri" panose="020F0502020204030204" pitchFamily="34" charset="0"/>
              </a:rPr>
              <a:t>?</a:t>
            </a:r>
          </a:p>
          <a:p>
            <a:r>
              <a:rPr lang="en-US" altLang="en-US" sz="3200" b="1" smtClean="0">
                <a:latin typeface="Calibri" panose="020F0502020204030204" pitchFamily="34" charset="0"/>
              </a:rPr>
              <a:t>Projected RAM </a:t>
            </a:r>
            <a:r>
              <a:rPr lang="en-US" altLang="en-US" sz="3200" smtClean="0">
                <a:latin typeface="Calibri" panose="020F0502020204030204" pitchFamily="34" charset="0"/>
              </a:rPr>
              <a:t>-- $1,103,613/$155,797 = </a:t>
            </a:r>
            <a:r>
              <a:rPr lang="en-US" altLang="en-US" sz="3200" b="1" smtClean="0">
                <a:solidFill>
                  <a:srgbClr val="FF0000"/>
                </a:solidFill>
                <a:latin typeface="Calibri" panose="020F0502020204030204" pitchFamily="34" charset="0"/>
              </a:rPr>
              <a:t>?</a:t>
            </a:r>
          </a:p>
        </p:txBody>
      </p:sp>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3838" indent="-223838">
              <a:spcBef>
                <a:spcPts val="1800"/>
              </a:spcBef>
              <a:defRPr/>
            </a:pPr>
            <a:r>
              <a:rPr lang="en-US" sz="3200" b="1" dirty="0">
                <a:solidFill>
                  <a:srgbClr val="303030"/>
                </a:solidFill>
                <a:latin typeface="Calibri" panose="020F0502020204030204" pitchFamily="34" charset="0"/>
                <a:ea typeface="+mn-ea"/>
                <a:cs typeface="+mn-cs"/>
              </a:rPr>
              <a:t>Projected RAM = Final Retirement Savings/Final Salary</a:t>
            </a:r>
          </a:p>
        </p:txBody>
      </p:sp>
      <p:sp>
        <p:nvSpPr>
          <p:cNvPr id="40963" name="Content Placeholder 2"/>
          <p:cNvSpPr>
            <a:spLocks noGrp="1"/>
          </p:cNvSpPr>
          <p:nvPr>
            <p:ph idx="1"/>
          </p:nvPr>
        </p:nvSpPr>
        <p:spPr>
          <a:xfrm>
            <a:off x="1522413" y="1981200"/>
            <a:ext cx="9829800" cy="4648200"/>
          </a:xfrm>
        </p:spPr>
        <p:txBody>
          <a:bodyPr/>
          <a:lstStyle/>
          <a:p>
            <a:r>
              <a:rPr lang="en-US" altLang="en-US" sz="3200" i="1" smtClean="0">
                <a:latin typeface="Calibri" panose="020F0502020204030204" pitchFamily="34" charset="0"/>
              </a:rPr>
              <a:t>Example:  You’re 50 years old, you’re making $100,000, you’ve been a diligent saver, and you have $400,000 saved for retirement.</a:t>
            </a:r>
          </a:p>
          <a:p>
            <a:r>
              <a:rPr lang="en-US" altLang="en-US" sz="3200" b="1" smtClean="0">
                <a:latin typeface="Calibri" panose="020F0502020204030204" pitchFamily="34" charset="0"/>
              </a:rPr>
              <a:t>Final Salary </a:t>
            </a:r>
            <a:r>
              <a:rPr lang="en-US" altLang="en-US" sz="3200" smtClean="0">
                <a:latin typeface="Calibri" panose="020F0502020204030204" pitchFamily="34" charset="0"/>
              </a:rPr>
              <a:t>-- $100,000 x (1.03)^</a:t>
            </a:r>
            <a:r>
              <a:rPr lang="en-US" altLang="en-US" sz="2000" smtClean="0">
                <a:latin typeface="Calibri" panose="020F0502020204030204" pitchFamily="34" charset="0"/>
              </a:rPr>
              <a:t>15 </a:t>
            </a:r>
            <a:r>
              <a:rPr lang="en-US" altLang="en-US" sz="3200" smtClean="0">
                <a:latin typeface="Calibri" panose="020F0502020204030204" pitchFamily="34" charset="0"/>
              </a:rPr>
              <a:t>= </a:t>
            </a:r>
            <a:r>
              <a:rPr lang="en-US" altLang="en-US" sz="3200" b="1" smtClean="0">
                <a:solidFill>
                  <a:srgbClr val="FF0000"/>
                </a:solidFill>
                <a:latin typeface="Calibri" panose="020F0502020204030204" pitchFamily="34" charset="0"/>
              </a:rPr>
              <a:t>$155,797</a:t>
            </a:r>
          </a:p>
          <a:p>
            <a:r>
              <a:rPr lang="en-US" altLang="en-US" sz="3200" b="1" smtClean="0">
                <a:latin typeface="Calibri" panose="020F0502020204030204" pitchFamily="34" charset="0"/>
              </a:rPr>
              <a:t>Final Retirement Savings</a:t>
            </a:r>
            <a:r>
              <a:rPr lang="en-US" altLang="en-US" sz="3200" smtClean="0">
                <a:latin typeface="Calibri" panose="020F0502020204030204" pitchFamily="34" charset="0"/>
              </a:rPr>
              <a:t> -- $400,000 x (1.07)^</a:t>
            </a:r>
            <a:r>
              <a:rPr lang="en-US" altLang="en-US" sz="2000" smtClean="0">
                <a:latin typeface="Calibri" panose="020F0502020204030204" pitchFamily="34" charset="0"/>
              </a:rPr>
              <a:t>15 </a:t>
            </a:r>
            <a:r>
              <a:rPr lang="en-US" altLang="en-US" sz="3200" smtClean="0">
                <a:latin typeface="Calibri" panose="020F0502020204030204" pitchFamily="34" charset="0"/>
              </a:rPr>
              <a:t>= </a:t>
            </a:r>
            <a:r>
              <a:rPr lang="en-US" altLang="en-US" sz="3200" b="1" smtClean="0">
                <a:solidFill>
                  <a:srgbClr val="FF0000"/>
                </a:solidFill>
                <a:latin typeface="Calibri" panose="020F0502020204030204" pitchFamily="34" charset="0"/>
              </a:rPr>
              <a:t>?</a:t>
            </a:r>
          </a:p>
          <a:p>
            <a:r>
              <a:rPr lang="en-US" altLang="en-US" sz="3200" b="1" smtClean="0">
                <a:latin typeface="Calibri" panose="020F0502020204030204" pitchFamily="34" charset="0"/>
              </a:rPr>
              <a:t>Projected RAM </a:t>
            </a:r>
            <a:r>
              <a:rPr lang="en-US" altLang="en-US" sz="3200" smtClean="0">
                <a:latin typeface="Calibri" panose="020F0502020204030204" pitchFamily="34" charset="0"/>
              </a:rPr>
              <a:t>-- $1,103,613/$155,797 = </a:t>
            </a:r>
            <a:r>
              <a:rPr lang="en-US" altLang="en-US" sz="3200" b="1" smtClean="0">
                <a:solidFill>
                  <a:srgbClr val="FF0000"/>
                </a:solidFill>
                <a:latin typeface="Calibri" panose="020F0502020204030204" pitchFamily="34" charset="0"/>
              </a:rPr>
              <a:t>?</a:t>
            </a:r>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3838" indent="-223838">
              <a:spcBef>
                <a:spcPts val="1800"/>
              </a:spcBef>
              <a:defRPr/>
            </a:pPr>
            <a:r>
              <a:rPr lang="en-US" sz="3200" b="1" dirty="0">
                <a:solidFill>
                  <a:srgbClr val="303030"/>
                </a:solidFill>
                <a:latin typeface="Calibri" panose="020F0502020204030204" pitchFamily="34" charset="0"/>
                <a:ea typeface="+mn-ea"/>
                <a:cs typeface="+mn-cs"/>
              </a:rPr>
              <a:t>Projected RAM = Final Retirement Savings/Final Salary</a:t>
            </a:r>
          </a:p>
        </p:txBody>
      </p:sp>
      <p:sp>
        <p:nvSpPr>
          <p:cNvPr id="41987" name="Content Placeholder 2"/>
          <p:cNvSpPr>
            <a:spLocks noGrp="1"/>
          </p:cNvSpPr>
          <p:nvPr>
            <p:ph idx="1"/>
          </p:nvPr>
        </p:nvSpPr>
        <p:spPr>
          <a:xfrm>
            <a:off x="1522413" y="1981200"/>
            <a:ext cx="9829800" cy="4648200"/>
          </a:xfrm>
        </p:spPr>
        <p:txBody>
          <a:bodyPr/>
          <a:lstStyle/>
          <a:p>
            <a:r>
              <a:rPr lang="en-US" altLang="en-US" sz="3200" i="1" smtClean="0">
                <a:latin typeface="Calibri" panose="020F0502020204030204" pitchFamily="34" charset="0"/>
              </a:rPr>
              <a:t>Example:  You’re 50 years old, you’re making $100,000, you’ve been a diligent saver, and you have $400,000 saved for retirement.</a:t>
            </a:r>
          </a:p>
          <a:p>
            <a:r>
              <a:rPr lang="en-US" altLang="en-US" sz="3200" b="1" smtClean="0">
                <a:latin typeface="Calibri" panose="020F0502020204030204" pitchFamily="34" charset="0"/>
              </a:rPr>
              <a:t>Final Salary </a:t>
            </a:r>
            <a:r>
              <a:rPr lang="en-US" altLang="en-US" sz="3200" smtClean="0">
                <a:latin typeface="Calibri" panose="020F0502020204030204" pitchFamily="34" charset="0"/>
              </a:rPr>
              <a:t>-- $100,000 x (1.03)^</a:t>
            </a:r>
            <a:r>
              <a:rPr lang="en-US" altLang="en-US" sz="2000" smtClean="0">
                <a:latin typeface="Calibri" panose="020F0502020204030204" pitchFamily="34" charset="0"/>
              </a:rPr>
              <a:t>15 </a:t>
            </a:r>
            <a:r>
              <a:rPr lang="en-US" altLang="en-US" sz="3200" smtClean="0">
                <a:latin typeface="Calibri" panose="020F0502020204030204" pitchFamily="34" charset="0"/>
              </a:rPr>
              <a:t>= </a:t>
            </a:r>
            <a:r>
              <a:rPr lang="en-US" altLang="en-US" sz="3200" b="1" smtClean="0">
                <a:solidFill>
                  <a:srgbClr val="FF0000"/>
                </a:solidFill>
                <a:latin typeface="Calibri" panose="020F0502020204030204" pitchFamily="34" charset="0"/>
              </a:rPr>
              <a:t>$155,797</a:t>
            </a:r>
          </a:p>
          <a:p>
            <a:r>
              <a:rPr lang="en-US" altLang="en-US" sz="3200" b="1" smtClean="0">
                <a:latin typeface="Calibri" panose="020F0502020204030204" pitchFamily="34" charset="0"/>
              </a:rPr>
              <a:t>Final Retirement Savings</a:t>
            </a:r>
            <a:r>
              <a:rPr lang="en-US" altLang="en-US" sz="3200" smtClean="0">
                <a:latin typeface="Calibri" panose="020F0502020204030204" pitchFamily="34" charset="0"/>
              </a:rPr>
              <a:t> -- $400,000 x (1.07)^</a:t>
            </a:r>
            <a:r>
              <a:rPr lang="en-US" altLang="en-US" sz="2000" smtClean="0">
                <a:latin typeface="Calibri" panose="020F0502020204030204" pitchFamily="34" charset="0"/>
              </a:rPr>
              <a:t>15 </a:t>
            </a:r>
            <a:r>
              <a:rPr lang="en-US" altLang="en-US" sz="3200" smtClean="0">
                <a:latin typeface="Calibri" panose="020F0502020204030204" pitchFamily="34" charset="0"/>
              </a:rPr>
              <a:t>= </a:t>
            </a:r>
            <a:r>
              <a:rPr lang="en-US" altLang="en-US" sz="3200" b="1" smtClean="0">
                <a:solidFill>
                  <a:srgbClr val="FF0000"/>
                </a:solidFill>
                <a:latin typeface="Calibri" panose="020F0502020204030204" pitchFamily="34" charset="0"/>
              </a:rPr>
              <a:t>$1,103,613</a:t>
            </a:r>
          </a:p>
          <a:p>
            <a:r>
              <a:rPr lang="en-US" altLang="en-US" sz="3200" b="1" smtClean="0">
                <a:latin typeface="Calibri" panose="020F0502020204030204" pitchFamily="34" charset="0"/>
              </a:rPr>
              <a:t>Projected RAM </a:t>
            </a:r>
            <a:r>
              <a:rPr lang="en-US" altLang="en-US" sz="3200" smtClean="0">
                <a:latin typeface="Calibri" panose="020F0502020204030204" pitchFamily="34" charset="0"/>
              </a:rPr>
              <a:t>-- $1,103,613/$155,797 = </a:t>
            </a:r>
            <a:r>
              <a:rPr lang="en-US" altLang="en-US" sz="3200" b="1" smtClean="0">
                <a:solidFill>
                  <a:srgbClr val="FF0000"/>
                </a:solidFill>
                <a:latin typeface="Calibri" panose="020F0502020204030204" pitchFamily="34" charset="0"/>
              </a:rPr>
              <a:t>?</a:t>
            </a:r>
          </a:p>
          <a:p>
            <a:endParaRPr lang="en-US" altLang="en-US" sz="3200" smtClean="0">
              <a:latin typeface="Calibri" panose="020F0502020204030204" pitchFamily="34" charset="0"/>
            </a:endParaRP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3" y="-609600"/>
            <a:ext cx="9753600" cy="2286000"/>
          </a:xfrm>
        </p:spPr>
        <p:txBody>
          <a:bodyPr rtlCol="0">
            <a:normAutofit fontScale="90000"/>
          </a:bodyPr>
          <a:lstStyle/>
          <a:p>
            <a:pPr eaLnBrk="1" fontAlgn="auto" hangingPunct="1">
              <a:spcAft>
                <a:spcPts val="0"/>
              </a:spcAft>
              <a:defRPr/>
            </a:pPr>
            <a:r>
              <a:rPr lang="en-US" sz="4000" dirty="0" smtClean="0">
                <a:solidFill>
                  <a:schemeClr val="tx1"/>
                </a:solidFill>
              </a:rPr>
              <a:t/>
            </a:r>
            <a:br>
              <a:rPr lang="en-US" sz="4000" dirty="0" smtClean="0">
                <a:solidFill>
                  <a:schemeClr val="tx1"/>
                </a:solidFill>
              </a:rPr>
            </a:br>
            <a:r>
              <a:rPr lang="en-US" sz="4000" dirty="0">
                <a:solidFill>
                  <a:schemeClr val="tx1"/>
                </a:solidFill>
              </a:rPr>
              <a:t/>
            </a:r>
            <a:br>
              <a:rPr lang="en-US" sz="4000" dirty="0">
                <a:solidFill>
                  <a:schemeClr val="tx1"/>
                </a:solidFill>
              </a:rPr>
            </a:br>
            <a:r>
              <a:rPr lang="en-US" sz="4000" dirty="0" smtClean="0">
                <a:solidFill>
                  <a:schemeClr val="tx1"/>
                </a:solidFill>
              </a:rPr>
              <a:t/>
            </a:r>
            <a:br>
              <a:rPr lang="en-US" sz="4000" dirty="0" smtClean="0">
                <a:solidFill>
                  <a:schemeClr val="tx1"/>
                </a:solidFill>
              </a:rPr>
            </a:br>
            <a:r>
              <a:rPr lang="en-US" sz="4000" dirty="0">
                <a:solidFill>
                  <a:schemeClr val="tx1"/>
                </a:solidFill>
              </a:rPr>
              <a:t/>
            </a:r>
            <a:br>
              <a:rPr lang="en-US" sz="4000" dirty="0">
                <a:solidFill>
                  <a:schemeClr val="tx1"/>
                </a:solidFill>
              </a:rPr>
            </a:br>
            <a:r>
              <a:rPr lang="en-US" sz="4000" dirty="0" smtClean="0">
                <a:solidFill>
                  <a:schemeClr val="tx1"/>
                </a:solidFill>
              </a:rPr>
              <a:t/>
            </a:r>
            <a:br>
              <a:rPr lang="en-US" sz="4000" dirty="0" smtClean="0">
                <a:solidFill>
                  <a:schemeClr val="tx1"/>
                </a:solidFill>
              </a:rPr>
            </a:br>
            <a:r>
              <a:rPr lang="en-US" sz="4000" dirty="0">
                <a:solidFill>
                  <a:schemeClr val="tx1"/>
                </a:solidFill>
              </a:rPr>
              <a:t/>
            </a:r>
            <a:br>
              <a:rPr lang="en-US" sz="4000" dirty="0">
                <a:solidFill>
                  <a:schemeClr val="tx1"/>
                </a:solidFill>
              </a:rPr>
            </a:br>
            <a:r>
              <a:rPr lang="en-US" sz="4000" dirty="0" smtClean="0">
                <a:solidFill>
                  <a:schemeClr val="tx1"/>
                </a:solidFill>
              </a:rPr>
              <a:t/>
            </a:r>
            <a:br>
              <a:rPr lang="en-US" sz="4000" dirty="0" smtClean="0">
                <a:solidFill>
                  <a:schemeClr val="tx1"/>
                </a:solidFill>
              </a:rPr>
            </a:br>
            <a:r>
              <a:rPr lang="en-US" sz="4000" dirty="0">
                <a:solidFill>
                  <a:schemeClr val="tx1"/>
                </a:solidFill>
              </a:rPr>
              <a:t/>
            </a:r>
            <a:br>
              <a:rPr lang="en-US" sz="4000" dirty="0">
                <a:solidFill>
                  <a:schemeClr val="tx1"/>
                </a:solidFill>
              </a:rPr>
            </a:br>
            <a:r>
              <a:rPr lang="en-US" sz="4000" b="1" dirty="0" smtClean="0">
                <a:solidFill>
                  <a:schemeClr val="tx1"/>
                </a:solidFill>
                <a:latin typeface="Calibri" panose="020F0502020204030204" pitchFamily="34" charset="0"/>
              </a:rPr>
              <a:t>How Do You Envision </a:t>
            </a:r>
            <a:r>
              <a:rPr lang="en-US" sz="4000" b="1" u="sng" dirty="0" smtClean="0">
                <a:solidFill>
                  <a:schemeClr val="tx1"/>
                </a:solidFill>
                <a:latin typeface="Calibri" panose="020F0502020204030204" pitchFamily="34" charset="0"/>
              </a:rPr>
              <a:t>Your</a:t>
            </a:r>
            <a:r>
              <a:rPr lang="en-US" sz="4000" b="1" dirty="0" smtClean="0">
                <a:solidFill>
                  <a:schemeClr val="tx1"/>
                </a:solidFill>
                <a:latin typeface="Calibri" panose="020F0502020204030204" pitchFamily="34" charset="0"/>
              </a:rPr>
              <a:t> Retirement?</a:t>
            </a:r>
            <a:endParaRPr lang="en-US" sz="4000" b="1" dirty="0">
              <a:solidFill>
                <a:schemeClr val="tx1"/>
              </a:solidFill>
              <a:latin typeface="Calibri" panose="020F0502020204030204" pitchFamily="34" charset="0"/>
            </a:endParaRPr>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3838" indent="-223838">
              <a:spcBef>
                <a:spcPts val="1800"/>
              </a:spcBef>
              <a:defRPr/>
            </a:pPr>
            <a:r>
              <a:rPr lang="en-US" sz="3200" b="1" dirty="0">
                <a:solidFill>
                  <a:srgbClr val="303030"/>
                </a:solidFill>
                <a:latin typeface="Calibri" panose="020F0502020204030204" pitchFamily="34" charset="0"/>
                <a:ea typeface="+mn-ea"/>
                <a:cs typeface="+mn-cs"/>
              </a:rPr>
              <a:t>Projected RAM = Final Retirement Savings/Final Salary</a:t>
            </a:r>
          </a:p>
        </p:txBody>
      </p:sp>
      <p:sp>
        <p:nvSpPr>
          <p:cNvPr id="43011" name="Content Placeholder 2"/>
          <p:cNvSpPr>
            <a:spLocks noGrp="1"/>
          </p:cNvSpPr>
          <p:nvPr>
            <p:ph idx="1"/>
          </p:nvPr>
        </p:nvSpPr>
        <p:spPr>
          <a:xfrm>
            <a:off x="1522413" y="1981200"/>
            <a:ext cx="9829800" cy="4648200"/>
          </a:xfrm>
        </p:spPr>
        <p:txBody>
          <a:bodyPr/>
          <a:lstStyle/>
          <a:p>
            <a:r>
              <a:rPr lang="en-US" altLang="en-US" sz="3200" i="1" smtClean="0">
                <a:latin typeface="Calibri" panose="020F0502020204030204" pitchFamily="34" charset="0"/>
              </a:rPr>
              <a:t>Example:  You’re 50 years old, you’re making $100,000, you’ve been a diligent saver, and you have $400,000 saved for retirement.</a:t>
            </a:r>
          </a:p>
          <a:p>
            <a:r>
              <a:rPr lang="en-US" altLang="en-US" sz="3200" b="1" smtClean="0">
                <a:latin typeface="Calibri" panose="020F0502020204030204" pitchFamily="34" charset="0"/>
              </a:rPr>
              <a:t>Final Salary </a:t>
            </a:r>
            <a:r>
              <a:rPr lang="en-US" altLang="en-US" sz="3200" smtClean="0">
                <a:latin typeface="Calibri" panose="020F0502020204030204" pitchFamily="34" charset="0"/>
              </a:rPr>
              <a:t>-- $100,000 x (1.03)^</a:t>
            </a:r>
            <a:r>
              <a:rPr lang="en-US" altLang="en-US" sz="2000" smtClean="0">
                <a:latin typeface="Calibri" panose="020F0502020204030204" pitchFamily="34" charset="0"/>
              </a:rPr>
              <a:t>15 </a:t>
            </a:r>
            <a:r>
              <a:rPr lang="en-US" altLang="en-US" sz="3200" smtClean="0">
                <a:latin typeface="Calibri" panose="020F0502020204030204" pitchFamily="34" charset="0"/>
              </a:rPr>
              <a:t>= </a:t>
            </a:r>
            <a:r>
              <a:rPr lang="en-US" altLang="en-US" sz="3200" b="1" smtClean="0">
                <a:solidFill>
                  <a:srgbClr val="FF0000"/>
                </a:solidFill>
                <a:latin typeface="Calibri" panose="020F0502020204030204" pitchFamily="34" charset="0"/>
              </a:rPr>
              <a:t>$155,797</a:t>
            </a:r>
          </a:p>
          <a:p>
            <a:r>
              <a:rPr lang="en-US" altLang="en-US" sz="3200" b="1" smtClean="0">
                <a:latin typeface="Calibri" panose="020F0502020204030204" pitchFamily="34" charset="0"/>
              </a:rPr>
              <a:t>Final Retirement Savings</a:t>
            </a:r>
            <a:r>
              <a:rPr lang="en-US" altLang="en-US" sz="3200" smtClean="0">
                <a:latin typeface="Calibri" panose="020F0502020204030204" pitchFamily="34" charset="0"/>
              </a:rPr>
              <a:t> -- $400,000 x (1.07)^</a:t>
            </a:r>
            <a:r>
              <a:rPr lang="en-US" altLang="en-US" sz="2000" smtClean="0">
                <a:latin typeface="Calibri" panose="020F0502020204030204" pitchFamily="34" charset="0"/>
              </a:rPr>
              <a:t>15 </a:t>
            </a:r>
            <a:r>
              <a:rPr lang="en-US" altLang="en-US" sz="3200" smtClean="0">
                <a:latin typeface="Calibri" panose="020F0502020204030204" pitchFamily="34" charset="0"/>
              </a:rPr>
              <a:t>= </a:t>
            </a:r>
            <a:r>
              <a:rPr lang="en-US" altLang="en-US" sz="3200" b="1" smtClean="0">
                <a:solidFill>
                  <a:srgbClr val="FF0000"/>
                </a:solidFill>
                <a:latin typeface="Calibri" panose="020F0502020204030204" pitchFamily="34" charset="0"/>
              </a:rPr>
              <a:t>$1,103,613</a:t>
            </a:r>
          </a:p>
          <a:p>
            <a:r>
              <a:rPr lang="en-US" altLang="en-US" sz="3200" b="1" smtClean="0">
                <a:latin typeface="Calibri" panose="020F0502020204030204" pitchFamily="34" charset="0"/>
              </a:rPr>
              <a:t>Projected RAM </a:t>
            </a:r>
            <a:r>
              <a:rPr lang="en-US" altLang="en-US" sz="3200" smtClean="0">
                <a:latin typeface="Calibri" panose="020F0502020204030204" pitchFamily="34" charset="0"/>
              </a:rPr>
              <a:t>-- $1,103,613/$155,797 = </a:t>
            </a:r>
            <a:r>
              <a:rPr lang="en-US" altLang="en-US" sz="3200" b="1" smtClean="0">
                <a:solidFill>
                  <a:srgbClr val="FF0000"/>
                </a:solidFill>
                <a:latin typeface="Calibri" panose="020F0502020204030204" pitchFamily="34" charset="0"/>
              </a:rPr>
              <a:t>7.08</a:t>
            </a:r>
          </a:p>
          <a:p>
            <a:endParaRPr lang="en-US" altLang="en-US" sz="3200" smtClean="0">
              <a:latin typeface="Calibri" panose="020F0502020204030204" pitchFamily="34" charset="0"/>
            </a:endParaRPr>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3200" b="1" smtClean="0">
                <a:solidFill>
                  <a:srgbClr val="303030"/>
                </a:solidFill>
                <a:latin typeface="Calibri" panose="020F0502020204030204" pitchFamily="34" charset="0"/>
              </a:rPr>
              <a:t>Projected RAM = Final Retirement Savings/Final Salary</a:t>
            </a:r>
            <a:endParaRPr lang="en-US" altLang="en-US" sz="3200" smtClean="0"/>
          </a:p>
        </p:txBody>
      </p:sp>
      <p:sp>
        <p:nvSpPr>
          <p:cNvPr id="44035" name="Content Placeholder 2"/>
          <p:cNvSpPr>
            <a:spLocks noGrp="1"/>
          </p:cNvSpPr>
          <p:nvPr>
            <p:ph idx="1"/>
          </p:nvPr>
        </p:nvSpPr>
        <p:spPr/>
        <p:txBody>
          <a:bodyPr/>
          <a:lstStyle/>
          <a:p>
            <a:r>
              <a:rPr lang="en-US" altLang="en-US" smtClean="0">
                <a:latin typeface="Calibri" panose="020F0502020204030204" pitchFamily="34" charset="0"/>
              </a:rPr>
              <a:t>7.08 is </a:t>
            </a:r>
            <a:r>
              <a:rPr lang="en-US" altLang="en-US" b="1" smtClean="0">
                <a:solidFill>
                  <a:srgbClr val="FF0000"/>
                </a:solidFill>
                <a:latin typeface="Calibri" panose="020F0502020204030204" pitchFamily="34" charset="0"/>
              </a:rPr>
              <a:t>barely</a:t>
            </a:r>
            <a:r>
              <a:rPr lang="en-US" altLang="en-US" smtClean="0">
                <a:latin typeface="Calibri" panose="020F0502020204030204" pitchFamily="34" charset="0"/>
              </a:rPr>
              <a:t> in the safe retirement zone.</a:t>
            </a:r>
          </a:p>
          <a:p>
            <a:r>
              <a:rPr lang="en-US" altLang="en-US" smtClean="0">
                <a:latin typeface="Calibri" panose="020F0502020204030204" pitchFamily="34" charset="0"/>
              </a:rPr>
              <a:t>If you get an answer of 12 or more, you in pretty decent shape.</a:t>
            </a:r>
          </a:p>
          <a:p>
            <a:r>
              <a:rPr lang="en-US" altLang="en-US" smtClean="0">
                <a:latin typeface="Calibri" panose="020F0502020204030204" pitchFamily="34" charset="0"/>
              </a:rPr>
              <a:t>If you are between 7 and 12, you’ll be able to get by at your current savings rate, but you may need to reduce  your standard of living if there are speed bumps in the early retirement years.</a:t>
            </a:r>
          </a:p>
          <a:p>
            <a:r>
              <a:rPr lang="en-US" altLang="en-US" smtClean="0">
                <a:latin typeface="Calibri" panose="020F0502020204030204" pitchFamily="34" charset="0"/>
              </a:rPr>
              <a:t>Less than 7 is a </a:t>
            </a:r>
            <a:r>
              <a:rPr lang="en-US" altLang="en-US" b="1" smtClean="0">
                <a:solidFill>
                  <a:srgbClr val="FF0000"/>
                </a:solidFill>
                <a:latin typeface="Calibri" panose="020F0502020204030204" pitchFamily="34" charset="0"/>
              </a:rPr>
              <a:t>red</a:t>
            </a:r>
            <a:r>
              <a:rPr lang="en-US" altLang="en-US" smtClean="0">
                <a:solidFill>
                  <a:srgbClr val="FF0000"/>
                </a:solidFill>
                <a:latin typeface="Calibri" panose="020F0502020204030204" pitchFamily="34" charset="0"/>
              </a:rPr>
              <a:t> </a:t>
            </a:r>
            <a:r>
              <a:rPr lang="en-US" altLang="en-US" smtClean="0">
                <a:latin typeface="Calibri" panose="020F0502020204030204" pitchFamily="34" charset="0"/>
              </a:rPr>
              <a:t>flag – you’ll need to save more or supplement your income or both.</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4000" b="1" smtClean="0">
                <a:solidFill>
                  <a:schemeClr val="tx1"/>
                </a:solidFill>
                <a:latin typeface="Calibri" panose="020F0502020204030204" pitchFamily="34" charset="0"/>
              </a:rPr>
              <a:t>Speaking of Savings</a:t>
            </a:r>
          </a:p>
        </p:txBody>
      </p:sp>
      <p:sp>
        <p:nvSpPr>
          <p:cNvPr id="3" name="Content Placeholder 2"/>
          <p:cNvSpPr>
            <a:spLocks noGrp="1"/>
          </p:cNvSpPr>
          <p:nvPr>
            <p:ph idx="1"/>
          </p:nvPr>
        </p:nvSpPr>
        <p:spPr>
          <a:xfrm>
            <a:off x="1522413" y="1981200"/>
            <a:ext cx="10058400" cy="4724400"/>
          </a:xfrm>
        </p:spPr>
        <p:txBody>
          <a:bodyPr/>
          <a:lstStyle/>
          <a:p>
            <a:pPr>
              <a:defRPr/>
            </a:pPr>
            <a:r>
              <a:rPr lang="en-US" dirty="0" smtClean="0">
                <a:latin typeface="Calibri" panose="020F0502020204030204" pitchFamily="34" charset="0"/>
              </a:rPr>
              <a:t>One </a:t>
            </a:r>
            <a:r>
              <a:rPr lang="en-US" dirty="0">
                <a:latin typeface="Calibri" panose="020F0502020204030204" pitchFamily="34" charset="0"/>
              </a:rPr>
              <a:t>item </a:t>
            </a:r>
            <a:r>
              <a:rPr lang="en-US" b="1" dirty="0">
                <a:solidFill>
                  <a:srgbClr val="FF0000"/>
                </a:solidFill>
                <a:latin typeface="Calibri" panose="020F0502020204030204" pitchFamily="34" charset="0"/>
              </a:rPr>
              <a:t>not</a:t>
            </a:r>
            <a:r>
              <a:rPr lang="en-US" dirty="0">
                <a:latin typeface="Calibri" panose="020F0502020204030204" pitchFamily="34" charset="0"/>
              </a:rPr>
              <a:t> accounted for in this calculation is how much you plan </a:t>
            </a:r>
            <a:r>
              <a:rPr lang="en-US" dirty="0" smtClean="0">
                <a:latin typeface="Calibri" panose="020F0502020204030204" pitchFamily="34" charset="0"/>
              </a:rPr>
              <a:t>to save in the years leading up to </a:t>
            </a:r>
            <a:r>
              <a:rPr lang="en-US" dirty="0">
                <a:latin typeface="Calibri" panose="020F0502020204030204" pitchFamily="34" charset="0"/>
              </a:rPr>
              <a:t>retirement. </a:t>
            </a:r>
            <a:endParaRPr lang="en-US" dirty="0" smtClean="0">
              <a:latin typeface="Calibri" panose="020F0502020204030204" pitchFamily="34" charset="0"/>
            </a:endParaRPr>
          </a:p>
          <a:p>
            <a:pPr lvl="1">
              <a:defRPr/>
            </a:pPr>
            <a:r>
              <a:rPr lang="en-US" dirty="0" smtClean="0">
                <a:latin typeface="Calibri" panose="020F0502020204030204" pitchFamily="34" charset="0"/>
              </a:rPr>
              <a:t>And it </a:t>
            </a:r>
            <a:r>
              <a:rPr lang="en-US" dirty="0">
                <a:latin typeface="Calibri" panose="020F0502020204030204" pitchFamily="34" charset="0"/>
              </a:rPr>
              <a:t>doesn’t include future investment growth on </a:t>
            </a:r>
            <a:r>
              <a:rPr lang="en-US" dirty="0" smtClean="0">
                <a:latin typeface="Calibri" panose="020F0502020204030204" pitchFamily="34" charset="0"/>
              </a:rPr>
              <a:t>that </a:t>
            </a:r>
            <a:r>
              <a:rPr lang="en-US" dirty="0">
                <a:latin typeface="Calibri" panose="020F0502020204030204" pitchFamily="34" charset="0"/>
              </a:rPr>
              <a:t>extra retirement savings</a:t>
            </a:r>
            <a:r>
              <a:rPr lang="en-US" dirty="0" smtClean="0">
                <a:latin typeface="Calibri" panose="020F0502020204030204" pitchFamily="34" charset="0"/>
              </a:rPr>
              <a:t>.</a:t>
            </a:r>
          </a:p>
          <a:p>
            <a:pPr>
              <a:defRPr/>
            </a:pPr>
            <a:r>
              <a:rPr lang="en-US" dirty="0" smtClean="0">
                <a:latin typeface="Calibri" panose="020F0502020204030204" pitchFamily="34" charset="0"/>
              </a:rPr>
              <a:t>If you continue to save and invest, you can expect your RAM to tick upwards.</a:t>
            </a:r>
          </a:p>
          <a:p>
            <a:pPr>
              <a:defRPr/>
            </a:pPr>
            <a:r>
              <a:rPr lang="en-US" dirty="0" smtClean="0">
                <a:latin typeface="Calibri" panose="020F0502020204030204" pitchFamily="34" charset="0"/>
              </a:rPr>
              <a:t>So you can figure your projected savings as follows:</a:t>
            </a:r>
          </a:p>
          <a:p>
            <a:pPr>
              <a:buFont typeface="Arial" charset="0"/>
              <a:buNone/>
              <a:defRPr/>
            </a:pPr>
            <a:r>
              <a:rPr lang="en-US" b="1" dirty="0" smtClean="0">
                <a:latin typeface="Calibri" panose="020F0502020204030204" pitchFamily="34" charset="0"/>
              </a:rPr>
              <a:t>   		Extra Retirement Savings = [(Current Salary + Final Salary)/2] x 				(Savings Rate)  x (65-Current Age)</a:t>
            </a:r>
          </a:p>
          <a:p>
            <a:pPr>
              <a:defRPr/>
            </a:pPr>
            <a:r>
              <a:rPr lang="en-US" dirty="0" smtClean="0">
                <a:latin typeface="Calibri" panose="020F0502020204030204" pitchFamily="34" charset="0"/>
              </a:rPr>
              <a:t>Another item </a:t>
            </a:r>
            <a:r>
              <a:rPr lang="en-US" b="1" dirty="0" smtClean="0">
                <a:solidFill>
                  <a:srgbClr val="FF0000"/>
                </a:solidFill>
                <a:latin typeface="Calibri" panose="020F0502020204030204" pitchFamily="34" charset="0"/>
              </a:rPr>
              <a:t>not</a:t>
            </a:r>
            <a:r>
              <a:rPr lang="en-US" dirty="0" smtClean="0">
                <a:latin typeface="Calibri" panose="020F0502020204030204" pitchFamily="34" charset="0"/>
              </a:rPr>
              <a:t> accounted for in this calculation is how much you will receive from Social Security (what it might look like in the future for younger retirees) and/or any pensions (if you have them).</a:t>
            </a:r>
          </a:p>
          <a:p>
            <a:pPr marL="0" indent="0">
              <a:buFont typeface="Arial" panose="020B0604020202020204" pitchFamily="34" charset="0"/>
              <a:buNone/>
              <a:defRPr/>
            </a:pPr>
            <a:endParaRPr lang="en-US" b="1" dirty="0" smtClean="0">
              <a:latin typeface="Calibri" panose="020F0502020204030204" pitchFamily="34" charset="0"/>
            </a:endParaRPr>
          </a:p>
          <a:p>
            <a:pPr marL="0" indent="0" algn="ctr">
              <a:buFont typeface="Arial" panose="020B0604020202020204" pitchFamily="34" charset="0"/>
              <a:buNone/>
              <a:defRPr/>
            </a:pPr>
            <a:endParaRPr lang="en-US" b="1" dirty="0" smtClean="0">
              <a:latin typeface="Calibri" panose="020F050202020403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4000" b="1" smtClean="0">
                <a:solidFill>
                  <a:schemeClr val="tx1"/>
                </a:solidFill>
                <a:latin typeface="Calibri" panose="020F0502020204030204" pitchFamily="34" charset="0"/>
              </a:rPr>
              <a:t>Questions?</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2413" y="685800"/>
            <a:ext cx="4114800" cy="2057400"/>
          </a:xfrm>
        </p:spPr>
        <p:txBody>
          <a:bodyPr/>
          <a:lstStyle/>
          <a:p>
            <a:pPr eaLnBrk="1" hangingPunct="1"/>
            <a:r>
              <a:rPr lang="en-US" altLang="en-US" b="1" smtClean="0">
                <a:solidFill>
                  <a:schemeClr val="tx1"/>
                </a:solidFill>
                <a:latin typeface="Calibri" panose="020F0502020204030204" pitchFamily="34" charset="0"/>
              </a:rPr>
              <a:t>Your vision?</a:t>
            </a:r>
          </a:p>
        </p:txBody>
      </p:sp>
      <p:pic>
        <p:nvPicPr>
          <p:cNvPr id="1638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6813" y="1106488"/>
            <a:ext cx="52578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21954" r="21954"/>
          <a:stretch>
            <a:fillRect/>
          </a:stretch>
        </p:blipFill>
        <p:spPr>
          <a:xfrm>
            <a:off x="6788150" y="1600200"/>
            <a:ext cx="3565525" cy="3962400"/>
          </a:xfrm>
        </p:spPr>
      </p:pic>
      <p:sp>
        <p:nvSpPr>
          <p:cNvPr id="17411" name="Title 2"/>
          <p:cNvSpPr>
            <a:spLocks noGrp="1"/>
          </p:cNvSpPr>
          <p:nvPr>
            <p:ph type="title"/>
          </p:nvPr>
        </p:nvSpPr>
        <p:spPr>
          <a:xfrm>
            <a:off x="1522413" y="762000"/>
            <a:ext cx="4114800" cy="1981200"/>
          </a:xfrm>
        </p:spPr>
        <p:txBody>
          <a:bodyPr/>
          <a:lstStyle/>
          <a:p>
            <a:pPr eaLnBrk="1" hangingPunct="1"/>
            <a:r>
              <a:rPr lang="en-US" altLang="en-US" b="1" smtClean="0">
                <a:solidFill>
                  <a:schemeClr val="tx1"/>
                </a:solidFill>
                <a:latin typeface="Calibri" panose="020F0502020204030204" pitchFamily="34" charset="0"/>
              </a:rPr>
              <a:t>Or?</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20055" r="20055"/>
          <a:stretch>
            <a:fillRect/>
          </a:stretch>
        </p:blipFill>
        <p:spPr>
          <a:xfrm>
            <a:off x="6246813" y="1371600"/>
            <a:ext cx="4038600" cy="4487863"/>
          </a:xfrm>
        </p:spPr>
      </p:pic>
      <p:sp>
        <p:nvSpPr>
          <p:cNvPr id="18435" name="Title 2"/>
          <p:cNvSpPr>
            <a:spLocks noGrp="1"/>
          </p:cNvSpPr>
          <p:nvPr>
            <p:ph type="title"/>
          </p:nvPr>
        </p:nvSpPr>
        <p:spPr>
          <a:xfrm>
            <a:off x="1522413" y="685800"/>
            <a:ext cx="4114800" cy="2057400"/>
          </a:xfrm>
        </p:spPr>
        <p:txBody>
          <a:bodyPr/>
          <a:lstStyle/>
          <a:p>
            <a:pPr eaLnBrk="1" hangingPunct="1"/>
            <a:r>
              <a:rPr lang="en-US" altLang="en-US" b="1" smtClean="0">
                <a:solidFill>
                  <a:schemeClr val="tx1"/>
                </a:solidFill>
                <a:latin typeface="Calibri" panose="020F0502020204030204" pitchFamily="34" charset="0"/>
              </a:rPr>
              <a:t>Or?</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522413" y="762000"/>
            <a:ext cx="3886200" cy="1981200"/>
          </a:xfrm>
        </p:spPr>
        <p:txBody>
          <a:bodyPr/>
          <a:lstStyle/>
          <a:p>
            <a:pPr eaLnBrk="1" hangingPunct="1"/>
            <a:r>
              <a:rPr lang="en-US" altLang="en-US" b="1" smtClean="0">
                <a:solidFill>
                  <a:schemeClr val="tx1"/>
                </a:solidFill>
                <a:latin typeface="Calibri" panose="020F0502020204030204" pitchFamily="34" charset="0"/>
              </a:rPr>
              <a:t>Or?</a:t>
            </a:r>
          </a:p>
        </p:txBody>
      </p:sp>
      <p:pic>
        <p:nvPicPr>
          <p:cNvPr id="1945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5813" y="1295400"/>
            <a:ext cx="54657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2413" y="381000"/>
            <a:ext cx="9829800" cy="1219200"/>
          </a:xfrm>
        </p:spPr>
        <p:txBody>
          <a:bodyPr/>
          <a:lstStyle/>
          <a:p>
            <a:pPr eaLnBrk="1" hangingPunct="1"/>
            <a:r>
              <a:rPr lang="en-US" altLang="en-US" b="1" smtClean="0">
                <a:solidFill>
                  <a:schemeClr val="tx1"/>
                </a:solidFill>
                <a:latin typeface="Calibri" panose="020F0502020204030204" pitchFamily="34" charset="0"/>
              </a:rPr>
              <a:t>Or, Perhaps Not Your Retirement?</a:t>
            </a:r>
          </a:p>
        </p:txBody>
      </p:sp>
      <p:pic>
        <p:nvPicPr>
          <p:cNvPr id="20483"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2413" y="2686050"/>
            <a:ext cx="4202112" cy="2360613"/>
          </a:xfrm>
        </p:spPr>
      </p:pic>
      <p:pic>
        <p:nvPicPr>
          <p:cNvPr id="20484"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551613" y="2686050"/>
            <a:ext cx="4214812" cy="2360613"/>
          </a:xfrm>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1522413" y="685800"/>
            <a:ext cx="3733800" cy="1925638"/>
          </a:xfrm>
        </p:spPr>
        <p:txBody>
          <a:bodyPr/>
          <a:lstStyle/>
          <a:p>
            <a:pPr eaLnBrk="1" hangingPunct="1"/>
            <a:r>
              <a:rPr lang="en-US" altLang="en-US" sz="3600" b="1" smtClean="0">
                <a:solidFill>
                  <a:schemeClr val="tx1"/>
                </a:solidFill>
                <a:latin typeface="Calibri" panose="020F0502020204030204" pitchFamily="34" charset="0"/>
              </a:rPr>
              <a:t>But, Hopefully, </a:t>
            </a:r>
            <a:br>
              <a:rPr lang="en-US" altLang="en-US" sz="3600" b="1" smtClean="0">
                <a:solidFill>
                  <a:schemeClr val="tx1"/>
                </a:solidFill>
                <a:latin typeface="Calibri" panose="020F0502020204030204" pitchFamily="34" charset="0"/>
              </a:rPr>
            </a:br>
            <a:r>
              <a:rPr lang="en-US" altLang="en-US" sz="3600" b="1" smtClean="0">
                <a:solidFill>
                  <a:schemeClr val="tx1"/>
                </a:solidFill>
                <a:latin typeface="Calibri" panose="020F0502020204030204" pitchFamily="34" charset="0"/>
              </a:rPr>
              <a:t>Not This?</a:t>
            </a:r>
          </a:p>
        </p:txBody>
      </p:sp>
      <p:pic>
        <p:nvPicPr>
          <p:cNvPr id="2150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6213" y="990600"/>
            <a:ext cx="63166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0</TotalTime>
  <Words>1552</Words>
  <Application>Microsoft Office PowerPoint</Application>
  <PresentationFormat>Custom</PresentationFormat>
  <Paragraphs>118</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Cambria</vt:lpstr>
      <vt:lpstr>Calibri</vt:lpstr>
      <vt:lpstr>Courier New</vt:lpstr>
      <vt:lpstr>Currency Symbols 16x9</vt:lpstr>
      <vt:lpstr>TO RETIREMENT AND BEYOND</vt:lpstr>
      <vt:lpstr>Disclaimer</vt:lpstr>
      <vt:lpstr>        How Do You Envision Your Retirement?</vt:lpstr>
      <vt:lpstr>Your vision?</vt:lpstr>
      <vt:lpstr>Or?</vt:lpstr>
      <vt:lpstr>Or?</vt:lpstr>
      <vt:lpstr>Or?</vt:lpstr>
      <vt:lpstr>Or, Perhaps Not Your Retirement?</vt:lpstr>
      <vt:lpstr>But, Hopefully,  Not This?</vt:lpstr>
      <vt:lpstr>The Intent Is To…</vt:lpstr>
      <vt:lpstr>As Playwright Tennessee Williams Said…</vt:lpstr>
      <vt:lpstr>As Playwright Tennessee Williams Said…</vt:lpstr>
      <vt:lpstr>Am I On Track For Retirement?</vt:lpstr>
      <vt:lpstr>You can't achieve financial comfort if you need to nickel-and-dime everything and are constantly in fear of running out of money after you retire.  </vt:lpstr>
      <vt:lpstr>You can't achieve financial comfort if you need to nickel-and-dime everything and are constantly in fear of running out of money after you retire.  </vt:lpstr>
      <vt:lpstr>These Figures Are Consistent With Recent Surveys</vt:lpstr>
      <vt:lpstr> So, how much do you actually need for a comfortable retirement -- financially?</vt:lpstr>
      <vt:lpstr>Here’s Another Explanation</vt:lpstr>
      <vt:lpstr>Here’s Another Explanation</vt:lpstr>
      <vt:lpstr>Brainchild of Craig Israelsen, PhD</vt:lpstr>
      <vt:lpstr>The Familiar 4% Rule</vt:lpstr>
      <vt:lpstr>RAM Is A “Back of the Envelope” Tool To Calculate If You’re On The Right Track</vt:lpstr>
      <vt:lpstr>Here’s How It Works</vt:lpstr>
      <vt:lpstr>Here’s How It Works</vt:lpstr>
      <vt:lpstr>So Let’s Get Mathematical…</vt:lpstr>
      <vt:lpstr>So Let’s Get Mathematical…</vt:lpstr>
      <vt:lpstr>Projected RAM = Final Retirement Savings/Final Salary</vt:lpstr>
      <vt:lpstr>Projected RAM = Final Retirement Savings/Final Salary</vt:lpstr>
      <vt:lpstr>Projected RAM = Final Retirement Savings/Final Salary</vt:lpstr>
      <vt:lpstr>Projected RAM = Final Retirement Savings/Final Salary</vt:lpstr>
      <vt:lpstr>Projected RAM = Final Retirement Savings/Final Salary</vt:lpstr>
      <vt:lpstr>Speaking of Savings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2016-06-11T20:27:11Z</dcterms:created>
  <dcterms:modified xsi:type="dcterms:W3CDTF">2016-08-13T02:58:54Z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