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3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8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7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4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5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2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5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8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5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1183-4BE4-48BC-B217-96AE4198A56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AF666-1D12-46F8-8F6A-EA854F78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Sell a Stock – Summary Criteria </a:t>
            </a:r>
            <a:br>
              <a:rPr lang="en-US" dirty="0" smtClean="0"/>
            </a:br>
            <a:r>
              <a:rPr lang="en-US" sz="1300" smtClean="0"/>
              <a:t>(adapted from </a:t>
            </a:r>
            <a:r>
              <a:rPr lang="en-US" sz="1300" dirty="0" smtClean="0"/>
              <a:t>BINC 2019 “A Guide on When to </a:t>
            </a:r>
            <a:r>
              <a:rPr lang="en-US" sz="1300" smtClean="0"/>
              <a:t>Sell,” </a:t>
            </a:r>
            <a:r>
              <a:rPr lang="en-US" sz="1300" dirty="0" smtClean="0"/>
              <a:t>by Jim </a:t>
            </a:r>
            <a:r>
              <a:rPr lang="en-US" sz="1300" dirty="0" err="1" smtClean="0"/>
              <a:t>Crabill</a:t>
            </a:r>
            <a:r>
              <a:rPr lang="en-US" sz="1300" dirty="0" smtClean="0"/>
              <a:t>)</a:t>
            </a:r>
            <a:endParaRPr lang="en-US" sz="13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02129" y="1562554"/>
            <a:ext cx="11021785" cy="4952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1.  Company’s fundamentals are deteriorating:</a:t>
            </a:r>
          </a:p>
          <a:p>
            <a:pPr marL="1371600" indent="-742950">
              <a:buFont typeface="Arial" panose="020B0604020202020204" pitchFamily="34" charset="0"/>
              <a:buChar char="•"/>
            </a:pPr>
            <a:r>
              <a:rPr lang="en-US" i="1" dirty="0" smtClean="0"/>
              <a:t>Sales</a:t>
            </a:r>
            <a:r>
              <a:rPr lang="en-US" dirty="0" smtClean="0"/>
              <a:t> Declining – including Quarterly Graph</a:t>
            </a:r>
          </a:p>
          <a:p>
            <a:pPr marL="1371600" indent="-742950">
              <a:buFont typeface="Arial" panose="020B0604020202020204" pitchFamily="34" charset="0"/>
              <a:buChar char="•"/>
            </a:pPr>
            <a:r>
              <a:rPr lang="en-US" i="1" dirty="0" smtClean="0"/>
              <a:t>Profit Margins </a:t>
            </a:r>
            <a:r>
              <a:rPr lang="en-US" dirty="0" smtClean="0"/>
              <a:t>Declining</a:t>
            </a:r>
          </a:p>
          <a:p>
            <a:pPr marL="1371600" indent="-742950">
              <a:buFont typeface="Arial" panose="020B0604020202020204" pitchFamily="34" charset="0"/>
              <a:buChar char="•"/>
            </a:pPr>
            <a:r>
              <a:rPr lang="en-US" i="1" dirty="0" smtClean="0"/>
              <a:t>Long-term debt </a:t>
            </a:r>
            <a:r>
              <a:rPr lang="en-US" dirty="0" smtClean="0"/>
              <a:t>Increasing</a:t>
            </a:r>
          </a:p>
          <a:p>
            <a:r>
              <a:rPr lang="en-US" sz="4100" dirty="0" smtClean="0"/>
              <a:t>2.   </a:t>
            </a:r>
            <a:r>
              <a:rPr lang="en-US" dirty="0" smtClean="0"/>
              <a:t>Adverse Company Changes</a:t>
            </a:r>
          </a:p>
          <a:p>
            <a:pPr marL="1436688" indent="-742950">
              <a:buFont typeface="Arial" panose="020B0604020202020204" pitchFamily="34" charset="0"/>
              <a:buChar char="•"/>
            </a:pPr>
            <a:r>
              <a:rPr lang="en-US" dirty="0" smtClean="0"/>
              <a:t>Key executives depart</a:t>
            </a:r>
          </a:p>
          <a:p>
            <a:pPr marL="1436688" indent="-742950">
              <a:buFont typeface="Arial" panose="020B0604020202020204" pitchFamily="34" charset="0"/>
              <a:buChar char="•"/>
            </a:pPr>
            <a:r>
              <a:rPr lang="en-US" dirty="0" smtClean="0"/>
              <a:t>Product pipeline/same-store sales decline</a:t>
            </a:r>
          </a:p>
          <a:p>
            <a:pPr marL="1436688" indent="-742950">
              <a:buFont typeface="Arial" panose="020B0604020202020204" pitchFamily="34" charset="0"/>
              <a:buChar char="•"/>
            </a:pPr>
            <a:r>
              <a:rPr lang="en-US" dirty="0" smtClean="0"/>
              <a:t>Competition increased, customer base shrinks</a:t>
            </a:r>
          </a:p>
          <a:p>
            <a:pPr marL="800100" indent="-685800"/>
            <a:r>
              <a:rPr lang="en-US" dirty="0" smtClean="0"/>
              <a:t>3. Stock is Overvalued; Relative value (RV) over 150%; Price outpaced industry average; potential return less than money market fund; etc. 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47651" y="1690688"/>
            <a:ext cx="522514" cy="522514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6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When to Sell a Stock – Summary Criteria  (adapted from BINC 2019 “A Guide on When to Sell,” by Jim Crabill)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gladys.henrikson@verizon.net</dc:creator>
  <cp:lastModifiedBy>gladys.henrikson@verizon.net</cp:lastModifiedBy>
  <cp:revision>4</cp:revision>
  <dcterms:created xsi:type="dcterms:W3CDTF">2019-08-12T16:45:02Z</dcterms:created>
  <dcterms:modified xsi:type="dcterms:W3CDTF">2019-08-14T14:44:51Z</dcterms:modified>
</cp:coreProperties>
</file>