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60" r:id="rId3"/>
    <p:sldId id="273" r:id="rId4"/>
    <p:sldId id="256" r:id="rId5"/>
    <p:sldId id="257" r:id="rId6"/>
    <p:sldId id="258" r:id="rId7"/>
    <p:sldId id="259" r:id="rId8"/>
    <p:sldId id="261" r:id="rId9"/>
    <p:sldId id="262" r:id="rId10"/>
    <p:sldId id="263" r:id="rId11"/>
    <p:sldId id="265" r:id="rId12"/>
    <p:sldId id="266" r:id="rId13"/>
    <p:sldId id="269" r:id="rId14"/>
    <p:sldId id="271" r:id="rId15"/>
    <p:sldId id="272"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2" d="100"/>
          <a:sy n="42" d="100"/>
        </p:scale>
        <p:origin x="806" y="48"/>
      </p:cViewPr>
      <p:guideLst/>
    </p:cSldViewPr>
  </p:slideViewPr>
  <p:notesTextViewPr>
    <p:cViewPr>
      <p:scale>
        <a:sx n="1" d="1"/>
        <a:sy n="1" d="1"/>
      </p:scale>
      <p:origin x="0" y="0"/>
    </p:cViewPr>
  </p:notesTextViewPr>
  <p:notesViewPr>
    <p:cSldViewPr snapToGrid="0">
      <p:cViewPr varScale="1">
        <p:scale>
          <a:sx n="35" d="100"/>
          <a:sy n="35" d="100"/>
        </p:scale>
        <p:origin x="211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6818D9-C5B6-4EB0-884C-CD492BAC053B}" type="slidenum">
              <a:rPr lang="en-US" smtClean="0"/>
              <a:t>‹#›</a:t>
            </a:fld>
            <a:endParaRPr lang="en-US" dirty="0"/>
          </a:p>
        </p:txBody>
      </p:sp>
    </p:spTree>
    <p:extLst>
      <p:ext uri="{BB962C8B-B14F-4D97-AF65-F5344CB8AC3E}">
        <p14:creationId xmlns:p14="http://schemas.microsoft.com/office/powerpoint/2010/main" val="2900967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16751-42D0-4E3A-BD74-9B95AB2731D5}"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25B4E-8490-46B8-AD0A-5FADAF47B31B}" type="slidenum">
              <a:rPr lang="en-US" smtClean="0"/>
              <a:t>‹#›</a:t>
            </a:fld>
            <a:endParaRPr lang="en-US"/>
          </a:p>
        </p:txBody>
      </p:sp>
    </p:spTree>
    <p:extLst>
      <p:ext uri="{BB962C8B-B14F-4D97-AF65-F5344CB8AC3E}">
        <p14:creationId xmlns:p14="http://schemas.microsoft.com/office/powerpoint/2010/main" val="253372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84546326-2A23-4C90-9C64-FB2E7D3D8835}" type="slidenum">
              <a:rPr lang="en-US" altLang="en-US" sz="1200" smtClean="0">
                <a:solidFill>
                  <a:srgbClr val="000000"/>
                </a:solidFill>
              </a:rPr>
              <a:pPr/>
              <a:t>1</a:t>
            </a:fld>
            <a:endParaRPr lang="en-US" altLang="en-US" sz="1200"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Presentation Title Slide (w/animation)</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42152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10</a:t>
            </a:fld>
            <a:endParaRPr lang="en-US"/>
          </a:p>
        </p:txBody>
      </p:sp>
    </p:spTree>
    <p:extLst>
      <p:ext uri="{BB962C8B-B14F-4D97-AF65-F5344CB8AC3E}">
        <p14:creationId xmlns:p14="http://schemas.microsoft.com/office/powerpoint/2010/main" val="332584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11</a:t>
            </a:fld>
            <a:endParaRPr lang="en-US"/>
          </a:p>
        </p:txBody>
      </p:sp>
    </p:spTree>
    <p:extLst>
      <p:ext uri="{BB962C8B-B14F-4D97-AF65-F5344CB8AC3E}">
        <p14:creationId xmlns:p14="http://schemas.microsoft.com/office/powerpoint/2010/main" val="3088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12</a:t>
            </a:fld>
            <a:endParaRPr lang="en-US"/>
          </a:p>
        </p:txBody>
      </p:sp>
    </p:spTree>
    <p:extLst>
      <p:ext uri="{BB962C8B-B14F-4D97-AF65-F5344CB8AC3E}">
        <p14:creationId xmlns:p14="http://schemas.microsoft.com/office/powerpoint/2010/main" val="250838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13</a:t>
            </a:fld>
            <a:endParaRPr lang="en-US"/>
          </a:p>
        </p:txBody>
      </p:sp>
    </p:spTree>
    <p:extLst>
      <p:ext uri="{BB962C8B-B14F-4D97-AF65-F5344CB8AC3E}">
        <p14:creationId xmlns:p14="http://schemas.microsoft.com/office/powerpoint/2010/main" val="220441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14</a:t>
            </a:fld>
            <a:endParaRPr lang="en-US"/>
          </a:p>
        </p:txBody>
      </p:sp>
    </p:spTree>
    <p:extLst>
      <p:ext uri="{BB962C8B-B14F-4D97-AF65-F5344CB8AC3E}">
        <p14:creationId xmlns:p14="http://schemas.microsoft.com/office/powerpoint/2010/main" val="193349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15</a:t>
            </a:fld>
            <a:endParaRPr lang="en-US"/>
          </a:p>
        </p:txBody>
      </p:sp>
    </p:spTree>
    <p:extLst>
      <p:ext uri="{BB962C8B-B14F-4D97-AF65-F5344CB8AC3E}">
        <p14:creationId xmlns:p14="http://schemas.microsoft.com/office/powerpoint/2010/main" val="44854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2</a:t>
            </a:fld>
            <a:endParaRPr lang="en-US"/>
          </a:p>
        </p:txBody>
      </p:sp>
    </p:spTree>
    <p:extLst>
      <p:ext uri="{BB962C8B-B14F-4D97-AF65-F5344CB8AC3E}">
        <p14:creationId xmlns:p14="http://schemas.microsoft.com/office/powerpoint/2010/main" val="113017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getting down to the end of our planned events which</a:t>
            </a:r>
            <a:r>
              <a:rPr lang="en-US" baseline="0" dirty="0" smtClean="0"/>
              <a:t> means it’s time for our planning meeting and the need for all hands on deck.  This year’s meeting will be hosted once again at Joy </a:t>
            </a:r>
            <a:r>
              <a:rPr lang="en-US" baseline="0" dirty="0" err="1" smtClean="0"/>
              <a:t>Garrish’s</a:t>
            </a:r>
            <a:r>
              <a:rPr lang="en-US" baseline="0" dirty="0" smtClean="0"/>
              <a:t> community clubhouse with </a:t>
            </a:r>
            <a:r>
              <a:rPr lang="en-US" baseline="0" dirty="0" err="1" smtClean="0"/>
              <a:t>WiFi</a:t>
            </a:r>
            <a:r>
              <a:rPr lang="en-US" baseline="0" dirty="0" smtClean="0"/>
              <a:t> for an Internet conference call, plenty of seating, and a full kitchen.   Come prepared to volunteer your time and talent.</a:t>
            </a:r>
          </a:p>
          <a:p>
            <a:r>
              <a:rPr lang="en-US" baseline="0" dirty="0" smtClean="0"/>
              <a:t>BINC was all about sharing information and knowledge and we want to be able to extend that to the over 200 clubs in our chapter region (One at a time, please).  If any of our audience would like to discuss how we can assist your club, please contact us.</a:t>
            </a:r>
          </a:p>
        </p:txBody>
      </p:sp>
      <p:sp>
        <p:nvSpPr>
          <p:cNvPr id="4" name="Slide Number Placeholder 3"/>
          <p:cNvSpPr>
            <a:spLocks noGrp="1"/>
          </p:cNvSpPr>
          <p:nvPr>
            <p:ph type="sldNum" sz="quarter" idx="10"/>
          </p:nvPr>
        </p:nvSpPr>
        <p:spPr/>
        <p:txBody>
          <a:bodyPr/>
          <a:lstStyle/>
          <a:p>
            <a:fld id="{1B025B4E-8490-46B8-AD0A-5FADAF47B31B}" type="slidenum">
              <a:rPr lang="en-US" smtClean="0"/>
              <a:t>3</a:t>
            </a:fld>
            <a:endParaRPr lang="en-US"/>
          </a:p>
        </p:txBody>
      </p:sp>
    </p:spTree>
    <p:extLst>
      <p:ext uri="{BB962C8B-B14F-4D97-AF65-F5344CB8AC3E}">
        <p14:creationId xmlns:p14="http://schemas.microsoft.com/office/powerpoint/2010/main" val="372530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me, secondary to the sharing of knowledge and stock ideas are</a:t>
            </a:r>
            <a:r>
              <a:rPr lang="en-US" baseline="0" dirty="0" smtClean="0"/>
              <a:t> the people.  Meeting with friends that I usually only see once a year.  New acquaintances like the roommate who answered my Chapter Chat, the person I was talking with via email who sat down next to me in the Financial Empowerment class (great event that another director will talk to) or the enthusiastic First Timer from Chicago.  All of these and more create the positive energy that keeps me coming back to the National Conference each year.</a:t>
            </a:r>
            <a:endParaRPr lang="en-US" dirty="0"/>
          </a:p>
        </p:txBody>
      </p:sp>
      <p:sp>
        <p:nvSpPr>
          <p:cNvPr id="4" name="Slide Number Placeholder 3"/>
          <p:cNvSpPr>
            <a:spLocks noGrp="1"/>
          </p:cNvSpPr>
          <p:nvPr>
            <p:ph type="sldNum" sz="quarter" idx="10"/>
          </p:nvPr>
        </p:nvSpPr>
        <p:spPr/>
        <p:txBody>
          <a:bodyPr/>
          <a:lstStyle/>
          <a:p>
            <a:fld id="{1B025B4E-8490-46B8-AD0A-5FADAF47B31B}" type="slidenum">
              <a:rPr lang="en-US" smtClean="0"/>
              <a:t>4</a:t>
            </a:fld>
            <a:endParaRPr lang="en-US"/>
          </a:p>
        </p:txBody>
      </p:sp>
    </p:spTree>
    <p:extLst>
      <p:ext uri="{BB962C8B-B14F-4D97-AF65-F5344CB8AC3E}">
        <p14:creationId xmlns:p14="http://schemas.microsoft.com/office/powerpoint/2010/main" val="421097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class highlight</a:t>
            </a:r>
            <a:r>
              <a:rPr lang="en-US" baseline="0" dirty="0" smtClean="0"/>
              <a:t> is Nicholson’s Triple Play ( a class taught by Nick </a:t>
            </a:r>
            <a:r>
              <a:rPr lang="en-US" baseline="0" dirty="0" err="1" smtClean="0"/>
              <a:t>Stratigos</a:t>
            </a:r>
            <a:r>
              <a:rPr lang="en-US" baseline="0" dirty="0" smtClean="0"/>
              <a:t> from the Pittsburgh chapter).  </a:t>
            </a:r>
            <a:r>
              <a:rPr lang="en-US" sz="1200" b="0" i="0" kern="1200" dirty="0" smtClean="0">
                <a:solidFill>
                  <a:schemeClr val="tx1"/>
                </a:solidFill>
                <a:effectLst/>
                <a:latin typeface="+mn-lt"/>
                <a:ea typeface="+mn-ea"/>
                <a:cs typeface="+mn-cs"/>
              </a:rPr>
              <a:t>One of George Nicholson’s favorite subjects has to do with his hunt for undervalued opportunities and the triple play concept. In the triple play, you want a stock whose price has been hammered.  The second condition is that the company’s profit margins can improve over time through productivity enhancements or other means. And the third item is this notion of finding a company poised for P/E expansion over the five-year time </a:t>
            </a:r>
            <a:r>
              <a:rPr lang="en-US" sz="1200" b="0" i="0" kern="1200" dirty="0" err="1" smtClean="0">
                <a:solidFill>
                  <a:schemeClr val="tx1"/>
                </a:solidFill>
                <a:effectLst/>
                <a:latin typeface="+mn-lt"/>
                <a:ea typeface="+mn-ea"/>
                <a:cs typeface="+mn-cs"/>
              </a:rPr>
              <a:t>horizon.</a:t>
            </a:r>
            <a:r>
              <a:rPr lang="en-US" baseline="0" dirty="0" err="1" smtClean="0"/>
              <a:t>I</a:t>
            </a:r>
            <a:r>
              <a:rPr lang="en-US" baseline="0" dirty="0" smtClean="0"/>
              <a:t> have heard this term often, but never seen it broken down the way Nick has for this class both in terms of the Information available on the Stock Selection Guide and in the popular and available Value Line resource.</a:t>
            </a:r>
            <a:endParaRPr lang="en-US" dirty="0"/>
          </a:p>
        </p:txBody>
      </p:sp>
      <p:sp>
        <p:nvSpPr>
          <p:cNvPr id="4" name="Slide Number Placeholder 3"/>
          <p:cNvSpPr>
            <a:spLocks noGrp="1"/>
          </p:cNvSpPr>
          <p:nvPr>
            <p:ph type="sldNum" sz="quarter" idx="10"/>
          </p:nvPr>
        </p:nvSpPr>
        <p:spPr/>
        <p:txBody>
          <a:bodyPr/>
          <a:lstStyle/>
          <a:p>
            <a:fld id="{1B025B4E-8490-46B8-AD0A-5FADAF47B31B}" type="slidenum">
              <a:rPr lang="en-US" smtClean="0"/>
              <a:t>5</a:t>
            </a:fld>
            <a:endParaRPr lang="en-US"/>
          </a:p>
        </p:txBody>
      </p:sp>
    </p:spTree>
    <p:extLst>
      <p:ext uri="{BB962C8B-B14F-4D97-AF65-F5344CB8AC3E}">
        <p14:creationId xmlns:p14="http://schemas.microsoft.com/office/powerpoint/2010/main" val="351605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Line is a popular resource of BI members and is available in either paper form or online at many libraries.  The form above is a PDF report</a:t>
            </a:r>
            <a:r>
              <a:rPr lang="en-US" baseline="0" dirty="0" smtClean="0"/>
              <a:t> that is available for over 6,000 stocks followed by Value Line every 13 weeks.  While the jagged price bar line shows that the stock price is down (see red arrow), the Annual Total Return Projections predict between a low of 19% and a high of 33% gain with the price rising from $66.32 to between $130 and $200.</a:t>
            </a:r>
            <a:endParaRPr lang="en-US" dirty="0"/>
          </a:p>
        </p:txBody>
      </p:sp>
      <p:sp>
        <p:nvSpPr>
          <p:cNvPr id="4" name="Slide Number Placeholder 3"/>
          <p:cNvSpPr>
            <a:spLocks noGrp="1"/>
          </p:cNvSpPr>
          <p:nvPr>
            <p:ph type="sldNum" sz="quarter" idx="10"/>
          </p:nvPr>
        </p:nvSpPr>
        <p:spPr/>
        <p:txBody>
          <a:bodyPr/>
          <a:lstStyle/>
          <a:p>
            <a:fld id="{1B025B4E-8490-46B8-AD0A-5FADAF47B31B}" type="slidenum">
              <a:rPr lang="en-US" smtClean="0"/>
              <a:t>6</a:t>
            </a:fld>
            <a:endParaRPr lang="en-US"/>
          </a:p>
        </p:txBody>
      </p:sp>
    </p:spTree>
    <p:extLst>
      <p:ext uri="{BB962C8B-B14F-4D97-AF65-F5344CB8AC3E}">
        <p14:creationId xmlns:p14="http://schemas.microsoft.com/office/powerpoint/2010/main" val="168607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Halfway down the Value Line report lists 10 years of more of Net Profit</a:t>
            </a:r>
            <a:r>
              <a:rPr lang="en-US" baseline="0" dirty="0" smtClean="0"/>
              <a:t> Margins increasing in the last few most recent years and increasing even further in the bold print that are estimates for future years (see the green box above) </a:t>
            </a:r>
            <a:endParaRPr lang="en-US" dirty="0"/>
          </a:p>
        </p:txBody>
      </p:sp>
      <p:sp>
        <p:nvSpPr>
          <p:cNvPr id="4" name="Slide Number Placeholder 3"/>
          <p:cNvSpPr>
            <a:spLocks noGrp="1"/>
          </p:cNvSpPr>
          <p:nvPr>
            <p:ph type="sldNum" sz="quarter" idx="10"/>
          </p:nvPr>
        </p:nvSpPr>
        <p:spPr/>
        <p:txBody>
          <a:bodyPr/>
          <a:lstStyle/>
          <a:p>
            <a:fld id="{1B025B4E-8490-46B8-AD0A-5FADAF47B31B}" type="slidenum">
              <a:rPr lang="en-US" smtClean="0"/>
              <a:t>7</a:t>
            </a:fld>
            <a:endParaRPr lang="en-US"/>
          </a:p>
        </p:txBody>
      </p:sp>
    </p:spTree>
    <p:extLst>
      <p:ext uri="{BB962C8B-B14F-4D97-AF65-F5344CB8AC3E}">
        <p14:creationId xmlns:p14="http://schemas.microsoft.com/office/powerpoint/2010/main" val="7045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possibility of Price to Earning expansion is demonstrated in the Value Line Report by the current P/E ratio above the graph and the Average Annual P/E Ratio five year projection (the number in bold print at the end of the row).  For there to be a possibility of expansion, the current P/E must be a lower number than</a:t>
            </a:r>
            <a:r>
              <a:rPr lang="en-US" baseline="0" dirty="0" smtClean="0"/>
              <a:t> the average future projection with the theory being that the lower number will return to it normal point or the average.</a:t>
            </a:r>
            <a:endParaRPr lang="en-US" dirty="0"/>
          </a:p>
        </p:txBody>
      </p:sp>
      <p:sp>
        <p:nvSpPr>
          <p:cNvPr id="4" name="Slide Number Placeholder 3"/>
          <p:cNvSpPr>
            <a:spLocks noGrp="1"/>
          </p:cNvSpPr>
          <p:nvPr>
            <p:ph type="sldNum" sz="quarter" idx="10"/>
          </p:nvPr>
        </p:nvSpPr>
        <p:spPr/>
        <p:txBody>
          <a:bodyPr/>
          <a:lstStyle/>
          <a:p>
            <a:fld id="{1B025B4E-8490-46B8-AD0A-5FADAF47B31B}" type="slidenum">
              <a:rPr lang="en-US" smtClean="0"/>
              <a:t>8</a:t>
            </a:fld>
            <a:endParaRPr lang="en-US"/>
          </a:p>
        </p:txBody>
      </p:sp>
    </p:spTree>
    <p:extLst>
      <p:ext uri="{BB962C8B-B14F-4D97-AF65-F5344CB8AC3E}">
        <p14:creationId xmlns:p14="http://schemas.microsoft.com/office/powerpoint/2010/main" val="155695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25B4E-8490-46B8-AD0A-5FADAF47B31B}" type="slidenum">
              <a:rPr lang="en-US" smtClean="0"/>
              <a:t>9</a:t>
            </a:fld>
            <a:endParaRPr lang="en-US"/>
          </a:p>
        </p:txBody>
      </p:sp>
    </p:spTree>
    <p:extLst>
      <p:ext uri="{BB962C8B-B14F-4D97-AF65-F5344CB8AC3E}">
        <p14:creationId xmlns:p14="http://schemas.microsoft.com/office/powerpoint/2010/main" val="388073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5FF097-989D-4E27-9B54-B362C444FC6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272294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FF097-989D-4E27-9B54-B362C444FC6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131031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FF097-989D-4E27-9B54-B362C444FC6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95193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7735127"/>
      </p:ext>
    </p:extLst>
  </p:cSld>
  <p:clrMapOvr>
    <a:masterClrMapping/>
  </p:clrMapOvr>
  <p:transition advClick="0" advTm="8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272382"/>
      </p:ext>
    </p:extLst>
  </p:cSld>
  <p:clrMapOvr>
    <a:masterClrMapping/>
  </p:clrMapOvr>
  <p:transition advClick="0" advTm="8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2862148"/>
      </p:ext>
    </p:extLst>
  </p:cSld>
  <p:clrMapOvr>
    <a:masterClrMapping/>
  </p:clrMapOvr>
  <p:transition advClick="0" advTm="8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523920"/>
      </p:ext>
    </p:extLst>
  </p:cSld>
  <p:clrMapOvr>
    <a:masterClrMapping/>
  </p:clrMapOvr>
  <p:transition advClick="0" advTm="8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9732622"/>
      </p:ext>
    </p:extLst>
  </p:cSld>
  <p:clrMapOvr>
    <a:masterClrMapping/>
  </p:clrMapOvr>
  <p:transition advClick="0" advTm="8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49260607"/>
      </p:ext>
    </p:extLst>
  </p:cSld>
  <p:clrMapOvr>
    <a:masterClrMapping/>
  </p:clrMapOvr>
  <p:transition advClick="0" advTm="8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935030"/>
      </p:ext>
    </p:extLst>
  </p:cSld>
  <p:clrMapOvr>
    <a:masterClrMapping/>
  </p:clrMapOvr>
  <p:transition advClick="0" advTm="8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799541"/>
      </p:ext>
    </p:extLst>
  </p:cSld>
  <p:clrMapOvr>
    <a:masterClrMapping/>
  </p:clrMapOvr>
  <p:transition advClick="0"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FF097-989D-4E27-9B54-B362C444FC6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31693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8459621"/>
      </p:ext>
    </p:extLst>
  </p:cSld>
  <p:clrMapOvr>
    <a:masterClrMapping/>
  </p:clrMapOvr>
  <p:transition advClick="0" advTm="8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1589973"/>
      </p:ext>
    </p:extLst>
  </p:cSld>
  <p:clrMapOvr>
    <a:masterClrMapping/>
  </p:clrMapOvr>
  <p:transition advClick="0" advTm="8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3667059"/>
      </p:ext>
    </p:extLst>
  </p:cSld>
  <p:clrMapOvr>
    <a:masterClrMapping/>
  </p:clrMapOvr>
  <p:transition advClick="0"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5FF097-989D-4E27-9B54-B362C444FC6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25245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5FF097-989D-4E27-9B54-B362C444FC6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37973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5FF097-989D-4E27-9B54-B362C444FC6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231273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FF097-989D-4E27-9B54-B362C444FC6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321885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FF097-989D-4E27-9B54-B362C444FC6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81982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FF097-989D-4E27-9B54-B362C444FC6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132817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FF097-989D-4E27-9B54-B362C444FC6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36E51-82DE-4673-BE4D-E720C4327979}" type="slidenum">
              <a:rPr lang="en-US" smtClean="0"/>
              <a:t>‹#›</a:t>
            </a:fld>
            <a:endParaRPr lang="en-US"/>
          </a:p>
        </p:txBody>
      </p:sp>
    </p:spTree>
    <p:extLst>
      <p:ext uri="{BB962C8B-B14F-4D97-AF65-F5344CB8AC3E}">
        <p14:creationId xmlns:p14="http://schemas.microsoft.com/office/powerpoint/2010/main" val="155275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FF097-989D-4E27-9B54-B362C444FC6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36E51-82DE-4673-BE4D-E720C4327979}" type="slidenum">
              <a:rPr lang="en-US" smtClean="0"/>
              <a:t>‹#›</a:t>
            </a:fld>
            <a:endParaRPr lang="en-US"/>
          </a:p>
        </p:txBody>
      </p:sp>
    </p:spTree>
    <p:extLst>
      <p:ext uri="{BB962C8B-B14F-4D97-AF65-F5344CB8AC3E}">
        <p14:creationId xmlns:p14="http://schemas.microsoft.com/office/powerpoint/2010/main" val="301858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7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5000">
    <p:fade/>
  </p:transition>
  <p:txStyles>
    <p:titleStyle>
      <a:lvl1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lnSpc>
          <a:spcPct val="140000"/>
        </a:lnSpc>
        <a:spcBef>
          <a:spcPct val="20000"/>
        </a:spcBef>
        <a:spcAft>
          <a:spcPct val="0"/>
        </a:spcAft>
        <a:buBlip>
          <a:blip r:embed="rId14"/>
        </a:buBlip>
        <a:defRPr sz="1600">
          <a:solidFill>
            <a:schemeClr val="tx1"/>
          </a:solidFill>
          <a:latin typeface="+mn-lt"/>
          <a:ea typeface="+mn-ea"/>
          <a:cs typeface="+mn-cs"/>
        </a:defRPr>
      </a:lvl1pPr>
      <a:lvl2pPr marL="742950" indent="-285750" algn="l" rtl="0" eaLnBrk="0" fontAlgn="base" hangingPunct="0">
        <a:lnSpc>
          <a:spcPct val="140000"/>
        </a:lnSpc>
        <a:spcBef>
          <a:spcPct val="20000"/>
        </a:spcBef>
        <a:spcAft>
          <a:spcPct val="0"/>
        </a:spcAft>
        <a:buClr>
          <a:schemeClr val="bg2"/>
        </a:buClr>
        <a:buFont typeface="Wingdings" panose="05000000000000000000" pitchFamily="2" charset="2"/>
        <a:buChar char="§"/>
        <a:defRPr sz="1600">
          <a:solidFill>
            <a:schemeClr val="tx1"/>
          </a:solidFill>
          <a:latin typeface="+mj-lt"/>
        </a:defRPr>
      </a:lvl2pPr>
      <a:lvl3pPr marL="1143000" indent="-228600" algn="l" rtl="0" eaLnBrk="0" fontAlgn="base" hangingPunct="0">
        <a:lnSpc>
          <a:spcPct val="140000"/>
        </a:lnSpc>
        <a:spcBef>
          <a:spcPct val="20000"/>
        </a:spcBef>
        <a:spcAft>
          <a:spcPct val="0"/>
        </a:spcAft>
        <a:buClr>
          <a:schemeClr val="bg2"/>
        </a:buClr>
        <a:buSzPct val="75000"/>
        <a:buChar char="o"/>
        <a:defRPr sz="1600">
          <a:solidFill>
            <a:schemeClr val="tx1"/>
          </a:solidFill>
          <a:latin typeface="+mj-lt"/>
        </a:defRPr>
      </a:lvl3pPr>
      <a:lvl4pPr marL="1600200" indent="-228600" algn="l" rtl="0" eaLnBrk="0" fontAlgn="base" hangingPunct="0">
        <a:lnSpc>
          <a:spcPct val="120000"/>
        </a:lnSpc>
        <a:spcBef>
          <a:spcPct val="20000"/>
        </a:spcBef>
        <a:spcAft>
          <a:spcPct val="0"/>
        </a:spcAft>
        <a:buClr>
          <a:schemeClr val="bg2"/>
        </a:buClr>
        <a:buChar char="–"/>
        <a:defRPr sz="1400" b="1" i="1">
          <a:solidFill>
            <a:srgbClr val="3C4954"/>
          </a:solidFill>
          <a:latin typeface="+mj-lt"/>
        </a:defRPr>
      </a:lvl4pPr>
      <a:lvl5pPr marL="2057400" indent="-228600" algn="l" rtl="0" eaLnBrk="0" fontAlgn="base" hangingPunct="0">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5pPr>
      <a:lvl6pPr marL="25146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6pPr>
      <a:lvl7pPr marL="29718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7pPr>
      <a:lvl8pPr marL="34290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8pPr>
      <a:lvl9pPr marL="38862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contact@dc.betterinvesting.ne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981200" y="968375"/>
            <a:ext cx="7772400" cy="6556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90000"/>
              </a:lnSpc>
              <a:defRPr/>
            </a:pPr>
            <a:r>
              <a:rPr lang="en-US" altLang="en-US" sz="4100" i="1" dirty="0" smtClean="0">
                <a:solidFill>
                  <a:schemeClr val="bg1"/>
                </a:solidFill>
                <a:latin typeface="Tahoma" panose="020B0604030504040204" pitchFamily="34" charset="0"/>
              </a:rPr>
              <a:t>Highlights of 2019 BINC!</a:t>
            </a:r>
            <a:endParaRPr lang="en-US" altLang="en-US" sz="4100" i="1" dirty="0">
              <a:solidFill>
                <a:schemeClr val="bg1"/>
              </a:solidFill>
              <a:latin typeface="Tahoma" panose="020B0604030504040204" pitchFamily="34" charset="0"/>
            </a:endParaRPr>
          </a:p>
        </p:txBody>
      </p:sp>
      <p:sp>
        <p:nvSpPr>
          <p:cNvPr id="33795" name="Rectangle 6"/>
          <p:cNvSpPr>
            <a:spLocks noChangeArrowheads="1"/>
          </p:cNvSpPr>
          <p:nvPr/>
        </p:nvSpPr>
        <p:spPr bwMode="auto">
          <a:xfrm>
            <a:off x="2057400" y="4556125"/>
            <a:ext cx="1905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ctr" fontAlgn="base">
              <a:lnSpc>
                <a:spcPct val="140000"/>
              </a:lnSpc>
              <a:spcBef>
                <a:spcPct val="20000"/>
              </a:spcBef>
              <a:spcAft>
                <a:spcPct val="0"/>
              </a:spcAft>
            </a:pPr>
            <a:r>
              <a:rPr lang="en-US" altLang="en-US" sz="1400" b="1">
                <a:solidFill>
                  <a:srgbClr val="808080"/>
                </a:solidFill>
                <a:latin typeface="Arial Narrow" panose="020B0606020202030204" pitchFamily="34" charset="0"/>
              </a:rPr>
              <a:t>&lt; PLACE LOGO HERE &gt;</a:t>
            </a:r>
          </a:p>
          <a:p>
            <a:pPr algn="ctr" fontAlgn="base">
              <a:lnSpc>
                <a:spcPct val="140000"/>
              </a:lnSpc>
              <a:spcBef>
                <a:spcPct val="20000"/>
              </a:spcBef>
              <a:spcAft>
                <a:spcPct val="0"/>
              </a:spcAft>
            </a:pPr>
            <a:r>
              <a:rPr lang="en-US" altLang="en-US" sz="1400" i="1">
                <a:solidFill>
                  <a:srgbClr val="808080"/>
                </a:solidFill>
                <a:latin typeface="Arial Narrow" panose="020B0606020202030204" pitchFamily="34" charset="0"/>
              </a:rPr>
              <a:t>IF APPROPRIATE</a:t>
            </a:r>
            <a:endParaRPr lang="en-US" altLang="en-US" sz="1400">
              <a:solidFill>
                <a:srgbClr val="000000"/>
              </a:solidFill>
              <a:latin typeface="Arial Narrow" panose="020B0606020202030204" pitchFamily="34" charset="0"/>
            </a:endParaRPr>
          </a:p>
        </p:txBody>
      </p:sp>
      <p:sp>
        <p:nvSpPr>
          <p:cNvPr id="33796" name="Text Box 7"/>
          <p:cNvSpPr txBox="1">
            <a:spLocks noChangeArrowheads="1"/>
          </p:cNvSpPr>
          <p:nvPr/>
        </p:nvSpPr>
        <p:spPr bwMode="auto">
          <a:xfrm>
            <a:off x="1981200" y="6172201"/>
            <a:ext cx="11031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eaLnBrk="0" fontAlgn="base" hangingPunct="0">
              <a:spcBef>
                <a:spcPct val="0"/>
              </a:spcBef>
              <a:spcAft>
                <a:spcPct val="0"/>
              </a:spcAft>
              <a:buSzPct val="100000"/>
            </a:pPr>
            <a:r>
              <a:rPr lang="en-US" altLang="en-US" sz="1400" b="1" dirty="0" smtClean="0">
                <a:solidFill>
                  <a:srgbClr val="3C4954"/>
                </a:solidFill>
                <a:latin typeface="Arial Narrow" panose="020B0606020202030204" pitchFamily="34" charset="0"/>
              </a:rPr>
              <a:t>June 3,, </a:t>
            </a:r>
            <a:r>
              <a:rPr lang="en-US" altLang="en-US" sz="1400" b="1" dirty="0">
                <a:solidFill>
                  <a:srgbClr val="3C4954"/>
                </a:solidFill>
                <a:latin typeface="Arial Narrow" panose="020B0606020202030204" pitchFamily="34" charset="0"/>
              </a:rPr>
              <a:t>2019</a:t>
            </a:r>
          </a:p>
        </p:txBody>
      </p:sp>
      <p:pic>
        <p:nvPicPr>
          <p:cNvPr id="33797" name="Picture 8" descr="BI_Logos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95801"/>
            <a:ext cx="3962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1"/>
          <p:cNvSpPr txBox="1">
            <a:spLocks noChangeArrowheads="1"/>
          </p:cNvSpPr>
          <p:nvPr/>
        </p:nvSpPr>
        <p:spPr bwMode="auto">
          <a:xfrm>
            <a:off x="7162800" y="5356226"/>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eaLnBrk="0" fontAlgn="base" hangingPunct="0">
              <a:spcBef>
                <a:spcPct val="0"/>
              </a:spcBef>
              <a:spcAft>
                <a:spcPct val="0"/>
              </a:spcAft>
            </a:pPr>
            <a:r>
              <a:rPr lang="en-US" altLang="en-US">
                <a:solidFill>
                  <a:srgbClr val="000000"/>
                </a:solidFill>
              </a:rPr>
              <a:t>BetterInvesting DC Regional Chapter</a:t>
            </a:r>
          </a:p>
        </p:txBody>
      </p:sp>
    </p:spTree>
    <p:extLst>
      <p:ext uri="{BB962C8B-B14F-4D97-AF65-F5344CB8AC3E}">
        <p14:creationId xmlns:p14="http://schemas.microsoft.com/office/powerpoint/2010/main" val="2760099401"/>
      </p:ext>
    </p:extLst>
  </p:cSld>
  <p:clrMapOvr>
    <a:masterClrMapping/>
  </p:clrMapOvr>
  <p:transition advClick="0" advTm="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461" y="-1"/>
            <a:ext cx="11345488" cy="3092335"/>
          </a:xfrm>
          <a:prstGeom prst="rect">
            <a:avLst/>
          </a:prstGeom>
        </p:spPr>
      </p:pic>
      <p:pic>
        <p:nvPicPr>
          <p:cNvPr id="3" name="Picture 2"/>
          <p:cNvPicPr>
            <a:picLocks noChangeAspect="1"/>
          </p:cNvPicPr>
          <p:nvPr/>
        </p:nvPicPr>
        <p:blipFill>
          <a:blip r:embed="rId4"/>
          <a:stretch>
            <a:fillRect/>
          </a:stretch>
        </p:blipFill>
        <p:spPr>
          <a:xfrm>
            <a:off x="631768" y="3360852"/>
            <a:ext cx="10839796" cy="2491308"/>
          </a:xfrm>
          <a:prstGeom prst="rect">
            <a:avLst/>
          </a:prstGeom>
        </p:spPr>
      </p:pic>
      <p:sp>
        <p:nvSpPr>
          <p:cNvPr id="4" name="Oval 3"/>
          <p:cNvSpPr/>
          <p:nvPr/>
        </p:nvSpPr>
        <p:spPr>
          <a:xfrm>
            <a:off x="3823855" y="4139738"/>
            <a:ext cx="3873731" cy="171242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4153" y="266406"/>
            <a:ext cx="10507287" cy="5735384"/>
          </a:xfrm>
          <a:prstGeom prst="rect">
            <a:avLst/>
          </a:prstGeom>
        </p:spPr>
      </p:pic>
    </p:spTree>
    <p:extLst>
      <p:ext uri="{BB962C8B-B14F-4D97-AF65-F5344CB8AC3E}">
        <p14:creationId xmlns:p14="http://schemas.microsoft.com/office/powerpoint/2010/main" val="76439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0911" y="126353"/>
            <a:ext cx="10810900" cy="6307713"/>
          </a:xfrm>
          <a:prstGeom prst="rect">
            <a:avLst/>
          </a:prstGeom>
        </p:spPr>
      </p:pic>
      <p:cxnSp>
        <p:nvCxnSpPr>
          <p:cNvPr id="4" name="Straight Arrow Connector 3"/>
          <p:cNvCxnSpPr/>
          <p:nvPr/>
        </p:nvCxnSpPr>
        <p:spPr>
          <a:xfrm flipV="1">
            <a:off x="6620256" y="3493008"/>
            <a:ext cx="1042416" cy="5486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010144" y="3355848"/>
            <a:ext cx="566928" cy="2743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9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4836" y="681644"/>
            <a:ext cx="11286663" cy="3818919"/>
          </a:xfrm>
          <a:prstGeom prst="rect">
            <a:avLst/>
          </a:prstGeom>
        </p:spPr>
      </p:pic>
      <p:sp>
        <p:nvSpPr>
          <p:cNvPr id="3" name="Rectangle 2"/>
          <p:cNvSpPr/>
          <p:nvPr/>
        </p:nvSpPr>
        <p:spPr>
          <a:xfrm>
            <a:off x="2926080" y="3192087"/>
            <a:ext cx="1330036" cy="3990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01295" y="3192087"/>
            <a:ext cx="2660072" cy="3990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579418" y="4902863"/>
            <a:ext cx="9497672" cy="1198678"/>
          </a:xfrm>
          <a:prstGeom prst="rect">
            <a:avLst/>
          </a:prstGeom>
        </p:spPr>
      </p:pic>
    </p:spTree>
    <p:extLst>
      <p:ext uri="{BB962C8B-B14F-4D97-AF65-F5344CB8AC3E}">
        <p14:creationId xmlns:p14="http://schemas.microsoft.com/office/powerpoint/2010/main" val="267791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0075" y="698269"/>
            <a:ext cx="10813524" cy="5503025"/>
          </a:xfrm>
          <a:prstGeom prst="rect">
            <a:avLst/>
          </a:prstGeom>
        </p:spPr>
      </p:pic>
    </p:spTree>
    <p:extLst>
      <p:ext uri="{BB962C8B-B14F-4D97-AF65-F5344CB8AC3E}">
        <p14:creationId xmlns:p14="http://schemas.microsoft.com/office/powerpoint/2010/main" val="304282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1025" y="804163"/>
            <a:ext cx="10291157" cy="5237464"/>
          </a:xfrm>
          <a:prstGeom prst="rect">
            <a:avLst/>
          </a:prstGeom>
        </p:spPr>
      </p:pic>
    </p:spTree>
    <p:extLst>
      <p:ext uri="{BB962C8B-B14F-4D97-AF65-F5344CB8AC3E}">
        <p14:creationId xmlns:p14="http://schemas.microsoft.com/office/powerpoint/2010/main" val="172358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53"/>
            <a:ext cx="10515600" cy="1325563"/>
          </a:xfrm>
        </p:spPr>
        <p:txBody>
          <a:bodyPr/>
          <a:lstStyle/>
          <a:p>
            <a:pPr algn="ctr"/>
            <a:r>
              <a:rPr lang="en-US" dirty="0"/>
              <a:t>Disclaimer</a:t>
            </a:r>
          </a:p>
        </p:txBody>
      </p:sp>
      <p:sp>
        <p:nvSpPr>
          <p:cNvPr id="3" name="TextBox 2"/>
          <p:cNvSpPr txBox="1"/>
          <p:nvPr/>
        </p:nvSpPr>
        <p:spPr>
          <a:xfrm>
            <a:off x="530352" y="1152144"/>
            <a:ext cx="11283696" cy="5392245"/>
          </a:xfrm>
          <a:prstGeom prst="rect">
            <a:avLst/>
          </a:prstGeom>
          <a:noFill/>
        </p:spPr>
        <p:txBody>
          <a:bodyPr wrap="square" rtlCol="0">
            <a:spAutoFit/>
          </a:bodyPr>
          <a:lstStyle/>
          <a:p>
            <a:pPr>
              <a:lnSpc>
                <a:spcPct val="80000"/>
              </a:lnSpc>
            </a:pPr>
            <a:r>
              <a:rPr lang="en-US" sz="2400" dirty="0"/>
              <a:t>The information in this presentation is </a:t>
            </a:r>
            <a:r>
              <a:rPr lang="en-US" sz="2400" b="1" dirty="0"/>
              <a:t>for educational purposes only </a:t>
            </a:r>
            <a:r>
              <a:rPr lang="en-US" sz="2400" dirty="0"/>
              <a:t>and is not intended to be a recommendation to purchase or sell any of the stocks, mutual funds, or other securities that may be referenced.  The securities of companies referenced or featured in the seminar materials are for illustrative purposes only and are </a:t>
            </a:r>
            <a:r>
              <a:rPr lang="en-US" sz="2400" b="1" dirty="0"/>
              <a:t>not to be considered endorsed or recommended </a:t>
            </a:r>
            <a:r>
              <a:rPr lang="en-US" sz="2400" dirty="0"/>
              <a:t>for purchase or sale by BetterInvesting™ National Association of Investors Corporation (“BI”) or the BetterInvesting Volunteer Advisory Board, its volunteer advisory board (“BIVA”).  The views expressed are those of the instructors, commentators, guests and participants, as the case may be, and do not necessarily represent those of BetterInvesting™ or BIVA.  </a:t>
            </a:r>
            <a:r>
              <a:rPr lang="en-US" sz="2400" b="1" dirty="0"/>
              <a:t>Investors should conduct their own review and analysis of any company of interest before making an investment decision.</a:t>
            </a:r>
          </a:p>
          <a:p>
            <a:pPr>
              <a:lnSpc>
                <a:spcPct val="80000"/>
              </a:lnSpc>
            </a:pPr>
            <a:endParaRPr lang="en-US" sz="2400" dirty="0"/>
          </a:p>
          <a:p>
            <a:pPr>
              <a:lnSpc>
                <a:spcPct val="80000"/>
              </a:lnSpc>
            </a:pPr>
            <a:r>
              <a:rPr lang="en-US" sz="24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President of BetterInvesting or the Manager of Volunteer Relations.</a:t>
            </a:r>
          </a:p>
          <a:p>
            <a:endParaRPr lang="en-US" dirty="0"/>
          </a:p>
        </p:txBody>
      </p:sp>
    </p:spTree>
    <p:extLst>
      <p:ext uri="{BB962C8B-B14F-4D97-AF65-F5344CB8AC3E}">
        <p14:creationId xmlns:p14="http://schemas.microsoft.com/office/powerpoint/2010/main" val="377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3625"/>
            <a:ext cx="10515600" cy="1325563"/>
          </a:xfrm>
        </p:spPr>
        <p:txBody>
          <a:bodyPr/>
          <a:lstStyle/>
          <a:p>
            <a:pPr algn="ctr"/>
            <a:r>
              <a:rPr lang="en-US" dirty="0" smtClean="0"/>
              <a:t>Chapter Events</a:t>
            </a:r>
            <a:endParaRPr lang="en-US" dirty="0"/>
          </a:p>
        </p:txBody>
      </p:sp>
      <p:sp>
        <p:nvSpPr>
          <p:cNvPr id="5" name="TextBox 4"/>
          <p:cNvSpPr txBox="1"/>
          <p:nvPr/>
        </p:nvSpPr>
        <p:spPr>
          <a:xfrm>
            <a:off x="448887" y="1158688"/>
            <a:ext cx="11338560" cy="2677656"/>
          </a:xfrm>
          <a:prstGeom prst="rect">
            <a:avLst/>
          </a:prstGeom>
          <a:noFill/>
        </p:spPr>
        <p:txBody>
          <a:bodyPr wrap="square" rtlCol="0">
            <a:spAutoFit/>
          </a:bodyPr>
          <a:lstStyle/>
          <a:p>
            <a:r>
              <a:rPr lang="en-US" sz="2800" b="1" u="sng" dirty="0" smtClean="0"/>
              <a:t>Saturday</a:t>
            </a:r>
            <a:r>
              <a:rPr lang="en-US" sz="2800" b="1" u="sng" dirty="0"/>
              <a:t>, July 13th</a:t>
            </a:r>
            <a:r>
              <a:rPr lang="en-US" sz="2800" dirty="0"/>
              <a:t> - DC Chapter Planning Meeting </a:t>
            </a:r>
            <a:r>
              <a:rPr lang="en-US" sz="2800" dirty="0" smtClean="0"/>
              <a:t>– </a:t>
            </a:r>
            <a:br>
              <a:rPr lang="en-US" sz="2800" dirty="0" smtClean="0"/>
            </a:br>
            <a:r>
              <a:rPr lang="en-US" sz="2800" dirty="0" smtClean="0"/>
              <a:t>Battery </a:t>
            </a:r>
            <a:r>
              <a:rPr lang="en-US" sz="2800" dirty="0"/>
              <a:t>Park Clubhouse, 7908 Glenbrook Road, Bethesda, MD - 9 </a:t>
            </a:r>
            <a:r>
              <a:rPr lang="en-US" sz="2800" dirty="0" smtClean="0"/>
              <a:t>am-3 </a:t>
            </a:r>
            <a:r>
              <a:rPr lang="en-US" sz="2800" dirty="0"/>
              <a:t>pm </a:t>
            </a:r>
          </a:p>
          <a:p>
            <a:r>
              <a:rPr lang="en-US" sz="2800" dirty="0"/>
              <a:t>All chapter members should plan to attend in person or contact me for an online Go-to-meeting link.  The agenda will include filling chapter positions and setting up </a:t>
            </a:r>
            <a:r>
              <a:rPr lang="en-US" sz="2800" dirty="0" smtClean="0"/>
              <a:t>future chapter </a:t>
            </a:r>
            <a:r>
              <a:rPr lang="en-US" sz="2800" dirty="0"/>
              <a:t>events.</a:t>
            </a:r>
          </a:p>
          <a:p>
            <a:r>
              <a:rPr lang="en-US" sz="2800" dirty="0"/>
              <a:t>Please bring a potluck dish for lunch and an item for breakfast</a:t>
            </a:r>
            <a:r>
              <a:rPr lang="en-US" sz="2800" dirty="0" smtClean="0"/>
              <a:t>.</a:t>
            </a:r>
            <a:endParaRPr lang="en-US" sz="2800" dirty="0"/>
          </a:p>
        </p:txBody>
      </p:sp>
      <p:sp>
        <p:nvSpPr>
          <p:cNvPr id="6" name="TextBox 5"/>
          <p:cNvSpPr txBox="1"/>
          <p:nvPr/>
        </p:nvSpPr>
        <p:spPr>
          <a:xfrm>
            <a:off x="448887" y="4106490"/>
            <a:ext cx="11039302" cy="2677656"/>
          </a:xfrm>
          <a:prstGeom prst="rect">
            <a:avLst/>
          </a:prstGeom>
          <a:noFill/>
        </p:spPr>
        <p:txBody>
          <a:bodyPr wrap="square" rtlCol="0">
            <a:spAutoFit/>
          </a:bodyPr>
          <a:lstStyle/>
          <a:p>
            <a:r>
              <a:rPr lang="en-US" sz="2800" b="1" dirty="0" smtClean="0"/>
              <a:t>Learn about the perks of a chapter visit </a:t>
            </a:r>
            <a:r>
              <a:rPr lang="en-US" sz="2800" dirty="0" smtClean="0"/>
              <a:t>(either in person or through a Go-to-Meeting conference call).  What would benefit your club?  We could offer a portfolio review or take a fresh group look at a stock in your portfolio or at a challenging idea.  How about a tour of new items on the BI website?  Let us help! Contact the chapter at </a:t>
            </a:r>
            <a:r>
              <a:rPr lang="en-US" sz="2800" dirty="0" smtClean="0">
                <a:hlinkClick r:id="rId3"/>
              </a:rPr>
              <a:t>contact@dc.betterinvesting.net</a:t>
            </a:r>
            <a:endParaRPr lang="en-US" sz="2800" dirty="0"/>
          </a:p>
        </p:txBody>
      </p:sp>
    </p:spTree>
    <p:extLst>
      <p:ext uri="{BB962C8B-B14F-4D97-AF65-F5344CB8AC3E}">
        <p14:creationId xmlns:p14="http://schemas.microsoft.com/office/powerpoint/2010/main" val="206952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4029" y="931025"/>
            <a:ext cx="9343506" cy="3970318"/>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Reconnect with Conference friends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Make new connections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New Stock Ideas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Learn new methods and teaching ideas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Positive Energy</a:t>
            </a:r>
            <a:endParaRPr lang="en-US" sz="2800" dirty="0"/>
          </a:p>
        </p:txBody>
      </p:sp>
    </p:spTree>
    <p:extLst>
      <p:ext uri="{BB962C8B-B14F-4D97-AF65-F5344CB8AC3E}">
        <p14:creationId xmlns:p14="http://schemas.microsoft.com/office/powerpoint/2010/main" val="26445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9665" y="667631"/>
            <a:ext cx="9193877" cy="5499534"/>
          </a:xfrm>
          <a:prstGeom prst="rect">
            <a:avLst/>
          </a:prstGeom>
        </p:spPr>
      </p:pic>
    </p:spTree>
    <p:extLst>
      <p:ext uri="{BB962C8B-B14F-4D97-AF65-F5344CB8AC3E}">
        <p14:creationId xmlns:p14="http://schemas.microsoft.com/office/powerpoint/2010/main" val="84435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5637" y="315884"/>
            <a:ext cx="11222182" cy="6207437"/>
          </a:xfrm>
          <a:prstGeom prst="rect">
            <a:avLst/>
          </a:prstGeom>
        </p:spPr>
      </p:pic>
    </p:spTree>
    <p:extLst>
      <p:ext uri="{BB962C8B-B14F-4D97-AF65-F5344CB8AC3E}">
        <p14:creationId xmlns:p14="http://schemas.microsoft.com/office/powerpoint/2010/main" val="162007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9316" y="1396537"/>
            <a:ext cx="10825745" cy="4372495"/>
          </a:xfrm>
          <a:prstGeom prst="rect">
            <a:avLst/>
          </a:prstGeom>
        </p:spPr>
      </p:pic>
    </p:spTree>
    <p:extLst>
      <p:ext uri="{BB962C8B-B14F-4D97-AF65-F5344CB8AC3E}">
        <p14:creationId xmlns:p14="http://schemas.microsoft.com/office/powerpoint/2010/main" val="187499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4895" y="399010"/>
            <a:ext cx="10523912" cy="5947131"/>
          </a:xfrm>
          <a:prstGeom prst="rect">
            <a:avLst/>
          </a:prstGeom>
        </p:spPr>
      </p:pic>
    </p:spTree>
    <p:extLst>
      <p:ext uri="{BB962C8B-B14F-4D97-AF65-F5344CB8AC3E}">
        <p14:creationId xmlns:p14="http://schemas.microsoft.com/office/powerpoint/2010/main" val="57524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9135" y="57364"/>
            <a:ext cx="11371810" cy="6363317"/>
          </a:xfrm>
          <a:prstGeom prst="rect">
            <a:avLst/>
          </a:prstGeom>
        </p:spPr>
      </p:pic>
    </p:spTree>
    <p:extLst>
      <p:ext uri="{BB962C8B-B14F-4D97-AF65-F5344CB8AC3E}">
        <p14:creationId xmlns:p14="http://schemas.microsoft.com/office/powerpoint/2010/main" val="2111559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_title_designtemplate">
  <a:themeElements>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_title_design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_title_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_title_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_title_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_title_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_title_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_title_desig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_title_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_title_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_title_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_title_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_title_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853</Words>
  <Application>Microsoft Office PowerPoint</Application>
  <PresentationFormat>Widescreen</PresentationFormat>
  <Paragraphs>46</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Arial Narrow</vt:lpstr>
      <vt:lpstr>Calibri</vt:lpstr>
      <vt:lpstr>Calibri Light</vt:lpstr>
      <vt:lpstr>Tahoma</vt:lpstr>
      <vt:lpstr>Times</vt:lpstr>
      <vt:lpstr>Wingdings</vt:lpstr>
      <vt:lpstr>ヒラギノ角ゴ Pro W3</vt:lpstr>
      <vt:lpstr>Office Theme</vt:lpstr>
      <vt:lpstr>BI_title_designtemplate</vt:lpstr>
      <vt:lpstr>Highlights of 2019 BINC!</vt:lpstr>
      <vt:lpstr>Disclaimer</vt:lpstr>
      <vt:lpstr>Chapter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Events</dc:title>
  <dc:creator>Sheryl</dc:creator>
  <cp:lastModifiedBy>Sheryl</cp:lastModifiedBy>
  <cp:revision>38</cp:revision>
  <dcterms:created xsi:type="dcterms:W3CDTF">2019-05-28T19:13:47Z</dcterms:created>
  <dcterms:modified xsi:type="dcterms:W3CDTF">2019-06-05T21:11:17Z</dcterms:modified>
</cp:coreProperties>
</file>