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64" r:id="rId3"/>
    <p:sldId id="257" r:id="rId4"/>
    <p:sldId id="261" r:id="rId5"/>
    <p:sldId id="266" r:id="rId6"/>
    <p:sldId id="265" r:id="rId7"/>
    <p:sldId id="258" r:id="rId8"/>
    <p:sldId id="267" r:id="rId9"/>
    <p:sldId id="263" r:id="rId10"/>
    <p:sldId id="262" r:id="rId11"/>
    <p:sldId id="270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993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9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F54E4B-EF6C-48D3-9DE7-D549060EAB8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BA651A-FD48-4313-A290-892744C0B91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0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5C396-0A6A-41AF-AB2C-0EAAA6EBC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49856"/>
          </a:xfrm>
        </p:spPr>
        <p:txBody>
          <a:bodyPr>
            <a:normAutofit/>
          </a:bodyPr>
          <a:lstStyle/>
          <a:p>
            <a:r>
              <a:rPr lang="en-US" dirty="0"/>
              <a:t>A look at Cummins Inc. 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ValueLine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09A9D3-FF6F-4305-BFFC-9FE5854AE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392"/>
            <a:ext cx="9144000" cy="1545996"/>
          </a:xfrm>
        </p:spPr>
        <p:txBody>
          <a:bodyPr/>
          <a:lstStyle/>
          <a:p>
            <a:r>
              <a:rPr lang="en-US" dirty="0"/>
              <a:t>Linda Hunt</a:t>
            </a:r>
          </a:p>
        </p:txBody>
      </p:sp>
    </p:spTree>
    <p:extLst>
      <p:ext uri="{BB962C8B-B14F-4D97-AF65-F5344CB8AC3E}">
        <p14:creationId xmlns:p14="http://schemas.microsoft.com/office/powerpoint/2010/main" val="250133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0F299-CCEC-4A85-A5C9-550BFD3F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Price Earnings Ratio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Yearly calculation, middle of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3FA127D-B9C5-448B-AAE6-92CA110A8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022" y="2336800"/>
            <a:ext cx="10509956" cy="27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05F77-05CB-4924-AC2B-BE65C304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46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Return on Equity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81114C6-EB8F-45E3-B8C7-CE813349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8" y="1407695"/>
            <a:ext cx="6039853" cy="276726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A87ABC13-3E5E-40C6-A1A0-B5236FC0C2DF}"/>
              </a:ext>
            </a:extLst>
          </p:cNvPr>
          <p:cNvSpPr/>
          <p:nvPr/>
        </p:nvSpPr>
        <p:spPr>
          <a:xfrm>
            <a:off x="6292515" y="265897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587CBB-C7DC-487F-B9B5-EE4241C10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39" y="3609474"/>
            <a:ext cx="5339203" cy="239428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07A7F70-4A31-4C53-B0AC-AC9BF545B7DA}"/>
              </a:ext>
            </a:extLst>
          </p:cNvPr>
          <p:cNvSpPr/>
          <p:nvPr/>
        </p:nvSpPr>
        <p:spPr>
          <a:xfrm>
            <a:off x="10900611" y="4704347"/>
            <a:ext cx="794084" cy="4932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5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DC724-F1AB-40B7-8934-26C6A78E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42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Stock 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324FC71-6622-4039-9F8C-0E2EC1941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27" y="1034716"/>
            <a:ext cx="11502189" cy="51735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D406408-880C-41F3-8D4C-581E5B2FB7DA}"/>
              </a:ext>
            </a:extLst>
          </p:cNvPr>
          <p:cNvSpPr/>
          <p:nvPr/>
        </p:nvSpPr>
        <p:spPr>
          <a:xfrm>
            <a:off x="1203158" y="1636295"/>
            <a:ext cx="4920915" cy="84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BE16B-560D-43DA-895A-E6E344F4F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6464"/>
          </a:xfrm>
        </p:spPr>
        <p:txBody>
          <a:bodyPr/>
          <a:lstStyle/>
          <a:p>
            <a:pPr algn="ctr"/>
            <a:r>
              <a:rPr lang="en-US" b="1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FE4F2-8826-4FCB-9F46-DD1BDDA8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0" y="1715910"/>
            <a:ext cx="11927157" cy="4396131"/>
          </a:xfrm>
        </p:spPr>
        <p:txBody>
          <a:bodyPr>
            <a:normAutofit/>
          </a:bodyPr>
          <a:lstStyle/>
          <a:p>
            <a:r>
              <a:rPr lang="en-US" sz="3600" i="1" dirty="0"/>
              <a:t>How to Read a Financial Report. </a:t>
            </a:r>
            <a:r>
              <a:rPr lang="en-US" sz="3600" dirty="0"/>
              <a:t>John A. Tracy</a:t>
            </a:r>
          </a:p>
          <a:p>
            <a:endParaRPr lang="en-US" sz="3600" dirty="0"/>
          </a:p>
          <a:p>
            <a:r>
              <a:rPr lang="en-US" sz="3600" i="1" dirty="0"/>
              <a:t>Financial Statements: a step-by-step guide to understanding and creating financial reports. </a:t>
            </a:r>
            <a:r>
              <a:rPr lang="en-US" sz="3600" dirty="0"/>
              <a:t>Thomas R. </a:t>
            </a:r>
            <a:r>
              <a:rPr lang="en-US" sz="3600" dirty="0" err="1"/>
              <a:t>Ittelson</a:t>
            </a:r>
            <a:endParaRPr lang="en-US" sz="3600" dirty="0"/>
          </a:p>
          <a:p>
            <a:endParaRPr lang="en-US" sz="3600" dirty="0"/>
          </a:p>
          <a:p>
            <a:r>
              <a:rPr lang="en-US" sz="3600" i="1" dirty="0"/>
              <a:t>Financial Shenanigans: how to detect accounting gimmicks and fraud in financial reports.  </a:t>
            </a:r>
            <a:r>
              <a:rPr lang="en-US" sz="3600" dirty="0"/>
              <a:t>Howard </a:t>
            </a:r>
            <a:r>
              <a:rPr lang="en-US" sz="3600" dirty="0" err="1"/>
              <a:t>Schilit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6428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12EF53-F099-42F2-8430-27B7FA3F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72" y="440359"/>
            <a:ext cx="4709568" cy="4374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85C70C-9B44-46BB-ABF0-600BA3DDB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25" y="3394912"/>
            <a:ext cx="5456393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CBBAF-2FC6-4488-87A1-83D0EFFC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22276" cy="7068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Annual Total Return - Price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7D42B2-05BE-435C-BCB9-A77EFE80A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45" y="1151763"/>
            <a:ext cx="6073422" cy="3375081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AC6C614F-F907-43AA-8C5C-611C75A75D85}"/>
              </a:ext>
            </a:extLst>
          </p:cNvPr>
          <p:cNvSpPr/>
          <p:nvPr/>
        </p:nvSpPr>
        <p:spPr>
          <a:xfrm>
            <a:off x="3194756" y="4459112"/>
            <a:ext cx="1004711" cy="1388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793958-453D-43B2-9C14-10444AC4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62" y="2867378"/>
            <a:ext cx="6027637" cy="33984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CC27589-443A-40A4-AABD-9C1AD3D7D6D7}"/>
              </a:ext>
            </a:extLst>
          </p:cNvPr>
          <p:cNvSpPr/>
          <p:nvPr/>
        </p:nvSpPr>
        <p:spPr>
          <a:xfrm>
            <a:off x="7405511" y="3815644"/>
            <a:ext cx="4651022" cy="138853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3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4F764-7D1C-40EC-89BA-8156BFF6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7441"/>
          </a:xfrm>
        </p:spPr>
        <p:txBody>
          <a:bodyPr/>
          <a:lstStyle/>
          <a:p>
            <a:pPr algn="ctr"/>
            <a:r>
              <a:rPr lang="en-US" b="1" dirty="0"/>
              <a:t>Annual Growth Rates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F3F6B35-1BFB-43F0-82EA-C1CE96225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1956251"/>
            <a:ext cx="5283200" cy="2502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D97498-A19E-4CB7-A21F-429A4BA6A41D}"/>
              </a:ext>
            </a:extLst>
          </p:cNvPr>
          <p:cNvSpPr/>
          <p:nvPr/>
        </p:nvSpPr>
        <p:spPr>
          <a:xfrm>
            <a:off x="4707467" y="2709333"/>
            <a:ext cx="745066" cy="327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DB256C-5804-41EE-93BB-A859D54ACB66}"/>
              </a:ext>
            </a:extLst>
          </p:cNvPr>
          <p:cNvSpPr/>
          <p:nvPr/>
        </p:nvSpPr>
        <p:spPr>
          <a:xfrm>
            <a:off x="4730045" y="3341511"/>
            <a:ext cx="711199" cy="338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FA864C-5827-4635-B0AB-4B1FA3590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12" y="3389033"/>
            <a:ext cx="3194756" cy="2142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F1AD62-796E-4401-891B-72B8B744E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825" y="3375378"/>
            <a:ext cx="3380305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ED78A-9F4C-47A7-A7D0-47FF17DC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0330"/>
          </a:xfrm>
        </p:spPr>
        <p:txBody>
          <a:bodyPr/>
          <a:lstStyle/>
          <a:p>
            <a:pPr algn="ctr"/>
            <a:r>
              <a:rPr lang="en-US" b="1" dirty="0"/>
              <a:t>Yearly Calculations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99E8044-73BC-486F-AC1A-1DC733FDB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466" y="1761067"/>
            <a:ext cx="7969955" cy="436880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C8800D70-3FB2-46DB-8881-D8FF798A9A6B}"/>
              </a:ext>
            </a:extLst>
          </p:cNvPr>
          <p:cNvSpPr/>
          <p:nvPr/>
        </p:nvSpPr>
        <p:spPr>
          <a:xfrm>
            <a:off x="9640711" y="259644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D264146F-7378-4B34-AAA6-62662A8F9D6E}"/>
              </a:ext>
            </a:extLst>
          </p:cNvPr>
          <p:cNvSpPr/>
          <p:nvPr/>
        </p:nvSpPr>
        <p:spPr>
          <a:xfrm>
            <a:off x="9606844" y="51251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E8D516-E26A-411C-AA23-F3044601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28502"/>
            <a:ext cx="5508978" cy="2780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5FFAF7-EFFF-4CBD-AD92-065A4800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21" y="3002844"/>
            <a:ext cx="5418667" cy="29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AD9C3-0E36-4324-A54E-E96AF143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3886"/>
          </a:xfrm>
        </p:spPr>
        <p:txBody>
          <a:bodyPr/>
          <a:lstStyle/>
          <a:p>
            <a:pPr algn="ctr"/>
            <a:r>
              <a:rPr lang="en-US" b="1" dirty="0"/>
              <a:t>Capital Structure</a:t>
            </a:r>
            <a:endParaRPr lang="en-U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572B29A-9F6D-4D56-B02D-8CC1AFEA5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639" y="2151173"/>
            <a:ext cx="6834432" cy="37707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41FE27-CB03-4397-94EB-48AE80186E6B}"/>
              </a:ext>
            </a:extLst>
          </p:cNvPr>
          <p:cNvSpPr/>
          <p:nvPr/>
        </p:nvSpPr>
        <p:spPr>
          <a:xfrm>
            <a:off x="3657600" y="3262489"/>
            <a:ext cx="4007556" cy="316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15B98B3-2D80-4536-948E-AF055AF20778}"/>
              </a:ext>
            </a:extLst>
          </p:cNvPr>
          <p:cNvSpPr/>
          <p:nvPr/>
        </p:nvSpPr>
        <p:spPr>
          <a:xfrm>
            <a:off x="8289758" y="3224464"/>
            <a:ext cx="1937084" cy="3850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2089B-2BF3-4CFB-88B4-3BC64D8C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Analyst’s Analysis and Financial Strength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E9A33F3-CC62-4ED7-9EA3-551ED828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978" y="2167467"/>
            <a:ext cx="8647289" cy="37253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28C7A23-DC28-40C7-B01B-92F6848B500E}"/>
              </a:ext>
            </a:extLst>
          </p:cNvPr>
          <p:cNvSpPr/>
          <p:nvPr/>
        </p:nvSpPr>
        <p:spPr>
          <a:xfrm>
            <a:off x="6445955" y="4052710"/>
            <a:ext cx="3883378" cy="45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4B4F808-5568-4812-9717-634C33AA374D}"/>
              </a:ext>
            </a:extLst>
          </p:cNvPr>
          <p:cNvSpPr/>
          <p:nvPr/>
        </p:nvSpPr>
        <p:spPr>
          <a:xfrm>
            <a:off x="2077155" y="4356948"/>
            <a:ext cx="7032977" cy="570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xmlns="" id="{A2D57534-7335-4E4F-8256-10F7459518ED}"/>
              </a:ext>
            </a:extLst>
          </p:cNvPr>
          <p:cNvSpPr/>
          <p:nvPr/>
        </p:nvSpPr>
        <p:spPr>
          <a:xfrm>
            <a:off x="10713156" y="468488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4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BE6B2-2579-48FD-8B8B-82118659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8064"/>
          </a:xfrm>
        </p:spPr>
        <p:txBody>
          <a:bodyPr/>
          <a:lstStyle/>
          <a:p>
            <a:pPr algn="ctr"/>
            <a:r>
              <a:rPr lang="en-US" b="1" dirty="0"/>
              <a:t>Stock Selection Guide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8947630-800D-4645-9E02-14F57DB10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79" y="1873955"/>
            <a:ext cx="11413067" cy="43462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C1BAFD7C-DC20-4C59-8BF8-F495B0CDBEAD}"/>
              </a:ext>
            </a:extLst>
          </p:cNvPr>
          <p:cNvSpPr/>
          <p:nvPr/>
        </p:nvSpPr>
        <p:spPr>
          <a:xfrm>
            <a:off x="7134578" y="4684888"/>
            <a:ext cx="620889" cy="361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A7FB2C7-AB48-41BB-B40D-BC56EE617A31}"/>
              </a:ext>
            </a:extLst>
          </p:cNvPr>
          <p:cNvSpPr/>
          <p:nvPr/>
        </p:nvSpPr>
        <p:spPr>
          <a:xfrm>
            <a:off x="8760178" y="4662311"/>
            <a:ext cx="575733" cy="3838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C25CF38-6D67-4718-BD61-CF00EF072458}"/>
              </a:ext>
            </a:extLst>
          </p:cNvPr>
          <p:cNvSpPr/>
          <p:nvPr/>
        </p:nvSpPr>
        <p:spPr>
          <a:xfrm>
            <a:off x="3635021" y="5441245"/>
            <a:ext cx="530579" cy="3951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E32A943-67A3-430A-AB26-F3B4CF022946}"/>
              </a:ext>
            </a:extLst>
          </p:cNvPr>
          <p:cNvSpPr/>
          <p:nvPr/>
        </p:nvSpPr>
        <p:spPr>
          <a:xfrm>
            <a:off x="10882489" y="5475112"/>
            <a:ext cx="564444" cy="3838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2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82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A look at Cummins Inc.  Using ValueLine</vt:lpstr>
      <vt:lpstr>PowerPoint Presentation</vt:lpstr>
      <vt:lpstr>Annual Total Return - Price</vt:lpstr>
      <vt:lpstr>Annual Growth Rates</vt:lpstr>
      <vt:lpstr>Yearly Calculations</vt:lpstr>
      <vt:lpstr>PowerPoint Presentation</vt:lpstr>
      <vt:lpstr>Capital Structure</vt:lpstr>
      <vt:lpstr>Analyst’s Analysis and Financial Strength</vt:lpstr>
      <vt:lpstr>Stock Selection Guide</vt:lpstr>
      <vt:lpstr>Price Earnings Ratio Yearly calculation, middle of page</vt:lpstr>
      <vt:lpstr>Return on Equity</vt:lpstr>
      <vt:lpstr>Stock Up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Cummins Inc.  Using ValueLine</dc:title>
  <dc:creator>Linda Hunt</dc:creator>
  <cp:lastModifiedBy>gladys.henrikson@verizon.net</cp:lastModifiedBy>
  <cp:revision>50</cp:revision>
  <dcterms:created xsi:type="dcterms:W3CDTF">2019-10-27T20:43:07Z</dcterms:created>
  <dcterms:modified xsi:type="dcterms:W3CDTF">2019-11-10T18:37:12Z</dcterms:modified>
</cp:coreProperties>
</file>