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7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0866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3C8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F266F-087E-466E-98C6-A781511C947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179888"/>
            <a:ext cx="567055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3070225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251825"/>
            <a:ext cx="3070225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ECA91-F034-4B67-9361-E8E67E50E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ECA91-F034-4B67-9361-E8E67E50E5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3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B6CE-D916-44E9-ADFA-896A4E22DC99}" type="datetime1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8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AD72-1AA7-45DE-96B9-1C0A9A315BA4}" type="datetime1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D598-8674-4D3D-B47A-6539D4B68C37}" type="datetime1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13E-48B5-4A27-A726-4E5511B70C35}" type="datetime1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0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7002-B59C-4E5A-A480-9DCEE34C68DD}" type="datetime1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4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9089-30EE-4795-BEEF-9EEA403FD999}" type="datetime1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4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69D0-B709-43FB-8B2E-DF5ACF7F6B28}" type="datetime1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3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ED8D-E3BE-4CE9-B5C2-90D8121A6523}" type="datetime1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4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7A3D-0C71-45F2-BE91-E77AC78FBD40}" type="datetime1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9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8A06-36F4-4E2C-938D-69B49A3D3A3A}" type="datetime1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4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C1C4-98D6-402B-8A8D-70DD92C91506}" type="datetime1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8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2F3C-4098-4AAB-A79C-17BC4E997AE4}" type="datetime1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AFB2C-EA57-4BED-9AD1-4F62927B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3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0" y="1122362"/>
            <a:ext cx="9387840" cy="24796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MicNova’s Education Approach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to Evaluating Stocks, 2019-2020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i="1" dirty="0" smtClean="0"/>
              <a:t>Adapted from BI  leader, Kathleen Richards’ “Deep Dive a Stock</a:t>
            </a:r>
            <a:r>
              <a:rPr lang="en-US" dirty="0" smtClean="0"/>
              <a:t>”)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4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After </a:t>
            </a:r>
            <a:r>
              <a:rPr lang="en-US" sz="2800" dirty="0" smtClean="0"/>
              <a:t>Conducting Acid Tests and Exploring the Ore Vein: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solidFill>
                  <a:srgbClr val="FF0000"/>
                </a:solidFill>
              </a:rPr>
              <a:t>Part </a:t>
            </a:r>
            <a:r>
              <a:rPr lang="en-US" sz="2800" b="1" dirty="0" smtClean="0">
                <a:solidFill>
                  <a:srgbClr val="FF0000"/>
                </a:solidFill>
              </a:rPr>
              <a:t>3: Consult the </a:t>
            </a:r>
            <a:r>
              <a:rPr lang="en-US" sz="2800" b="1" dirty="0">
                <a:solidFill>
                  <a:srgbClr val="FF0000"/>
                </a:solidFill>
              </a:rPr>
              <a:t>“Mine (Stock) Management</a:t>
            </a:r>
            <a:r>
              <a:rPr lang="en-US" sz="2800" b="1" dirty="0" smtClean="0">
                <a:solidFill>
                  <a:srgbClr val="FF0000"/>
                </a:solidFill>
              </a:rPr>
              <a:t>” and “Geologists”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Consult Mine Management </a:t>
            </a:r>
            <a:br>
              <a:rPr lang="en-US" dirty="0" smtClean="0"/>
            </a:br>
            <a:r>
              <a:rPr lang="en-US" dirty="0" smtClean="0"/>
              <a:t>1. Company Website, Investors</a:t>
            </a:r>
            <a:br>
              <a:rPr lang="en-US" dirty="0" smtClean="0"/>
            </a:br>
            <a:r>
              <a:rPr lang="en-US" dirty="0" smtClean="0"/>
              <a:t>2. SEC filings (Edgar Quarterly and Annual Reports)</a:t>
            </a:r>
            <a:br>
              <a:rPr lang="en-US" dirty="0" smtClean="0"/>
            </a:br>
            <a:r>
              <a:rPr lang="en-US" dirty="0" smtClean="0"/>
              <a:t>3. Other (TBD)</a:t>
            </a:r>
          </a:p>
          <a:p>
            <a:pPr marL="514350" indent="-514350">
              <a:buAutoNum type="alphaUcPeriod"/>
            </a:pPr>
            <a:r>
              <a:rPr lang="en-US" dirty="0" smtClean="0"/>
              <a:t>Consult Independent “Geologists” (Analysts) on future prospects of this vein/stock:</a:t>
            </a:r>
          </a:p>
          <a:p>
            <a:pPr marL="573088" indent="341313">
              <a:buAutoNum type="arabicPeriod"/>
            </a:pPr>
            <a:r>
              <a:rPr lang="en-US" dirty="0" smtClean="0"/>
              <a:t>Value Line</a:t>
            </a:r>
          </a:p>
          <a:p>
            <a:pPr marL="573088" indent="341313">
              <a:buAutoNum type="arabicPeriod"/>
            </a:pPr>
            <a:r>
              <a:rPr lang="en-US" dirty="0" smtClean="0"/>
              <a:t>Morningstar</a:t>
            </a:r>
          </a:p>
          <a:p>
            <a:pPr marL="573088" indent="341313">
              <a:buAutoNum type="arabicPeriod"/>
            </a:pPr>
            <a:r>
              <a:rPr lang="en-US" dirty="0" smtClean="0"/>
              <a:t>CFRA</a:t>
            </a:r>
          </a:p>
          <a:p>
            <a:pPr marL="573088" indent="341313">
              <a:buAutoNum type="arabicPeriod"/>
            </a:pPr>
            <a:r>
              <a:rPr lang="en-US" dirty="0" smtClean="0"/>
              <a:t>Manifest Investing/Other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3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After Conducting Acid </a:t>
            </a:r>
            <a:r>
              <a:rPr lang="en-US" sz="2800" dirty="0" smtClean="0"/>
              <a:t>Tests, Exploring </a:t>
            </a:r>
            <a:r>
              <a:rPr lang="en-US" sz="2800" dirty="0"/>
              <a:t>the Ore </a:t>
            </a:r>
            <a:r>
              <a:rPr lang="en-US" sz="2800" dirty="0" smtClean="0"/>
              <a:t>Vein, and Consulting Mine Management and Geologists (Analysts),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solidFill>
                  <a:srgbClr val="FF0000"/>
                </a:solidFill>
              </a:rPr>
              <a:t>Part </a:t>
            </a:r>
            <a:r>
              <a:rPr lang="en-US" sz="2800" b="1" dirty="0" smtClean="0">
                <a:solidFill>
                  <a:srgbClr val="FF0000"/>
                </a:solidFill>
              </a:rPr>
              <a:t>4: Estimating the future Performance of this Mine (Stock) and our return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8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Club Education Approach to Evaluating Stocks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Begin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Stock Screening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Part 1</a:t>
            </a:r>
            <a:r>
              <a:rPr lang="en-US" dirty="0" smtClean="0"/>
              <a:t> – Conduct “Acid Tests (4)” on Stocks Screened to see if they might be “Gold” (</a:t>
            </a:r>
            <a:r>
              <a:rPr lang="en-US" i="1" dirty="0" smtClean="0"/>
              <a:t>Gold is not destroyed by acid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Part 2 </a:t>
            </a:r>
            <a:r>
              <a:rPr lang="en-US" dirty="0" smtClean="0"/>
              <a:t>-  Explore the “Gold” vein – is it growing or shrinking? How does it compare to similar veins?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Part 3</a:t>
            </a:r>
            <a:r>
              <a:rPr lang="en-US" dirty="0" smtClean="0"/>
              <a:t> – Consult the gold mine’s management (company website) and “Geologists” (independent analysts) to determine prospects of investing in this vein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Part 4 </a:t>
            </a:r>
            <a:r>
              <a:rPr lang="en-US" dirty="0" smtClean="0"/>
              <a:t>– Making independent estimates of the value of investing in this vein (stock)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0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Club Education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Focus Tonight, Oct 9, 2019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Review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Screen for Good Stock Candidates  - Pat Onufrak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Review of Acid Tests – Table Team Exercise </a:t>
            </a:r>
            <a:r>
              <a:rPr lang="en-US" i="1" dirty="0" smtClean="0"/>
              <a:t>(</a:t>
            </a:r>
            <a:r>
              <a:rPr lang="en-US" sz="1900" i="1" dirty="0"/>
              <a:t>Use data from BI SSG graphs and tables</a:t>
            </a:r>
            <a:r>
              <a:rPr lang="en-US" sz="1900" i="1" dirty="0" smtClean="0"/>
              <a:t>)</a:t>
            </a:r>
            <a:endParaRPr lang="en-US" sz="19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Part 1</a:t>
            </a:r>
            <a:r>
              <a:rPr lang="en-US" dirty="0" smtClean="0"/>
              <a:t> – Conduct “Acid Tests (4)” on Stocks Screened to see if they might be “Gold” (</a:t>
            </a:r>
            <a:r>
              <a:rPr lang="en-US" i="1" dirty="0" smtClean="0"/>
              <a:t>Gold is not destroyed by acid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New – Explore the “Vein” – Table Team Exercise, Cont.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>
                <a:solidFill>
                  <a:srgbClr val="FF0000"/>
                </a:solidFill>
              </a:rPr>
              <a:t>New: Part 2 – Table </a:t>
            </a:r>
            <a:r>
              <a:rPr lang="en-US" smtClean="0">
                <a:solidFill>
                  <a:srgbClr val="FF0000"/>
                </a:solidFill>
              </a:rPr>
              <a:t>Team Exercise - </a:t>
            </a:r>
            <a:r>
              <a:rPr lang="en-US" smtClean="0"/>
              <a:t>Explore </a:t>
            </a:r>
            <a:r>
              <a:rPr lang="en-US" dirty="0" smtClean="0"/>
              <a:t>the “Gold” Vein (</a:t>
            </a:r>
            <a:r>
              <a:rPr lang="en-US" i="1" dirty="0" smtClean="0"/>
              <a:t>4 “explorations”) </a:t>
            </a:r>
            <a:r>
              <a:rPr lang="en-US" sz="1900" i="1" dirty="0"/>
              <a:t>(Use data from BI SSG graphs and </a:t>
            </a:r>
            <a:r>
              <a:rPr lang="en-US" sz="1700" i="1" dirty="0"/>
              <a:t>tables)</a:t>
            </a:r>
          </a:p>
          <a:p>
            <a:pPr lvl="2"/>
            <a:r>
              <a:rPr lang="en-US" dirty="0" smtClean="0"/>
              <a:t>A. P/E Ratios – What are they doing? How might they affect future price?</a:t>
            </a:r>
          </a:p>
          <a:p>
            <a:pPr lvl="2"/>
            <a:r>
              <a:rPr lang="en-US" dirty="0" smtClean="0"/>
              <a:t>B. “Normalize” P/E Ratios – How might future price look now?</a:t>
            </a:r>
          </a:p>
          <a:p>
            <a:pPr lvl="2"/>
            <a:r>
              <a:rPr lang="en-US" dirty="0" smtClean="0"/>
              <a:t>C.  Quarterly Data : Trailing Twelve Month Sales and EPS – How are they moving compared to past year?</a:t>
            </a:r>
          </a:p>
          <a:p>
            <a:pPr lvl="2"/>
            <a:r>
              <a:rPr lang="en-US" dirty="0" smtClean="0"/>
              <a:t>D.  Peers and/or Industry:  How do this stock’s earnings compare to its peers or industry?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Demonstration of Next Steps: New Stock Study  </a:t>
            </a:r>
            <a:r>
              <a:rPr lang="en-US" dirty="0"/>
              <a:t>– Sheryl Patterson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Part 3</a:t>
            </a:r>
            <a:r>
              <a:rPr lang="en-US" dirty="0" smtClean="0"/>
              <a:t> – Consult the gold mine’s management (company website) and “Geologists” (independent analysts) to determine prospects of investing in this vein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Part 4 </a:t>
            </a:r>
            <a:r>
              <a:rPr lang="en-US" dirty="0" smtClean="0"/>
              <a:t>– Making independent estimates of the value of investing in this vein (stock)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2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219" y="58272"/>
            <a:ext cx="9361714" cy="29501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90" y="3135086"/>
            <a:ext cx="11134725" cy="3209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3785" y="774539"/>
            <a:ext cx="1068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</a:t>
            </a:r>
            <a:br>
              <a:rPr lang="en-US" dirty="0" smtClean="0"/>
            </a:br>
            <a:r>
              <a:rPr lang="en-US" dirty="0" smtClean="0"/>
              <a:t>“B”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163290" y="2181720"/>
            <a:ext cx="14521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Acid Test </a:t>
            </a:r>
            <a:r>
              <a:rPr lang="en-US" dirty="0" smtClean="0">
                <a:solidFill>
                  <a:srgbClr val="CC0099"/>
                </a:solidFill>
              </a:rPr>
              <a:t>#2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156714" y="6160345"/>
            <a:ext cx="14521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Acid Test </a:t>
            </a:r>
            <a:r>
              <a:rPr lang="en-US" dirty="0" smtClean="0">
                <a:solidFill>
                  <a:srgbClr val="FF0000"/>
                </a:solidFill>
              </a:rPr>
              <a:t>#4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1094014" y="1425301"/>
            <a:ext cx="521387" cy="369332"/>
          </a:xfrm>
          <a:prstGeom prst="curvedDownArrow">
            <a:avLst/>
          </a:prstGeom>
          <a:solidFill>
            <a:srgbClr val="3C8A36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038" y="1425301"/>
            <a:ext cx="12997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Acid Test </a:t>
            </a:r>
            <a:r>
              <a:rPr lang="en-US" dirty="0" smtClean="0">
                <a:solidFill>
                  <a:srgbClr val="00B050"/>
                </a:solidFill>
              </a:rPr>
              <a:t>#1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 rot="20605070">
            <a:off x="1413753" y="2121009"/>
            <a:ext cx="1035533" cy="299969"/>
          </a:xfrm>
          <a:prstGeom prst="notchedRightArrow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otched Right Arrow 11"/>
          <p:cNvSpPr/>
          <p:nvPr/>
        </p:nvSpPr>
        <p:spPr>
          <a:xfrm>
            <a:off x="1413753" y="2527686"/>
            <a:ext cx="823261" cy="280379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rved Up Arrow 12"/>
          <p:cNvSpPr/>
          <p:nvPr/>
        </p:nvSpPr>
        <p:spPr>
          <a:xfrm rot="20008406">
            <a:off x="1413753" y="6226219"/>
            <a:ext cx="823261" cy="3870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407971" y="2424558"/>
            <a:ext cx="384170" cy="2979367"/>
          </a:xfrm>
          <a:prstGeom prst="curvedRightArrow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163285" y="2613354"/>
            <a:ext cx="14521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Acid Test </a:t>
            </a:r>
            <a:r>
              <a:rPr lang="en-US" dirty="0" smtClean="0">
                <a:solidFill>
                  <a:srgbClr val="0070C0"/>
                </a:solidFill>
              </a:rPr>
              <a:t>#3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4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3785" y="187050"/>
            <a:ext cx="7978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Table Team Exercises: Part I – Review of Acid Tests for Co. “B”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195" y="1716675"/>
            <a:ext cx="169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3C8A36"/>
                </a:solidFill>
              </a:rPr>
              <a:t>Sales:</a:t>
            </a:r>
            <a:r>
              <a:rPr lang="en-US" i="1" dirty="0" smtClean="0"/>
              <a:t> Growing?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94394" y="1901661"/>
            <a:ext cx="410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C0099"/>
                </a:solidFill>
              </a:rPr>
              <a:t>Pre-Tax Profit: </a:t>
            </a:r>
            <a:r>
              <a:rPr lang="en-US" i="1" dirty="0" smtClean="0"/>
              <a:t>Growing? Even w. Sales?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455641" y="2509154"/>
            <a:ext cx="467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Earnings per Share </a:t>
            </a:r>
            <a:r>
              <a:rPr lang="en-US" i="1" dirty="0" smtClean="0">
                <a:solidFill>
                  <a:srgbClr val="002060"/>
                </a:solidFill>
              </a:rPr>
              <a:t>: </a:t>
            </a:r>
            <a:r>
              <a:rPr lang="en-US" i="1" dirty="0" smtClean="0"/>
              <a:t>Growing? Even w.  Sales?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20470" y="6232671"/>
            <a:ext cx="410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Debt: </a:t>
            </a:r>
            <a:r>
              <a:rPr lang="en-US" i="1" dirty="0" smtClean="0"/>
              <a:t>Less than 30%, Declining? Zero?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7574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755"/>
            <a:ext cx="10515600" cy="8982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After Acid Tests: 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Part 2: Explore the Ore Vein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225" y="2515394"/>
            <a:ext cx="10115550" cy="29718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38225" y="5096256"/>
            <a:ext cx="3497199" cy="2438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55361" y="5096256"/>
            <a:ext cx="3497199" cy="2438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0625" y="1501712"/>
            <a:ext cx="6956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PRICE</a:t>
            </a:r>
            <a:r>
              <a:rPr lang="en-US" dirty="0" smtClean="0"/>
              <a:t>:</a:t>
            </a:r>
          </a:p>
          <a:p>
            <a:r>
              <a:rPr lang="en-US" b="1" u="sng" dirty="0" smtClean="0"/>
              <a:t>A. P/E Ratios</a:t>
            </a:r>
            <a:r>
              <a:rPr lang="en-US" dirty="0" smtClean="0"/>
              <a:t>: What are they doing? </a:t>
            </a:r>
            <a:br>
              <a:rPr lang="en-US" dirty="0" smtClean="0"/>
            </a:br>
            <a:r>
              <a:rPr lang="en-US" dirty="0"/>
              <a:t>Current </a:t>
            </a:r>
            <a:r>
              <a:rPr lang="en-US" dirty="0" smtClean="0"/>
              <a:t>P/E vs Average P/E Ratio? </a:t>
            </a:r>
            <a:r>
              <a:rPr lang="en-US" i="1" dirty="0" smtClean="0"/>
              <a:t>Higher?___ Same?____ Lower?_____ 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0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38200" y="1609764"/>
            <a:ext cx="10515600" cy="2214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b="1" u="sng" dirty="0" smtClean="0"/>
              <a:t>B. P/E Ratios, </a:t>
            </a:r>
            <a:r>
              <a:rPr lang="en-US" sz="1800" b="1" u="sng" dirty="0" err="1" smtClean="0"/>
              <a:t>Cont</a:t>
            </a:r>
            <a:r>
              <a:rPr lang="en-US" sz="1800" dirty="0" smtClean="0"/>
              <a:t>: If we cross out the exceptionally high P/E ratios, how does the current P/E compare to the new average HIGH P/E (</a:t>
            </a:r>
            <a:r>
              <a:rPr lang="en-US" sz="1800" i="1" dirty="0" smtClean="0"/>
              <a:t>This helps us estimate a more probable future P/E and future price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1. Current P/E vs New Average HIGH P/E Ratio? </a:t>
            </a:r>
            <a:r>
              <a:rPr lang="en-US" sz="1800" i="1" dirty="0" smtClean="0"/>
              <a:t>Higher?___ Same?____ Lower?_____</a:t>
            </a:r>
            <a:br>
              <a:rPr lang="en-US" sz="1800" i="1" dirty="0" smtClean="0"/>
            </a:br>
            <a:r>
              <a:rPr lang="en-US" sz="1800" i="1" dirty="0" smtClean="0"/>
              <a:t> </a:t>
            </a:r>
            <a:r>
              <a:rPr lang="en-US" sz="1800" dirty="0" smtClean="0"/>
              <a:t>2. Last full year HIGH P/E vs. New Average HIGH P/E? </a:t>
            </a:r>
            <a:r>
              <a:rPr lang="en-US" sz="1800" i="1" dirty="0"/>
              <a:t>Higher?___ Same?____ Lower</a:t>
            </a:r>
            <a:r>
              <a:rPr lang="en-US" sz="1800" i="1" dirty="0" smtClean="0"/>
              <a:t>?_____ (if lower, P/E may be growing)</a:t>
            </a:r>
            <a:br>
              <a:rPr lang="en-US" sz="1800" i="1" dirty="0" smtClean="0"/>
            </a:br>
            <a:r>
              <a:rPr lang="en-US" sz="1800" i="1" dirty="0" smtClean="0"/>
              <a:t> 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i="1" dirty="0" smtClean="0"/>
              <a:t> </a:t>
            </a:r>
            <a:endParaRPr lang="en-US" sz="18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462" y="3081889"/>
            <a:ext cx="9801225" cy="26384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946075" y="5326947"/>
            <a:ext cx="2856548" cy="477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86655" y="5010911"/>
            <a:ext cx="2090927" cy="2728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71612" y="4967756"/>
            <a:ext cx="864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Avg</a:t>
            </a:r>
            <a:r>
              <a:rPr lang="en-US" sz="1400" dirty="0" smtClean="0">
                <a:solidFill>
                  <a:srgbClr val="FF0000"/>
                </a:solidFill>
              </a:rPr>
              <a:t> Hi PE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58639" y="4790251"/>
            <a:ext cx="2090927" cy="272881"/>
          </a:xfrm>
          <a:prstGeom prst="ellipse">
            <a:avLst/>
          </a:prstGeom>
          <a:noFill/>
          <a:ln>
            <a:solidFill>
              <a:srgbClr val="3C8A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95922" y="4730852"/>
            <a:ext cx="1073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C8A36"/>
                </a:solidFill>
              </a:rPr>
              <a:t>Last </a:t>
            </a:r>
            <a:r>
              <a:rPr lang="en-US" sz="1400" dirty="0" err="1" smtClean="0">
                <a:solidFill>
                  <a:srgbClr val="3C8A36"/>
                </a:solidFill>
              </a:rPr>
              <a:t>Yr</a:t>
            </a:r>
            <a:r>
              <a:rPr lang="en-US" sz="1400" dirty="0" smtClean="0">
                <a:solidFill>
                  <a:srgbClr val="3C8A36"/>
                </a:solidFill>
              </a:rPr>
              <a:t> Hi PE</a:t>
            </a:r>
            <a:endParaRPr lang="en-US" sz="1400" dirty="0">
              <a:solidFill>
                <a:srgbClr val="3C8A36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97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After Acid Tests: 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Part 2: Explore the Ore Vein, Cont.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82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69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C. Examine Quarterly Report: </a:t>
            </a:r>
            <a:r>
              <a:rPr lang="en-US" dirty="0" smtClean="0"/>
              <a:t>Trailing Twelve Months Sales &amp; Earnings Per Share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896" y="2577200"/>
            <a:ext cx="7772971" cy="338106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1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After Acid Tests: 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Part 2: Explore the Ore Vein, Cont.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72" y="3462528"/>
            <a:ext cx="748189" cy="23770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5920" y="5958268"/>
            <a:ext cx="7199947" cy="56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0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817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C. </a:t>
            </a:r>
            <a:r>
              <a:rPr lang="en-US" u="sng" dirty="0" smtClean="0"/>
              <a:t>Examine Quarterly Report, </a:t>
            </a:r>
            <a:r>
              <a:rPr lang="en-US" u="sng" dirty="0" err="1" smtClean="0"/>
              <a:t>Cont</a:t>
            </a:r>
            <a:r>
              <a:rPr lang="en-US" u="sng" dirty="0" smtClean="0"/>
              <a:t>: </a:t>
            </a:r>
            <a:r>
              <a:rPr lang="en-US" dirty="0"/>
              <a:t>Trailing Twelve </a:t>
            </a:r>
            <a:r>
              <a:rPr lang="en-US" dirty="0" smtClean="0"/>
              <a:t>Months (TTM) </a:t>
            </a:r>
            <a:r>
              <a:rPr lang="en-US" dirty="0"/>
              <a:t>Sales &amp; Earnings Per Share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431" y="2491930"/>
            <a:ext cx="5000625" cy="752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731" y="2491930"/>
            <a:ext cx="647700" cy="1047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581" y="3488054"/>
            <a:ext cx="704850" cy="962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431" y="3251929"/>
            <a:ext cx="457200" cy="228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431" y="3502817"/>
            <a:ext cx="514350" cy="952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0498" y="3266978"/>
            <a:ext cx="447675" cy="2571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4112" y="3505994"/>
            <a:ext cx="590550" cy="990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08896" y="4675057"/>
            <a:ext cx="85742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How do the trailing 12 </a:t>
            </a:r>
            <a:r>
              <a:rPr lang="en-US" dirty="0" err="1" smtClean="0"/>
              <a:t>mo</a:t>
            </a:r>
            <a:r>
              <a:rPr lang="en-US" dirty="0" smtClean="0"/>
              <a:t> Sales  and EPS compare to past full year  (2018) Sales &amp; EPS?</a:t>
            </a:r>
          </a:p>
          <a:p>
            <a:r>
              <a:rPr lang="en-US" dirty="0"/>
              <a:t>TTM </a:t>
            </a:r>
            <a:r>
              <a:rPr lang="en-US" dirty="0" smtClean="0"/>
              <a:t>Sales vs 2018 Sales ($33M) : Higher? ______    Same?__________  Lower?</a:t>
            </a:r>
          </a:p>
          <a:p>
            <a:r>
              <a:rPr lang="en-US" dirty="0"/>
              <a:t>TTM EPS </a:t>
            </a:r>
            <a:r>
              <a:rPr lang="en-US" dirty="0" smtClean="0"/>
              <a:t> vs. 2018 EPS ($2.73</a:t>
            </a:r>
            <a:r>
              <a:rPr lang="en-US" smtClean="0"/>
              <a:t>) : </a:t>
            </a:r>
            <a:r>
              <a:rPr lang="en-US" dirty="0"/>
              <a:t>Higher? ______    Same?__________  Lower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2. Stock’s profitability is probably going ______up, ______ </a:t>
            </a:r>
            <a:r>
              <a:rPr lang="en-US" dirty="0" err="1" smtClean="0"/>
              <a:t>down,______even</a:t>
            </a:r>
            <a:endParaRPr lang="en-US" dirty="0" smtClean="0"/>
          </a:p>
          <a:p>
            <a:r>
              <a:rPr lang="en-US" dirty="0" smtClean="0"/>
              <a:t>3. Stock’s price will probably go ______up, ________down, _________even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After Acid Tests: 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Part 2: Explore the Ore Vein, Cont.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28462" y="2907348"/>
            <a:ext cx="2708530" cy="337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9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856" y="99656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D. Peers</a:t>
            </a:r>
            <a:r>
              <a:rPr lang="en-US" dirty="0" smtClean="0"/>
              <a:t>: Compare Stock Historical EPS to Industry (or Peers)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296" y="1375410"/>
            <a:ext cx="7376160" cy="3149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808" y="4551936"/>
            <a:ext cx="8886825" cy="733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132" y="5285361"/>
            <a:ext cx="9020175" cy="6762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0432" y="6010656"/>
            <a:ext cx="9562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does this stock’s earnings compare to peers/ industry? Higher?____ </a:t>
            </a:r>
            <a:r>
              <a:rPr lang="en-US" dirty="0" err="1" smtClean="0"/>
              <a:t>Lower?_____Even</a:t>
            </a:r>
            <a:r>
              <a:rPr lang="en-US" dirty="0" smtClean="0"/>
              <a:t>?______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3024" y="146304"/>
            <a:ext cx="10515600" cy="103968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After Acid Tests: 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Part 2: Explore the Ore Vein, Cont.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FB2C-EA57-4BED-9AD1-4F62927B83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709</Words>
  <Application>Microsoft Office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MicNova’s Education Approach  to Evaluating Stocks, 2019-2020</vt:lpstr>
      <vt:lpstr>Club Education Approach to Evaluating Stocks</vt:lpstr>
      <vt:lpstr>Club Education Focus Tonight, Oct 9, 2019</vt:lpstr>
      <vt:lpstr>PowerPoint Presentation</vt:lpstr>
      <vt:lpstr>After Acid Tests:  Part 2: Explore the Ore Vein </vt:lpstr>
      <vt:lpstr>After Acid Tests:  Part 2: Explore the Ore Vein, Cont. </vt:lpstr>
      <vt:lpstr>After Acid Tests:  Part 2: Explore the Ore Vein, Cont. </vt:lpstr>
      <vt:lpstr>After Acid Tests:  Part 2: Explore the Ore Vein, Cont. </vt:lpstr>
      <vt:lpstr>After Acid Tests:  Part 2: Explore the Ore Vein, Cont. </vt:lpstr>
      <vt:lpstr>After Conducting Acid Tests and Exploring the Ore Vein:  Part 3: Consult the “Mine (Stock) Management” and “Geologists”</vt:lpstr>
      <vt:lpstr>After Conducting Acid Tests, Exploring the Ore Vein, and Consulting Mine Management and Geologists (Analysts),  Part 4: Estimating the future Performance of this Mine (Stock) and our return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gladys.henrikson@verizon.net</dc:creator>
  <cp:lastModifiedBy>gladys.henrikson@verizon.net</cp:lastModifiedBy>
  <cp:revision>63</cp:revision>
  <cp:lastPrinted>2019-10-08T02:01:47Z</cp:lastPrinted>
  <dcterms:created xsi:type="dcterms:W3CDTF">2019-10-04T01:21:12Z</dcterms:created>
  <dcterms:modified xsi:type="dcterms:W3CDTF">2019-10-08T02:03:09Z</dcterms:modified>
</cp:coreProperties>
</file>