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3" r:id="rId6"/>
    <p:sldId id="259" r:id="rId7"/>
    <p:sldId id="274" r:id="rId8"/>
    <p:sldId id="275" r:id="rId9"/>
    <p:sldId id="260" r:id="rId10"/>
    <p:sldId id="261" r:id="rId11"/>
    <p:sldId id="262" r:id="rId12"/>
    <p:sldId id="263" r:id="rId13"/>
    <p:sldId id="265" r:id="rId14"/>
    <p:sldId id="264" r:id="rId15"/>
    <p:sldId id="266" r:id="rId16"/>
    <p:sldId id="279" r:id="rId17"/>
    <p:sldId id="267" r:id="rId18"/>
    <p:sldId id="280" r:id="rId19"/>
    <p:sldId id="269" r:id="rId20"/>
    <p:sldId id="281" r:id="rId21"/>
    <p:sldId id="268" r:id="rId22"/>
    <p:sldId id="282" r:id="rId23"/>
    <p:sldId id="270" r:id="rId24"/>
    <p:sldId id="283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6/8/20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6/8/20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acey_Cunningham" TargetMode="External"/><Relationship Id="rId4" Type="http://schemas.openxmlformats.org/officeDocument/2006/relationships/hyperlink" Target="https://www.anderson.ucla.edu/faculty-and-research/finance/faculty/eisfeld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Kai_Ryssda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Kai_Ryssdal" TargetMode="External"/><Relationship Id="rId3" Type="http://schemas.openxmlformats.org/officeDocument/2006/relationships/hyperlink" Target="http://www.gsb.stanford.edu/faculty-research/faculty/anat-r-admat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The Stock Market is Not the Economy and the Economy is Not the Stock Market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4480" y="4984098"/>
            <a:ext cx="6916429" cy="121920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McNoVA</a:t>
            </a:r>
            <a:r>
              <a:rPr lang="en-US" sz="2000" dirty="0" smtClean="0"/>
              <a:t> </a:t>
            </a:r>
            <a:r>
              <a:rPr lang="en-US" sz="2000" dirty="0" smtClean="0"/>
              <a:t>virtual meeting</a:t>
            </a:r>
            <a:r>
              <a:rPr lang="en-US" sz="2000" dirty="0" smtClean="0"/>
              <a:t>; Wednesday, June 10, 2020</a:t>
            </a:r>
          </a:p>
          <a:p>
            <a:r>
              <a:rPr lang="en-US" sz="2000" dirty="0" smtClean="0"/>
              <a:t>-- Wilbert Nixon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339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Marketplace</a:t>
            </a:r>
            <a:r>
              <a:rPr lang="en-US" sz="4000" dirty="0"/>
              <a:t> </a:t>
            </a:r>
            <a:r>
              <a:rPr lang="en-US" sz="3600" dirty="0"/>
              <a:t>(April 27, 2020</a:t>
            </a:r>
            <a:r>
              <a:rPr lang="en-US" sz="3600" dirty="0" smtClean="0"/>
              <a:t>)</a:t>
            </a:r>
            <a:br>
              <a:rPr lang="en-US" sz="3600" dirty="0" smtClean="0"/>
            </a:br>
            <a:r>
              <a:rPr lang="en-US" sz="3600" dirty="0" smtClean="0"/>
              <a:t>– the clip</a:t>
            </a:r>
            <a:endParaRPr lang="en-US" sz="3600" dirty="0"/>
          </a:p>
        </p:txBody>
      </p:sp>
      <p:pic>
        <p:nvPicPr>
          <p:cNvPr id="4" name="mp_20200427_Marketplac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5598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165624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Marketplace </a:t>
            </a:r>
            <a:r>
              <a:rPr lang="en-US" sz="3600" dirty="0" smtClean="0"/>
              <a:t>(May 7</a:t>
            </a:r>
            <a:r>
              <a:rPr lang="en-US" sz="3600" dirty="0"/>
              <a:t>, 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Kai </a:t>
            </a:r>
            <a:r>
              <a:rPr lang="en-US" b="1" dirty="0" err="1"/>
              <a:t>Ryssdal</a:t>
            </a:r>
            <a:r>
              <a:rPr lang="en-US" dirty="0"/>
              <a:t>, Host of Marketplace</a:t>
            </a:r>
          </a:p>
          <a:p>
            <a:r>
              <a:rPr lang="en-US" dirty="0"/>
              <a:t> </a:t>
            </a:r>
            <a:r>
              <a:rPr lang="en-US" sz="1800" u="sng" dirty="0">
                <a:hlinkClick r:id="rId2"/>
              </a:rPr>
              <a:t>https://en.wikipedia.org/wiki/Kai_Ryssdal</a:t>
            </a:r>
            <a:endParaRPr lang="en-US" sz="1800" dirty="0"/>
          </a:p>
          <a:p>
            <a:endParaRPr lang="en-US" sz="2300" dirty="0" smtClean="0"/>
          </a:p>
          <a:p>
            <a:r>
              <a:rPr lang="en-US" sz="2300" b="1" dirty="0" smtClean="0"/>
              <a:t>Stacey Cunningham</a:t>
            </a:r>
            <a:r>
              <a:rPr lang="en-US" sz="2300" dirty="0" smtClean="0"/>
              <a:t>, President </a:t>
            </a:r>
            <a:r>
              <a:rPr lang="en-US" sz="2300" dirty="0"/>
              <a:t>of NYSE Euronext Inc.</a:t>
            </a:r>
          </a:p>
          <a:p>
            <a:r>
              <a:rPr lang="en-US" sz="1800" u="sng" dirty="0">
                <a:hlinkClick r:id="rId3"/>
              </a:rPr>
              <a:t>https://en.wikipedia.org/wiki/Stacey_Cunningham</a:t>
            </a:r>
            <a:endParaRPr lang="en-US" sz="1800" dirty="0"/>
          </a:p>
          <a:p>
            <a:endParaRPr lang="en-US" dirty="0"/>
          </a:p>
          <a:p>
            <a:r>
              <a:rPr lang="en-US" b="1" dirty="0"/>
              <a:t>Andrea </a:t>
            </a:r>
            <a:r>
              <a:rPr lang="en-US" b="1" dirty="0" err="1"/>
              <a:t>Eisfeldt</a:t>
            </a:r>
            <a:endParaRPr lang="en-US" b="1" dirty="0"/>
          </a:p>
          <a:p>
            <a:r>
              <a:rPr lang="en-US" sz="2000" dirty="0"/>
              <a:t>Laurence D. and Lori W. Fink Endowed Chair in Finance and Professor of Finance</a:t>
            </a:r>
          </a:p>
          <a:p>
            <a:r>
              <a:rPr lang="en-US" sz="1800" u="sng" dirty="0" smtClean="0">
                <a:hlinkClick r:id="rId4"/>
              </a:rPr>
              <a:t>https</a:t>
            </a:r>
            <a:r>
              <a:rPr lang="en-US" sz="1800" u="sng" dirty="0">
                <a:hlinkClick r:id="rId4"/>
              </a:rPr>
              <a:t>://www.anderson.ucla.edu/faculty-and-research/finance/faculty/eisfeldt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9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Marketplace </a:t>
            </a:r>
            <a:r>
              <a:rPr lang="en-US" sz="3600" dirty="0" smtClean="0"/>
              <a:t>(May 7</a:t>
            </a:r>
            <a:r>
              <a:rPr lang="en-US" sz="3600" dirty="0"/>
              <a:t>, 2020)</a:t>
            </a:r>
            <a:br>
              <a:rPr lang="en-US" sz="3600" dirty="0"/>
            </a:br>
            <a:r>
              <a:rPr lang="en-US" sz="3600" dirty="0"/>
              <a:t>– the clip</a:t>
            </a:r>
          </a:p>
        </p:txBody>
      </p:sp>
      <p:pic>
        <p:nvPicPr>
          <p:cNvPr id="4" name="mp_20200507_Marketplac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5598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27723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The Wise Investor Show</a:t>
            </a:r>
            <a:br>
              <a:rPr lang="en-US" sz="4800" dirty="0" smtClean="0"/>
            </a:br>
            <a:r>
              <a:rPr lang="en-US" sz="4800" dirty="0" smtClean="0"/>
              <a:t> </a:t>
            </a:r>
            <a:r>
              <a:rPr lang="en-US" sz="3600" dirty="0" smtClean="0"/>
              <a:t>(May 31, </a:t>
            </a:r>
            <a:r>
              <a:rPr lang="en-US" sz="3600" dirty="0"/>
              <a:t>2020)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Simon R.B. Hamilton</a:t>
            </a:r>
          </a:p>
          <a:p>
            <a:pPr lvl="1"/>
            <a:r>
              <a:rPr lang="en-US" dirty="0" smtClean="0"/>
              <a:t>Host</a:t>
            </a:r>
            <a:r>
              <a:rPr lang="en-US" dirty="0"/>
              <a:t>, </a:t>
            </a:r>
            <a:r>
              <a:rPr lang="en-US" dirty="0" smtClean="0"/>
              <a:t>Wise Investor Show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Wise Investor Group</a:t>
            </a:r>
          </a:p>
          <a:p>
            <a:pPr lvl="1"/>
            <a:r>
              <a:rPr lang="en-US" dirty="0"/>
              <a:t>Robert W. Baird &amp; Co. Incorporated.</a:t>
            </a:r>
          </a:p>
          <a:p>
            <a:pPr lvl="1"/>
            <a:r>
              <a:rPr lang="en-US" dirty="0"/>
              <a:t>Managing Director, Portfolio Manager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6374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Wise Investor Show</a:t>
            </a:r>
            <a:br>
              <a:rPr lang="en-US" dirty="0"/>
            </a:br>
            <a:r>
              <a:rPr lang="en-US" dirty="0"/>
              <a:t> </a:t>
            </a:r>
            <a:r>
              <a:rPr lang="en-US" sz="4000" dirty="0"/>
              <a:t>(May 31, 2020</a:t>
            </a:r>
            <a:r>
              <a:rPr lang="en-US" sz="4000" dirty="0" smtClean="0"/>
              <a:t>) – the clip</a:t>
            </a:r>
            <a:endParaRPr lang="en-US" dirty="0"/>
          </a:p>
        </p:txBody>
      </p:sp>
      <p:pic>
        <p:nvPicPr>
          <p:cNvPr id="4" name="053120_WiseInvestorShow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3455988"/>
            <a:ext cx="812800" cy="812800"/>
          </a:xfrm>
        </p:spPr>
      </p:pic>
    </p:spTree>
    <p:extLst>
      <p:ext uri="{BB962C8B-B14F-4D97-AF65-F5344CB8AC3E}">
        <p14:creationId xmlns:p14="http://schemas.microsoft.com/office/powerpoint/2010/main" val="339543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Crude Oil </a:t>
            </a:r>
            <a:r>
              <a:rPr lang="en-US" sz="2800" dirty="0" smtClean="0"/>
              <a:t>(5y line chart)</a:t>
            </a:r>
            <a:endParaRPr lang="en-US" sz="2800" dirty="0"/>
          </a:p>
        </p:txBody>
      </p:sp>
      <p:pic>
        <p:nvPicPr>
          <p:cNvPr id="4" name="Picture 3" descr="Crude Oil WTI Cash 5y lin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" y="1283215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Crude Oil </a:t>
            </a:r>
            <a:r>
              <a:rPr lang="en-US" sz="2800" dirty="0" smtClean="0"/>
              <a:t>(5y candle chart)</a:t>
            </a:r>
            <a:endParaRPr lang="en-US" sz="2800" dirty="0"/>
          </a:p>
        </p:txBody>
      </p:sp>
      <p:pic>
        <p:nvPicPr>
          <p:cNvPr id="3" name="Picture 2" descr="Crude Oil WTI Cash 5y candl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8" y="146653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66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Copper </a:t>
            </a:r>
            <a:r>
              <a:rPr lang="en-US" sz="2800" dirty="0" smtClean="0"/>
              <a:t>(5y line chart)</a:t>
            </a:r>
            <a:endParaRPr lang="en-US" sz="2800" dirty="0"/>
          </a:p>
        </p:txBody>
      </p:sp>
      <p:pic>
        <p:nvPicPr>
          <p:cNvPr id="4" name="Picture 3" descr="High Grade Copper Cash 5y lin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2" y="144034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87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Copper </a:t>
            </a:r>
            <a:r>
              <a:rPr lang="en-US" sz="2800" dirty="0" smtClean="0"/>
              <a:t>(5y candle chart)</a:t>
            </a:r>
            <a:endParaRPr lang="en-US" sz="2800" dirty="0"/>
          </a:p>
        </p:txBody>
      </p:sp>
      <p:pic>
        <p:nvPicPr>
          <p:cNvPr id="3" name="Picture 2" descr="High Grade Copper Cash 5y candl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6" y="149272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45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Banks Index </a:t>
            </a:r>
            <a:r>
              <a:rPr lang="en-US" sz="2800" dirty="0" smtClean="0"/>
              <a:t>(5y line chart)</a:t>
            </a:r>
            <a:endParaRPr lang="en-US" sz="2800" dirty="0"/>
          </a:p>
        </p:txBody>
      </p:sp>
      <p:pic>
        <p:nvPicPr>
          <p:cNvPr id="4" name="Picture 3" descr="KBE - S&amp;P Bank SPDR ETF 5y lin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141415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 Economic Headlines</a:t>
            </a:r>
            <a:endParaRPr lang="en-US" dirty="0"/>
          </a:p>
        </p:txBody>
      </p:sp>
      <p:pic>
        <p:nvPicPr>
          <p:cNvPr id="5" name="Picture 4" descr="Dire Economic Headlin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82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31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Banks Index </a:t>
            </a:r>
            <a:r>
              <a:rPr lang="en-US" sz="2800" dirty="0" smtClean="0"/>
              <a:t>(5y candle chart)</a:t>
            </a:r>
            <a:endParaRPr lang="en-US" sz="2800" dirty="0"/>
          </a:p>
        </p:txBody>
      </p:sp>
      <p:pic>
        <p:nvPicPr>
          <p:cNvPr id="3" name="Picture 2" descr="KBE - S&amp;P Bank SPDR ETF 5y candl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" y="146653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4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Consumer Discretionary Stocks (</a:t>
            </a:r>
            <a:r>
              <a:rPr lang="en-US" sz="4800" dirty="0"/>
              <a:t>XLP) </a:t>
            </a:r>
            <a:r>
              <a:rPr lang="en-US" sz="2800" dirty="0" smtClean="0"/>
              <a:t>[5y line chart]</a:t>
            </a:r>
            <a:endParaRPr lang="en-US" sz="2800" dirty="0"/>
          </a:p>
        </p:txBody>
      </p:sp>
      <p:pic>
        <p:nvPicPr>
          <p:cNvPr id="4" name="Picture 3" descr="XLY - S&amp;P 500 Cons Disc Sector SPDR ETF 5y lin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1466532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68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Consumer Discretionary Stocks (</a:t>
            </a:r>
            <a:r>
              <a:rPr lang="en-US" sz="4800" dirty="0"/>
              <a:t>XLP) </a:t>
            </a:r>
            <a:r>
              <a:rPr lang="en-US" sz="2800" dirty="0" smtClean="0"/>
              <a:t>[5y candle chart]</a:t>
            </a:r>
            <a:endParaRPr lang="en-US" sz="2800" dirty="0"/>
          </a:p>
        </p:txBody>
      </p:sp>
      <p:pic>
        <p:nvPicPr>
          <p:cNvPr id="3" name="Picture 2" descr="XLY - S&amp;P 500 Cons Disc Sector SPDR ETF 5y candl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5" y="16002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50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Small Cap Stocks </a:t>
            </a:r>
            <a:r>
              <a:rPr lang="en-US" sz="4800" dirty="0"/>
              <a:t>(IWM)</a:t>
            </a:r>
            <a:br>
              <a:rPr lang="en-US" sz="4800" dirty="0"/>
            </a:br>
            <a:r>
              <a:rPr lang="en-US" sz="2800" dirty="0" smtClean="0"/>
              <a:t>[5y line chart]</a:t>
            </a:r>
            <a:endParaRPr lang="en-US" sz="2800" dirty="0"/>
          </a:p>
        </p:txBody>
      </p:sp>
      <p:pic>
        <p:nvPicPr>
          <p:cNvPr id="4" name="Picture 3" descr="IWM - Russell 2000 Ishares ETF 5y lin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1466532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19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Small Cap Stocks </a:t>
            </a:r>
            <a:r>
              <a:rPr lang="en-US" sz="4800" dirty="0"/>
              <a:t>(IWM)</a:t>
            </a:r>
            <a:br>
              <a:rPr lang="en-US" sz="4800" dirty="0"/>
            </a:br>
            <a:r>
              <a:rPr lang="en-US" sz="2800" dirty="0" smtClean="0"/>
              <a:t>[5y candle chart]</a:t>
            </a:r>
            <a:endParaRPr lang="en-US" sz="2800" dirty="0"/>
          </a:p>
        </p:txBody>
      </p:sp>
      <p:pic>
        <p:nvPicPr>
          <p:cNvPr id="3" name="Picture 2" descr="IWM - Russell 2000 Ishares ETF 5y candle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9" y="142725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39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s-IS" dirty="0" smtClean="0"/>
          </a:p>
          <a:p>
            <a:endParaRPr lang="is-IS" dirty="0"/>
          </a:p>
          <a:p>
            <a:endParaRPr lang="is-IS" dirty="0" smtClean="0"/>
          </a:p>
          <a:p>
            <a:r>
              <a:rPr lang="is-IS" b="1" dirty="0" smtClean="0"/>
              <a:t>… stay tuned.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2482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 understand why the stock market fell in March </a:t>
            </a:r>
            <a:r>
              <a:rPr lang="is-IS" sz="4800" dirty="0" smtClean="0"/>
              <a:t>…</a:t>
            </a:r>
            <a:endParaRPr lang="en-US" sz="4800" dirty="0"/>
          </a:p>
        </p:txBody>
      </p:sp>
      <p:pic>
        <p:nvPicPr>
          <p:cNvPr id="5" name="Picture 4" descr="Dow Jones Industrials Average 191001-200323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" y="1348685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04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 understand why the stock market fell in March </a:t>
            </a:r>
            <a:r>
              <a:rPr lang="is-IS" sz="4800" dirty="0" smtClean="0"/>
              <a:t>…</a:t>
            </a:r>
            <a:endParaRPr lang="en-US" sz="4800" dirty="0"/>
          </a:p>
        </p:txBody>
      </p:sp>
      <p:pic>
        <p:nvPicPr>
          <p:cNvPr id="3" name="Picture 2" descr="S&amp;P 500 Index 191001-200323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" y="1427249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21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I understand why the stock market fell in March </a:t>
            </a:r>
            <a:r>
              <a:rPr lang="is-IS" sz="4800" dirty="0" smtClean="0"/>
              <a:t>…</a:t>
            </a:r>
            <a:endParaRPr lang="en-US" sz="4800" dirty="0"/>
          </a:p>
        </p:txBody>
      </p:sp>
      <p:pic>
        <p:nvPicPr>
          <p:cNvPr id="3" name="Picture 2" descr="Nasdaq Composite 191001-200323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3" y="1387968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2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4800" dirty="0" smtClean="0"/>
              <a:t>… but why the rise in April, May and June?</a:t>
            </a:r>
            <a:endParaRPr lang="en-US" sz="4800" dirty="0"/>
          </a:p>
        </p:txBody>
      </p:sp>
      <p:pic>
        <p:nvPicPr>
          <p:cNvPr id="4" name="Picture 3" descr="Dow Jones Industrials Average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" y="127012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6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4800" dirty="0" smtClean="0"/>
              <a:t>… but why the rise in April, May and June?</a:t>
            </a:r>
            <a:endParaRPr lang="en-US" sz="4800" dirty="0"/>
          </a:p>
        </p:txBody>
      </p:sp>
      <p:pic>
        <p:nvPicPr>
          <p:cNvPr id="3" name="Picture 2" descr="S&amp;P 500 Index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133559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86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4800" dirty="0" smtClean="0"/>
              <a:t>… but why the rise in April, May and June?</a:t>
            </a:r>
            <a:endParaRPr lang="en-US" sz="4800" dirty="0"/>
          </a:p>
        </p:txBody>
      </p:sp>
      <p:pic>
        <p:nvPicPr>
          <p:cNvPr id="3" name="Picture 2" descr="Nasdaq Composite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" y="141415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71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Marketplace </a:t>
            </a:r>
            <a:r>
              <a:rPr lang="en-US" sz="4000" dirty="0" smtClean="0"/>
              <a:t>(April 27, 2020)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Kai </a:t>
            </a:r>
            <a:r>
              <a:rPr lang="en-US" b="1" dirty="0" err="1" smtClean="0"/>
              <a:t>Ryssdal</a:t>
            </a:r>
            <a:r>
              <a:rPr lang="en-US" dirty="0" smtClean="0"/>
              <a:t>, Host </a:t>
            </a:r>
            <a:r>
              <a:rPr lang="en-US" dirty="0"/>
              <a:t>of Marketplace</a:t>
            </a:r>
          </a:p>
          <a:p>
            <a:r>
              <a:rPr lang="en-US" dirty="0"/>
              <a:t> </a:t>
            </a:r>
            <a:r>
              <a:rPr lang="en-US" sz="1800" u="sng" dirty="0" smtClean="0">
                <a:hlinkClick r:id="rId2"/>
              </a:rPr>
              <a:t>https</a:t>
            </a:r>
            <a:r>
              <a:rPr lang="en-US" sz="1800" u="sng" dirty="0">
                <a:hlinkClick r:id="rId2"/>
              </a:rPr>
              <a:t>://en.wikipedia.org/wiki/Kai_Ryssdal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b="1" dirty="0" err="1"/>
              <a:t>Anat</a:t>
            </a:r>
            <a:r>
              <a:rPr lang="en-US" b="1" dirty="0"/>
              <a:t> R. </a:t>
            </a:r>
            <a:r>
              <a:rPr lang="en-US" b="1" dirty="0" err="1"/>
              <a:t>Admati</a:t>
            </a:r>
            <a:endParaRPr lang="en-US" dirty="0"/>
          </a:p>
          <a:p>
            <a:r>
              <a:rPr lang="en-US" sz="1800" dirty="0"/>
              <a:t>The George G.C. Parker Professor of Finance and Economics</a:t>
            </a:r>
          </a:p>
          <a:p>
            <a:r>
              <a:rPr lang="en-US" sz="1800" dirty="0"/>
              <a:t>Professor of Economics (by courtesy), School of Humanities and Sciences</a:t>
            </a:r>
          </a:p>
          <a:p>
            <a:r>
              <a:rPr lang="en-US" sz="1800" dirty="0"/>
              <a:t>Senior Fellow, Stanford Institute for Economic Policy </a:t>
            </a:r>
            <a:r>
              <a:rPr lang="en-US" sz="1800" dirty="0" smtClean="0"/>
              <a:t>Research</a:t>
            </a:r>
          </a:p>
          <a:p>
            <a:r>
              <a:rPr lang="en-US" sz="1800" u="sng" dirty="0">
                <a:hlinkClick r:id="rId3"/>
              </a:rPr>
              <a:t>www.gsb.stanford.edu/faculty-research/faculty/anat-r-admati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227816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70</TotalTime>
  <Words>254</Words>
  <Application>Microsoft Macintosh PowerPoint</Application>
  <PresentationFormat>On-screen Show (4:3)</PresentationFormat>
  <Paragraphs>56</Paragraphs>
  <Slides>25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Executive</vt:lpstr>
      <vt:lpstr>The Stock Market is Not the Economy and the Economy is Not the Stock Market</vt:lpstr>
      <vt:lpstr>Dire Economic Headlines</vt:lpstr>
      <vt:lpstr>I understand why the stock market fell in March …</vt:lpstr>
      <vt:lpstr>I understand why the stock market fell in March …</vt:lpstr>
      <vt:lpstr>I understand why the stock market fell in March …</vt:lpstr>
      <vt:lpstr>… but why the rise in April, May and June?</vt:lpstr>
      <vt:lpstr>… but why the rise in April, May and June?</vt:lpstr>
      <vt:lpstr>… but why the rise in April, May and June?</vt:lpstr>
      <vt:lpstr>Marketplace (April 27, 2020)</vt:lpstr>
      <vt:lpstr>Marketplace (April 27, 2020) – the clip</vt:lpstr>
      <vt:lpstr>Marketplace (May 7, 2020)</vt:lpstr>
      <vt:lpstr>Marketplace (May 7, 2020) – the clip</vt:lpstr>
      <vt:lpstr>The Wise Investor Show  (May 31, 2020)</vt:lpstr>
      <vt:lpstr>The Wise Investor Show  (May 31, 2020) – the clip</vt:lpstr>
      <vt:lpstr>Crude Oil (5y line chart)</vt:lpstr>
      <vt:lpstr>Crude Oil (5y candle chart)</vt:lpstr>
      <vt:lpstr>Copper (5y line chart)</vt:lpstr>
      <vt:lpstr>Copper (5y candle chart)</vt:lpstr>
      <vt:lpstr>Banks Index (5y line chart)</vt:lpstr>
      <vt:lpstr>Banks Index (5y candle chart)</vt:lpstr>
      <vt:lpstr>Consumer Discretionary Stocks (XLP) [5y line chart]</vt:lpstr>
      <vt:lpstr>Consumer Discretionary Stocks (XLP) [5y candle chart]</vt:lpstr>
      <vt:lpstr>Small Cap Stocks (IWM) [5y line chart]</vt:lpstr>
      <vt:lpstr>Small Cap Stocks (IWM) [5y candle chart]</vt:lpstr>
      <vt:lpstr>The Future?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Stock Market is Not the Economy and the Economy is Not the Stock Market</dc:title>
  <dc:creator>Microsoft Office User</dc:creator>
  <cp:lastModifiedBy>Microsoft Office User</cp:lastModifiedBy>
  <cp:revision>10</cp:revision>
  <dcterms:created xsi:type="dcterms:W3CDTF">2020-06-03T00:45:43Z</dcterms:created>
  <dcterms:modified xsi:type="dcterms:W3CDTF">2020-06-08T18:19:44Z</dcterms:modified>
</cp:coreProperties>
</file>