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8" r:id="rId3"/>
    <p:sldId id="259" r:id="rId4"/>
    <p:sldId id="260" r:id="rId5"/>
    <p:sldId id="261" r:id="rId6"/>
    <p:sldId id="262" r:id="rId7"/>
    <p:sldId id="263" r:id="rId8"/>
    <p:sldId id="271" r:id="rId9"/>
    <p:sldId id="270" r:id="rId10"/>
    <p:sldId id="269" r:id="rId11"/>
    <p:sldId id="26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38" autoAdjust="0"/>
    <p:restoredTop sz="94660"/>
  </p:normalViewPr>
  <p:slideViewPr>
    <p:cSldViewPr snapToGrid="0">
      <p:cViewPr varScale="1">
        <p:scale>
          <a:sx n="51" d="100"/>
          <a:sy n="51" d="100"/>
        </p:scale>
        <p:origin x="365"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4C6D54-006D-46A0-960E-56C25F15D093}" type="datetimeFigureOut">
              <a:rPr lang="en-US" smtClean="0"/>
              <a:t>3/4/2020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9F909C-84CB-483F-87F7-0337DAAE700A}" type="slidenum">
              <a:rPr lang="en-US" smtClean="0"/>
              <a:t>‹#›</a:t>
            </a:fld>
            <a:endParaRPr lang="en-US"/>
          </a:p>
        </p:txBody>
      </p:sp>
    </p:spTree>
    <p:extLst>
      <p:ext uri="{BB962C8B-B14F-4D97-AF65-F5344CB8AC3E}">
        <p14:creationId xmlns:p14="http://schemas.microsoft.com/office/powerpoint/2010/main" val="37554021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59F909C-84CB-483F-87F7-0337DAAE700A}" type="slidenum">
              <a:rPr lang="en-US" smtClean="0"/>
              <a:t>1</a:t>
            </a:fld>
            <a:endParaRPr lang="en-US"/>
          </a:p>
        </p:txBody>
      </p:sp>
    </p:spTree>
    <p:extLst>
      <p:ext uri="{BB962C8B-B14F-4D97-AF65-F5344CB8AC3E}">
        <p14:creationId xmlns:p14="http://schemas.microsoft.com/office/powerpoint/2010/main" val="2496034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59F909C-84CB-483F-87F7-0337DAAE700A}" type="slidenum">
              <a:rPr lang="en-US" smtClean="0"/>
              <a:t>10</a:t>
            </a:fld>
            <a:endParaRPr lang="en-US"/>
          </a:p>
        </p:txBody>
      </p:sp>
    </p:spTree>
    <p:extLst>
      <p:ext uri="{BB962C8B-B14F-4D97-AF65-F5344CB8AC3E}">
        <p14:creationId xmlns:p14="http://schemas.microsoft.com/office/powerpoint/2010/main" val="32382143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59F909C-84CB-483F-87F7-0337DAAE700A}" type="slidenum">
              <a:rPr lang="en-US" smtClean="0"/>
              <a:t>11</a:t>
            </a:fld>
            <a:endParaRPr lang="en-US"/>
          </a:p>
        </p:txBody>
      </p:sp>
    </p:spTree>
    <p:extLst>
      <p:ext uri="{BB962C8B-B14F-4D97-AF65-F5344CB8AC3E}">
        <p14:creationId xmlns:p14="http://schemas.microsoft.com/office/powerpoint/2010/main" val="32914140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59F909C-84CB-483F-87F7-0337DAAE700A}" type="slidenum">
              <a:rPr lang="en-US" smtClean="0"/>
              <a:t>2</a:t>
            </a:fld>
            <a:endParaRPr lang="en-US"/>
          </a:p>
        </p:txBody>
      </p:sp>
    </p:spTree>
    <p:extLst>
      <p:ext uri="{BB962C8B-B14F-4D97-AF65-F5344CB8AC3E}">
        <p14:creationId xmlns:p14="http://schemas.microsoft.com/office/powerpoint/2010/main" val="14954331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59F909C-84CB-483F-87F7-0337DAAE700A}" type="slidenum">
              <a:rPr lang="en-US" smtClean="0"/>
              <a:t>3</a:t>
            </a:fld>
            <a:endParaRPr lang="en-US"/>
          </a:p>
        </p:txBody>
      </p:sp>
    </p:spTree>
    <p:extLst>
      <p:ext uri="{BB962C8B-B14F-4D97-AF65-F5344CB8AC3E}">
        <p14:creationId xmlns:p14="http://schemas.microsoft.com/office/powerpoint/2010/main" val="19347462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59F909C-84CB-483F-87F7-0337DAAE700A}" type="slidenum">
              <a:rPr lang="en-US" smtClean="0"/>
              <a:t>4</a:t>
            </a:fld>
            <a:endParaRPr lang="en-US"/>
          </a:p>
        </p:txBody>
      </p:sp>
    </p:spTree>
    <p:extLst>
      <p:ext uri="{BB962C8B-B14F-4D97-AF65-F5344CB8AC3E}">
        <p14:creationId xmlns:p14="http://schemas.microsoft.com/office/powerpoint/2010/main" val="15992143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59F909C-84CB-483F-87F7-0337DAAE700A}" type="slidenum">
              <a:rPr lang="en-US" smtClean="0"/>
              <a:t>5</a:t>
            </a:fld>
            <a:endParaRPr lang="en-US"/>
          </a:p>
        </p:txBody>
      </p:sp>
    </p:spTree>
    <p:extLst>
      <p:ext uri="{BB962C8B-B14F-4D97-AF65-F5344CB8AC3E}">
        <p14:creationId xmlns:p14="http://schemas.microsoft.com/office/powerpoint/2010/main" val="3624883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59F909C-84CB-483F-87F7-0337DAAE700A}" type="slidenum">
              <a:rPr lang="en-US" smtClean="0"/>
              <a:t>6</a:t>
            </a:fld>
            <a:endParaRPr lang="en-US"/>
          </a:p>
        </p:txBody>
      </p:sp>
    </p:spTree>
    <p:extLst>
      <p:ext uri="{BB962C8B-B14F-4D97-AF65-F5344CB8AC3E}">
        <p14:creationId xmlns:p14="http://schemas.microsoft.com/office/powerpoint/2010/main" val="10394022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59F909C-84CB-483F-87F7-0337DAAE700A}" type="slidenum">
              <a:rPr lang="en-US" smtClean="0"/>
              <a:t>7</a:t>
            </a:fld>
            <a:endParaRPr lang="en-US"/>
          </a:p>
        </p:txBody>
      </p:sp>
    </p:spTree>
    <p:extLst>
      <p:ext uri="{BB962C8B-B14F-4D97-AF65-F5344CB8AC3E}">
        <p14:creationId xmlns:p14="http://schemas.microsoft.com/office/powerpoint/2010/main" val="18500035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59F909C-84CB-483F-87F7-0337DAAE700A}" type="slidenum">
              <a:rPr lang="en-US" smtClean="0"/>
              <a:t>8</a:t>
            </a:fld>
            <a:endParaRPr lang="en-US"/>
          </a:p>
        </p:txBody>
      </p:sp>
    </p:spTree>
    <p:extLst>
      <p:ext uri="{BB962C8B-B14F-4D97-AF65-F5344CB8AC3E}">
        <p14:creationId xmlns:p14="http://schemas.microsoft.com/office/powerpoint/2010/main" val="37837350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59F909C-84CB-483F-87F7-0337DAAE700A}" type="slidenum">
              <a:rPr lang="en-US" smtClean="0"/>
              <a:t>9</a:t>
            </a:fld>
            <a:endParaRPr lang="en-US"/>
          </a:p>
        </p:txBody>
      </p:sp>
    </p:spTree>
    <p:extLst>
      <p:ext uri="{BB962C8B-B14F-4D97-AF65-F5344CB8AC3E}">
        <p14:creationId xmlns:p14="http://schemas.microsoft.com/office/powerpoint/2010/main" val="27196291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3BC2BFA-4A45-4ADC-BE36-35AF31D89F5F}" type="datetimeFigureOut">
              <a:rPr lang="en-US" smtClean="0"/>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B06944-A5F5-4A5D-A59A-63B9CB155800}" type="slidenum">
              <a:rPr lang="en-US" smtClean="0"/>
              <a:t>‹#›</a:t>
            </a:fld>
            <a:endParaRPr lang="en-US"/>
          </a:p>
        </p:txBody>
      </p:sp>
    </p:spTree>
    <p:extLst>
      <p:ext uri="{BB962C8B-B14F-4D97-AF65-F5344CB8AC3E}">
        <p14:creationId xmlns:p14="http://schemas.microsoft.com/office/powerpoint/2010/main" val="5583190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BC2BFA-4A45-4ADC-BE36-35AF31D89F5F}" type="datetimeFigureOut">
              <a:rPr lang="en-US" smtClean="0"/>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B06944-A5F5-4A5D-A59A-63B9CB155800}" type="slidenum">
              <a:rPr lang="en-US" smtClean="0"/>
              <a:t>‹#›</a:t>
            </a:fld>
            <a:endParaRPr lang="en-US"/>
          </a:p>
        </p:txBody>
      </p:sp>
    </p:spTree>
    <p:extLst>
      <p:ext uri="{BB962C8B-B14F-4D97-AF65-F5344CB8AC3E}">
        <p14:creationId xmlns:p14="http://schemas.microsoft.com/office/powerpoint/2010/main" val="274753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BC2BFA-4A45-4ADC-BE36-35AF31D89F5F}" type="datetimeFigureOut">
              <a:rPr lang="en-US" smtClean="0"/>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B06944-A5F5-4A5D-A59A-63B9CB155800}" type="slidenum">
              <a:rPr lang="en-US" smtClean="0"/>
              <a:t>‹#›</a:t>
            </a:fld>
            <a:endParaRPr lang="en-US"/>
          </a:p>
        </p:txBody>
      </p:sp>
    </p:spTree>
    <p:extLst>
      <p:ext uri="{BB962C8B-B14F-4D97-AF65-F5344CB8AC3E}">
        <p14:creationId xmlns:p14="http://schemas.microsoft.com/office/powerpoint/2010/main" val="17516056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BC2BFA-4A45-4ADC-BE36-35AF31D89F5F}" type="datetimeFigureOut">
              <a:rPr lang="en-US" smtClean="0"/>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B06944-A5F5-4A5D-A59A-63B9CB155800}" type="slidenum">
              <a:rPr lang="en-US" smtClean="0"/>
              <a:t>‹#›</a:t>
            </a:fld>
            <a:endParaRPr lang="en-US"/>
          </a:p>
        </p:txBody>
      </p:sp>
    </p:spTree>
    <p:extLst>
      <p:ext uri="{BB962C8B-B14F-4D97-AF65-F5344CB8AC3E}">
        <p14:creationId xmlns:p14="http://schemas.microsoft.com/office/powerpoint/2010/main" val="25322071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3BC2BFA-4A45-4ADC-BE36-35AF31D89F5F}" type="datetimeFigureOut">
              <a:rPr lang="en-US" smtClean="0"/>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B06944-A5F5-4A5D-A59A-63B9CB155800}" type="slidenum">
              <a:rPr lang="en-US" smtClean="0"/>
              <a:t>‹#›</a:t>
            </a:fld>
            <a:endParaRPr lang="en-US"/>
          </a:p>
        </p:txBody>
      </p:sp>
    </p:spTree>
    <p:extLst>
      <p:ext uri="{BB962C8B-B14F-4D97-AF65-F5344CB8AC3E}">
        <p14:creationId xmlns:p14="http://schemas.microsoft.com/office/powerpoint/2010/main" val="3693848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3BC2BFA-4A45-4ADC-BE36-35AF31D89F5F}" type="datetimeFigureOut">
              <a:rPr lang="en-US" smtClean="0"/>
              <a:t>3/4/2020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B06944-A5F5-4A5D-A59A-63B9CB155800}" type="slidenum">
              <a:rPr lang="en-US" smtClean="0"/>
              <a:t>‹#›</a:t>
            </a:fld>
            <a:endParaRPr lang="en-US"/>
          </a:p>
        </p:txBody>
      </p:sp>
    </p:spTree>
    <p:extLst>
      <p:ext uri="{BB962C8B-B14F-4D97-AF65-F5344CB8AC3E}">
        <p14:creationId xmlns:p14="http://schemas.microsoft.com/office/powerpoint/2010/main" val="41879078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3BC2BFA-4A45-4ADC-BE36-35AF31D89F5F}" type="datetimeFigureOut">
              <a:rPr lang="en-US" smtClean="0"/>
              <a:t>3/4/2020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B06944-A5F5-4A5D-A59A-63B9CB155800}" type="slidenum">
              <a:rPr lang="en-US" smtClean="0"/>
              <a:t>‹#›</a:t>
            </a:fld>
            <a:endParaRPr lang="en-US"/>
          </a:p>
        </p:txBody>
      </p:sp>
    </p:spTree>
    <p:extLst>
      <p:ext uri="{BB962C8B-B14F-4D97-AF65-F5344CB8AC3E}">
        <p14:creationId xmlns:p14="http://schemas.microsoft.com/office/powerpoint/2010/main" val="3152997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3BC2BFA-4A45-4ADC-BE36-35AF31D89F5F}" type="datetimeFigureOut">
              <a:rPr lang="en-US" smtClean="0"/>
              <a:t>3/4/2020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B06944-A5F5-4A5D-A59A-63B9CB155800}" type="slidenum">
              <a:rPr lang="en-US" smtClean="0"/>
              <a:t>‹#›</a:t>
            </a:fld>
            <a:endParaRPr lang="en-US"/>
          </a:p>
        </p:txBody>
      </p:sp>
    </p:spTree>
    <p:extLst>
      <p:ext uri="{BB962C8B-B14F-4D97-AF65-F5344CB8AC3E}">
        <p14:creationId xmlns:p14="http://schemas.microsoft.com/office/powerpoint/2010/main" val="17200738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BC2BFA-4A45-4ADC-BE36-35AF31D89F5F}" type="datetimeFigureOut">
              <a:rPr lang="en-US" smtClean="0"/>
              <a:t>3/4/2020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B06944-A5F5-4A5D-A59A-63B9CB155800}" type="slidenum">
              <a:rPr lang="en-US" smtClean="0"/>
              <a:t>‹#›</a:t>
            </a:fld>
            <a:endParaRPr lang="en-US"/>
          </a:p>
        </p:txBody>
      </p:sp>
    </p:spTree>
    <p:extLst>
      <p:ext uri="{BB962C8B-B14F-4D97-AF65-F5344CB8AC3E}">
        <p14:creationId xmlns:p14="http://schemas.microsoft.com/office/powerpoint/2010/main" val="39130934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BC2BFA-4A45-4ADC-BE36-35AF31D89F5F}" type="datetimeFigureOut">
              <a:rPr lang="en-US" smtClean="0"/>
              <a:t>3/4/2020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B06944-A5F5-4A5D-A59A-63B9CB155800}" type="slidenum">
              <a:rPr lang="en-US" smtClean="0"/>
              <a:t>‹#›</a:t>
            </a:fld>
            <a:endParaRPr lang="en-US"/>
          </a:p>
        </p:txBody>
      </p:sp>
    </p:spTree>
    <p:extLst>
      <p:ext uri="{BB962C8B-B14F-4D97-AF65-F5344CB8AC3E}">
        <p14:creationId xmlns:p14="http://schemas.microsoft.com/office/powerpoint/2010/main" val="6250690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BC2BFA-4A45-4ADC-BE36-35AF31D89F5F}" type="datetimeFigureOut">
              <a:rPr lang="en-US" smtClean="0"/>
              <a:t>3/4/2020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B06944-A5F5-4A5D-A59A-63B9CB155800}" type="slidenum">
              <a:rPr lang="en-US" smtClean="0"/>
              <a:t>‹#›</a:t>
            </a:fld>
            <a:endParaRPr lang="en-US"/>
          </a:p>
        </p:txBody>
      </p:sp>
    </p:spTree>
    <p:extLst>
      <p:ext uri="{BB962C8B-B14F-4D97-AF65-F5344CB8AC3E}">
        <p14:creationId xmlns:p14="http://schemas.microsoft.com/office/powerpoint/2010/main" val="42763703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BC2BFA-4A45-4ADC-BE36-35AF31D89F5F}" type="datetimeFigureOut">
              <a:rPr lang="en-US" smtClean="0"/>
              <a:t>3/4/2020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B06944-A5F5-4A5D-A59A-63B9CB155800}" type="slidenum">
              <a:rPr lang="en-US" smtClean="0"/>
              <a:t>‹#›</a:t>
            </a:fld>
            <a:endParaRPr lang="en-US"/>
          </a:p>
        </p:txBody>
      </p:sp>
    </p:spTree>
    <p:extLst>
      <p:ext uri="{BB962C8B-B14F-4D97-AF65-F5344CB8AC3E}">
        <p14:creationId xmlns:p14="http://schemas.microsoft.com/office/powerpoint/2010/main" val="15230568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stretch>
            <a:fillRect/>
          </a:stretch>
        </p:blipFill>
        <p:spPr>
          <a:xfrm>
            <a:off x="432261" y="731520"/>
            <a:ext cx="5752407" cy="5187142"/>
          </a:xfrm>
          <a:prstGeom prst="rect">
            <a:avLst/>
          </a:prstGeom>
        </p:spPr>
      </p:pic>
      <p:pic>
        <p:nvPicPr>
          <p:cNvPr id="7" name="Picture 6"/>
          <p:cNvPicPr>
            <a:picLocks noChangeAspect="1"/>
          </p:cNvPicPr>
          <p:nvPr/>
        </p:nvPicPr>
        <p:blipFill>
          <a:blip r:embed="rId4"/>
          <a:stretch>
            <a:fillRect/>
          </a:stretch>
        </p:blipFill>
        <p:spPr>
          <a:xfrm>
            <a:off x="6467302" y="731520"/>
            <a:ext cx="5519651" cy="5187142"/>
          </a:xfrm>
          <a:prstGeom prst="rect">
            <a:avLst/>
          </a:prstGeom>
        </p:spPr>
      </p:pic>
    </p:spTree>
    <p:extLst>
      <p:ext uri="{BB962C8B-B14F-4D97-AF65-F5344CB8AC3E}">
        <p14:creationId xmlns:p14="http://schemas.microsoft.com/office/powerpoint/2010/main" val="32931503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94675" y="5276538"/>
            <a:ext cx="11167673" cy="1446550"/>
          </a:xfrm>
          <a:prstGeom prst="rect">
            <a:avLst/>
          </a:prstGeom>
          <a:noFill/>
        </p:spPr>
        <p:txBody>
          <a:bodyPr wrap="square" rtlCol="0">
            <a:spAutoFit/>
          </a:bodyPr>
          <a:lstStyle/>
          <a:p>
            <a:r>
              <a:rPr lang="en-US" sz="2200" dirty="0" smtClean="0">
                <a:latin typeface="Arial" panose="020B0604020202020204" pitchFamily="34" charset="0"/>
                <a:cs typeface="Arial" panose="020B0604020202020204" pitchFamily="34" charset="0"/>
              </a:rPr>
              <a:t>Remark on the current yield if the company pays a dividend.  Characterize the return as somewhere between the two reported values. Be sure to characterize  the return </a:t>
            </a:r>
            <a:br>
              <a:rPr lang="en-US" sz="2200" dirty="0" smtClean="0">
                <a:latin typeface="Arial" panose="020B0604020202020204" pitchFamily="34" charset="0"/>
                <a:cs typeface="Arial" panose="020B0604020202020204" pitchFamily="34" charset="0"/>
              </a:rPr>
            </a:br>
            <a:r>
              <a:rPr lang="en-US" sz="2200" dirty="0" smtClean="0">
                <a:latin typeface="Arial" panose="020B0604020202020204" pitchFamily="34" charset="0"/>
                <a:cs typeface="Arial" panose="020B0604020202020204" pitchFamily="34" charset="0"/>
              </a:rPr>
              <a:t>compared to what you should expect from the size company in the  study.  </a:t>
            </a:r>
            <a:br>
              <a:rPr lang="en-US" sz="2200" dirty="0" smtClean="0">
                <a:latin typeface="Arial" panose="020B0604020202020204" pitchFamily="34" charset="0"/>
                <a:cs typeface="Arial" panose="020B0604020202020204" pitchFamily="34" charset="0"/>
              </a:rPr>
            </a:br>
            <a:r>
              <a:rPr lang="en-US" sz="2200" dirty="0" smtClean="0">
                <a:latin typeface="Arial" panose="020B0604020202020204" pitchFamily="34" charset="0"/>
                <a:cs typeface="Arial" panose="020B0604020202020204" pitchFamily="34" charset="0"/>
              </a:rPr>
              <a:t>I should expect better than 12% from this very small company.</a:t>
            </a:r>
            <a:endParaRPr lang="en-US" sz="2200" dirty="0">
              <a:latin typeface="Arial" panose="020B0604020202020204" pitchFamily="34" charset="0"/>
              <a:cs typeface="Arial" panose="020B0604020202020204" pitchFamily="34" charset="0"/>
            </a:endParaRPr>
          </a:p>
        </p:txBody>
      </p:sp>
      <p:sp>
        <p:nvSpPr>
          <p:cNvPr id="3" name="TextBox 2"/>
          <p:cNvSpPr txBox="1"/>
          <p:nvPr/>
        </p:nvSpPr>
        <p:spPr>
          <a:xfrm>
            <a:off x="2103620" y="299802"/>
            <a:ext cx="10088380" cy="461665"/>
          </a:xfrm>
          <a:prstGeom prst="rect">
            <a:avLst/>
          </a:prstGeom>
          <a:noFill/>
        </p:spPr>
        <p:txBody>
          <a:bodyPr wrap="square" rtlCol="0">
            <a:spAutoFit/>
          </a:bodyPr>
          <a:lstStyle/>
          <a:p>
            <a:r>
              <a:rPr lang="en-US" sz="2400" dirty="0" smtClean="0">
                <a:latin typeface="Arial" panose="020B0604020202020204" pitchFamily="34" charset="0"/>
                <a:cs typeface="Arial" panose="020B0604020202020204" pitchFamily="34" charset="0"/>
              </a:rPr>
              <a:t>For me, Section 5 is the reason I do an SSG in the first place!</a:t>
            </a:r>
            <a:endParaRPr lang="en-US" sz="2400"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3"/>
          <a:stretch>
            <a:fillRect/>
          </a:stretch>
        </p:blipFill>
        <p:spPr>
          <a:xfrm>
            <a:off x="1094282" y="761467"/>
            <a:ext cx="10103369" cy="4515071"/>
          </a:xfrm>
          <a:prstGeom prst="rect">
            <a:avLst/>
          </a:prstGeom>
        </p:spPr>
      </p:pic>
      <p:sp>
        <p:nvSpPr>
          <p:cNvPr id="5" name="Oval 4"/>
          <p:cNvSpPr/>
          <p:nvPr/>
        </p:nvSpPr>
        <p:spPr>
          <a:xfrm>
            <a:off x="10523095" y="1214203"/>
            <a:ext cx="569626" cy="524656"/>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Left Arrow 5"/>
          <p:cNvSpPr/>
          <p:nvPr/>
        </p:nvSpPr>
        <p:spPr>
          <a:xfrm>
            <a:off x="7285220" y="3934918"/>
            <a:ext cx="2128603" cy="382248"/>
          </a:xfrm>
          <a:prstGeom prst="lef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eft Arrow 6"/>
          <p:cNvSpPr/>
          <p:nvPr/>
        </p:nvSpPr>
        <p:spPr>
          <a:xfrm>
            <a:off x="7285219" y="4778831"/>
            <a:ext cx="2128603" cy="382248"/>
          </a:xfrm>
          <a:prstGeom prst="lef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972555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1514007" y="233244"/>
            <a:ext cx="9039068" cy="6304385"/>
          </a:xfrm>
          <a:prstGeom prst="rect">
            <a:avLst/>
          </a:prstGeom>
        </p:spPr>
      </p:pic>
    </p:spTree>
    <p:extLst>
      <p:ext uri="{BB962C8B-B14F-4D97-AF65-F5344CB8AC3E}">
        <p14:creationId xmlns:p14="http://schemas.microsoft.com/office/powerpoint/2010/main" val="11442163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1304144" y="663053"/>
            <a:ext cx="9323882" cy="5627557"/>
          </a:xfrm>
          <a:prstGeom prst="rect">
            <a:avLst/>
          </a:prstGeom>
        </p:spPr>
      </p:pic>
    </p:spTree>
    <p:extLst>
      <p:ext uri="{BB962C8B-B14F-4D97-AF65-F5344CB8AC3E}">
        <p14:creationId xmlns:p14="http://schemas.microsoft.com/office/powerpoint/2010/main" val="11935556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2676699" y="303761"/>
            <a:ext cx="9326880" cy="6313170"/>
          </a:xfrm>
          <a:prstGeom prst="rect">
            <a:avLst/>
          </a:prstGeom>
        </p:spPr>
      </p:pic>
      <p:sp>
        <p:nvSpPr>
          <p:cNvPr id="4" name="TextBox 3"/>
          <p:cNvSpPr txBox="1"/>
          <p:nvPr/>
        </p:nvSpPr>
        <p:spPr>
          <a:xfrm>
            <a:off x="182879" y="448887"/>
            <a:ext cx="2493819" cy="5940088"/>
          </a:xfrm>
          <a:prstGeom prst="rect">
            <a:avLst/>
          </a:prstGeom>
          <a:noFill/>
        </p:spPr>
        <p:txBody>
          <a:bodyPr wrap="square" rtlCol="0">
            <a:spAutoFit/>
          </a:bodyPr>
          <a:lstStyle/>
          <a:p>
            <a:r>
              <a:rPr lang="en-US" sz="2000" dirty="0" smtClean="0">
                <a:latin typeface="Arial" panose="020B0604020202020204" pitchFamily="34" charset="0"/>
                <a:cs typeface="Arial" panose="020B0604020202020204" pitchFamily="34" charset="0"/>
              </a:rPr>
              <a:t>Start with a brief          description of a company and a </a:t>
            </a:r>
            <a:br>
              <a:rPr lang="en-US" sz="2000" dirty="0" smtClean="0">
                <a:latin typeface="Arial" panose="020B0604020202020204" pitchFamily="34" charset="0"/>
                <a:cs typeface="Arial" panose="020B0604020202020204" pitchFamily="34" charset="0"/>
              </a:rPr>
            </a:br>
            <a:r>
              <a:rPr lang="en-US" sz="2000" dirty="0" smtClean="0">
                <a:latin typeface="Arial" panose="020B0604020202020204" pitchFamily="34" charset="0"/>
                <a:cs typeface="Arial" panose="020B0604020202020204" pitchFamily="34" charset="0"/>
              </a:rPr>
              <a:t>very brief </a:t>
            </a:r>
            <a:br>
              <a:rPr lang="en-US" sz="2000" dirty="0" smtClean="0">
                <a:latin typeface="Arial" panose="020B0604020202020204" pitchFamily="34" charset="0"/>
                <a:cs typeface="Arial" panose="020B0604020202020204" pitchFamily="34" charset="0"/>
              </a:rPr>
            </a:br>
            <a:r>
              <a:rPr lang="en-US" sz="2000" dirty="0" smtClean="0">
                <a:latin typeface="Arial" panose="020B0604020202020204" pitchFamily="34" charset="0"/>
                <a:cs typeface="Arial" panose="020B0604020202020204" pitchFamily="34" charset="0"/>
              </a:rPr>
              <a:t>overview of its </a:t>
            </a:r>
            <a:br>
              <a:rPr lang="en-US" sz="2000" dirty="0" smtClean="0">
                <a:latin typeface="Arial" panose="020B0604020202020204" pitchFamily="34" charset="0"/>
                <a:cs typeface="Arial" panose="020B0604020202020204" pitchFamily="34" charset="0"/>
              </a:rPr>
            </a:br>
            <a:r>
              <a:rPr lang="en-US" sz="2000" dirty="0" smtClean="0">
                <a:latin typeface="Arial" panose="020B0604020202020204" pitchFamily="34" charset="0"/>
                <a:cs typeface="Arial" panose="020B0604020202020204" pitchFamily="34" charset="0"/>
              </a:rPr>
              <a:t>products </a:t>
            </a:r>
          </a:p>
          <a:p>
            <a:r>
              <a:rPr lang="en-US" sz="2000" dirty="0" smtClean="0">
                <a:latin typeface="Arial" panose="020B0604020202020204" pitchFamily="34" charset="0"/>
                <a:cs typeface="Arial" panose="020B0604020202020204" pitchFamily="34" charset="0"/>
              </a:rPr>
              <a:t>or services.  </a:t>
            </a:r>
            <a:br>
              <a:rPr lang="en-US" sz="2000" dirty="0" smtClean="0">
                <a:latin typeface="Arial" panose="020B0604020202020204" pitchFamily="34" charset="0"/>
                <a:cs typeface="Arial" panose="020B0604020202020204" pitchFamily="34" charset="0"/>
              </a:rPr>
            </a:br>
            <a:r>
              <a:rPr lang="en-US" sz="2000" dirty="0" smtClean="0">
                <a:latin typeface="Arial" panose="020B0604020202020204" pitchFamily="34" charset="0"/>
                <a:cs typeface="Arial" panose="020B0604020202020204" pitchFamily="34" charset="0"/>
              </a:rPr>
              <a:t>Keep this part of </a:t>
            </a:r>
            <a:br>
              <a:rPr lang="en-US" sz="2000" dirty="0" smtClean="0">
                <a:latin typeface="Arial" panose="020B0604020202020204" pitchFamily="34" charset="0"/>
                <a:cs typeface="Arial" panose="020B0604020202020204" pitchFamily="34" charset="0"/>
              </a:rPr>
            </a:br>
            <a:r>
              <a:rPr lang="en-US" sz="2000" dirty="0" smtClean="0">
                <a:latin typeface="Arial" panose="020B0604020202020204" pitchFamily="34" charset="0"/>
                <a:cs typeface="Arial" panose="020B0604020202020204" pitchFamily="34" charset="0"/>
              </a:rPr>
              <a:t>the report to 45 </a:t>
            </a:r>
            <a:br>
              <a:rPr lang="en-US" sz="2000" dirty="0" smtClean="0">
                <a:latin typeface="Arial" panose="020B0604020202020204" pitchFamily="34" charset="0"/>
                <a:cs typeface="Arial" panose="020B0604020202020204" pitchFamily="34" charset="0"/>
              </a:rPr>
            </a:br>
            <a:r>
              <a:rPr lang="en-US" sz="2000" dirty="0" smtClean="0">
                <a:latin typeface="Arial" panose="020B0604020202020204" pitchFamily="34" charset="0"/>
                <a:cs typeface="Arial" panose="020B0604020202020204" pitchFamily="34" charset="0"/>
              </a:rPr>
              <a:t>seconds  or less.  </a:t>
            </a:r>
          </a:p>
          <a:p>
            <a:r>
              <a:rPr lang="en-US" sz="2000" dirty="0" smtClean="0">
                <a:latin typeface="Arial" panose="020B0604020202020204" pitchFamily="34" charset="0"/>
                <a:cs typeface="Arial" panose="020B0604020202020204" pitchFamily="34" charset="0"/>
              </a:rPr>
              <a:t>Use the thumbnail      description from BI      tools as a reference    point, but don’t read it to the audi-ence.  Use your </a:t>
            </a:r>
            <a:br>
              <a:rPr lang="en-US" sz="2000" dirty="0" smtClean="0">
                <a:latin typeface="Arial" panose="020B0604020202020204" pitchFamily="34" charset="0"/>
                <a:cs typeface="Arial" panose="020B0604020202020204" pitchFamily="34" charset="0"/>
              </a:rPr>
            </a:br>
            <a:r>
              <a:rPr lang="en-US" sz="2000" dirty="0" smtClean="0">
                <a:latin typeface="Arial" panose="020B0604020202020204" pitchFamily="34" charset="0"/>
                <a:cs typeface="Arial" panose="020B0604020202020204" pitchFamily="34" charset="0"/>
              </a:rPr>
              <a:t>own words and </a:t>
            </a:r>
            <a:br>
              <a:rPr lang="en-US" sz="2000" dirty="0" smtClean="0">
                <a:latin typeface="Arial" panose="020B0604020202020204" pitchFamily="34" charset="0"/>
                <a:cs typeface="Arial" panose="020B0604020202020204" pitchFamily="34" charset="0"/>
              </a:rPr>
            </a:br>
            <a:r>
              <a:rPr lang="en-US" sz="2000" dirty="0" smtClean="0">
                <a:latin typeface="Arial" panose="020B0604020202020204" pitchFamily="34" charset="0"/>
                <a:cs typeface="Arial" panose="020B0604020202020204" pitchFamily="34" charset="0"/>
              </a:rPr>
              <a:t>comfortable vocabulary.</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106764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3158837" y="116378"/>
            <a:ext cx="8844742" cy="6567055"/>
          </a:xfrm>
          <a:prstGeom prst="rect">
            <a:avLst/>
          </a:prstGeom>
        </p:spPr>
      </p:pic>
      <p:sp>
        <p:nvSpPr>
          <p:cNvPr id="5" name="TextBox 4"/>
          <p:cNvSpPr txBox="1"/>
          <p:nvPr/>
        </p:nvSpPr>
        <p:spPr>
          <a:xfrm>
            <a:off x="166255" y="382385"/>
            <a:ext cx="2992581" cy="5632311"/>
          </a:xfrm>
          <a:prstGeom prst="rect">
            <a:avLst/>
          </a:prstGeom>
          <a:noFill/>
        </p:spPr>
        <p:txBody>
          <a:bodyPr wrap="square" rtlCol="0">
            <a:spAutoFit/>
          </a:bodyPr>
          <a:lstStyle/>
          <a:p>
            <a:r>
              <a:rPr lang="en-US" sz="2000" dirty="0" smtClean="0">
                <a:latin typeface="Arial" panose="020B0604020202020204" pitchFamily="34" charset="0"/>
                <a:cs typeface="Arial" panose="020B0604020202020204" pitchFamily="34" charset="0"/>
              </a:rPr>
              <a:t>Your company explana-tion should have already included  how it makes money.  This company    introduction should  leaddirectly into an additional 30 seconds of how the  company will continue tobe profitable.  Is it grow-</a:t>
            </a:r>
            <a:r>
              <a:rPr lang="en-US" sz="2000" dirty="0" err="1" smtClean="0">
                <a:latin typeface="Arial" panose="020B0604020202020204" pitchFamily="34" charset="0"/>
                <a:cs typeface="Arial" panose="020B0604020202020204" pitchFamily="34" charset="0"/>
              </a:rPr>
              <a:t>ing</a:t>
            </a:r>
            <a:r>
              <a:rPr lang="en-US" sz="2000" dirty="0" smtClean="0">
                <a:latin typeface="Arial" panose="020B0604020202020204" pitchFamily="34" charset="0"/>
                <a:cs typeface="Arial" panose="020B0604020202020204" pitchFamily="34" charset="0"/>
              </a:rPr>
              <a:t> stores  or geographicfootprint? Is it expandingwithin its historic territory or changing the mix of   things it sells or services it provides?  These are </a:t>
            </a:r>
          </a:p>
          <a:p>
            <a:r>
              <a:rPr lang="en-US" sz="2000" dirty="0" smtClean="0">
                <a:latin typeface="Arial" panose="020B0604020202020204" pitchFamily="34" charset="0"/>
                <a:cs typeface="Arial" panose="020B0604020202020204" pitchFamily="34" charset="0"/>
              </a:rPr>
              <a:t>the kinds of things you’re looking for to support this concept. </a:t>
            </a:r>
            <a:endParaRPr lang="en-US" sz="2000" dirty="0">
              <a:latin typeface="Arial" panose="020B0604020202020204" pitchFamily="34" charset="0"/>
              <a:cs typeface="Arial" panose="020B0604020202020204" pitchFamily="34" charset="0"/>
            </a:endParaRPr>
          </a:p>
        </p:txBody>
      </p:sp>
      <p:sp>
        <p:nvSpPr>
          <p:cNvPr id="6" name="Up Arrow 5"/>
          <p:cNvSpPr/>
          <p:nvPr/>
        </p:nvSpPr>
        <p:spPr>
          <a:xfrm>
            <a:off x="6533806" y="3807229"/>
            <a:ext cx="532014" cy="615142"/>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449345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9764" y="374754"/>
            <a:ext cx="4601980" cy="5078313"/>
          </a:xfrm>
          <a:prstGeom prst="rect">
            <a:avLst/>
          </a:prstGeom>
          <a:noFill/>
        </p:spPr>
        <p:txBody>
          <a:bodyPr wrap="square" rtlCol="0">
            <a:spAutoFit/>
          </a:bodyPr>
          <a:lstStyle/>
          <a:p>
            <a:r>
              <a:rPr lang="en-US" dirty="0" smtClean="0"/>
              <a:t>•Your next step is to make some judgment calls based on real data.  It’s not the time to report a single set of judgment values from a single     source.  Use many  sources to develop                reasonable sales and EPS projections.                         </a:t>
            </a:r>
          </a:p>
          <a:p>
            <a:endParaRPr lang="en-US" dirty="0"/>
          </a:p>
          <a:p>
            <a:r>
              <a:rPr lang="en-US" dirty="0" smtClean="0"/>
              <a:t>•You can find sales and/or earnings projections in many financial sources  including the Value  Line Report, Morningstar Report, CFRA Report, company  investor presentations or earnings     reports from its website, one or two reliable      internet sources and any proprietary material  you can find. </a:t>
            </a:r>
            <a:br>
              <a:rPr lang="en-US" dirty="0" smtClean="0"/>
            </a:br>
            <a:endParaRPr lang="en-US" dirty="0" smtClean="0"/>
          </a:p>
          <a:p>
            <a:r>
              <a:rPr lang="en-US" dirty="0" smtClean="0"/>
              <a:t>•Refrain from using data based solely on tech- nical indicators.  We are  fundamental investors and base our judgments mainly on sales,           earnings, and  profit margins.</a:t>
            </a:r>
            <a:endParaRPr lang="en-US" dirty="0"/>
          </a:p>
        </p:txBody>
      </p:sp>
      <p:pic>
        <p:nvPicPr>
          <p:cNvPr id="3" name="Picture 2"/>
          <p:cNvPicPr>
            <a:picLocks noChangeAspect="1"/>
          </p:cNvPicPr>
          <p:nvPr/>
        </p:nvPicPr>
        <p:blipFill>
          <a:blip r:embed="rId3"/>
          <a:stretch>
            <a:fillRect/>
          </a:stretch>
        </p:blipFill>
        <p:spPr>
          <a:xfrm>
            <a:off x="6406578" y="1094282"/>
            <a:ext cx="5300740" cy="3267856"/>
          </a:xfrm>
          <a:prstGeom prst="rect">
            <a:avLst/>
          </a:prstGeom>
        </p:spPr>
      </p:pic>
    </p:spTree>
    <p:extLst>
      <p:ext uri="{BB962C8B-B14F-4D97-AF65-F5344CB8AC3E}">
        <p14:creationId xmlns:p14="http://schemas.microsoft.com/office/powerpoint/2010/main" val="30426571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59763" y="284812"/>
            <a:ext cx="3687581" cy="5940088"/>
          </a:xfrm>
          <a:prstGeom prst="rect">
            <a:avLst/>
          </a:prstGeom>
          <a:noFill/>
        </p:spPr>
        <p:txBody>
          <a:bodyPr wrap="square" rtlCol="0">
            <a:spAutoFit/>
          </a:bodyPr>
          <a:lstStyle/>
          <a:p>
            <a:r>
              <a:rPr lang="en-US" sz="2000" dirty="0" smtClean="0">
                <a:latin typeface="Arial" panose="020B0604020202020204" pitchFamily="34" charset="0"/>
                <a:cs typeface="Arial" panose="020B0604020202020204" pitchFamily="34" charset="0"/>
              </a:rPr>
              <a:t>Move next to SSG Evaluate Management </a:t>
            </a:r>
            <a:br>
              <a:rPr lang="en-US" sz="2000" dirty="0" smtClean="0">
                <a:latin typeface="Arial" panose="020B0604020202020204" pitchFamily="34" charset="0"/>
                <a:cs typeface="Arial" panose="020B0604020202020204" pitchFamily="34" charset="0"/>
              </a:rPr>
            </a:br>
            <a:r>
              <a:rPr lang="en-US" sz="2000" dirty="0" smtClean="0">
                <a:latin typeface="Arial" panose="020B0604020202020204" pitchFamily="34" charset="0"/>
                <a:cs typeface="Arial" panose="020B0604020202020204" pitchFamily="34" charset="0"/>
              </a:rPr>
              <a:t>section.</a:t>
            </a:r>
          </a:p>
          <a:p>
            <a:r>
              <a:rPr lang="en-US" sz="2000" dirty="0" smtClean="0">
                <a:latin typeface="Arial" panose="020B0604020202020204" pitchFamily="34" charset="0"/>
                <a:cs typeface="Arial" panose="020B0604020202020204" pitchFamily="34" charset="0"/>
              </a:rPr>
              <a:t>   </a:t>
            </a:r>
            <a:br>
              <a:rPr lang="en-US" sz="2000" dirty="0" smtClean="0">
                <a:latin typeface="Arial" panose="020B0604020202020204" pitchFamily="34" charset="0"/>
                <a:cs typeface="Arial" panose="020B0604020202020204" pitchFamily="34" charset="0"/>
              </a:rPr>
            </a:br>
            <a:r>
              <a:rPr lang="en-US" sz="2000" dirty="0" smtClean="0">
                <a:latin typeface="Arial" panose="020B0604020202020204" pitchFamily="34" charset="0"/>
                <a:cs typeface="Arial" panose="020B0604020202020204" pitchFamily="34" charset="0"/>
              </a:rPr>
              <a:t>•You should be pointing out    trends, anomalies and how     the company fares compared to our benchmarks.   </a:t>
            </a:r>
          </a:p>
          <a:p>
            <a:endParaRPr lang="en-US" sz="2000" dirty="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•If debt seems high,</a:t>
            </a:r>
            <a:br>
              <a:rPr lang="en-US" sz="2000" dirty="0" smtClean="0">
                <a:latin typeface="Arial" panose="020B0604020202020204" pitchFamily="34" charset="0"/>
                <a:cs typeface="Arial" panose="020B0604020202020204" pitchFamily="34" charset="0"/>
              </a:rPr>
            </a:br>
            <a:r>
              <a:rPr lang="en-US" sz="2000" dirty="0" smtClean="0">
                <a:latin typeface="Arial" panose="020B0604020202020204" pitchFamily="34" charset="0"/>
                <a:cs typeface="Arial" panose="020B0604020202020204" pitchFamily="34" charset="0"/>
              </a:rPr>
              <a:t>introduce interest coverage.  </a:t>
            </a:r>
            <a:br>
              <a:rPr lang="en-US" sz="2000" dirty="0" smtClean="0">
                <a:latin typeface="Arial" panose="020B0604020202020204" pitchFamily="34" charset="0"/>
                <a:cs typeface="Arial" panose="020B0604020202020204" pitchFamily="34" charset="0"/>
              </a:rPr>
            </a:br>
            <a:r>
              <a:rPr lang="en-US" sz="2000" dirty="0" smtClean="0">
                <a:latin typeface="Arial" panose="020B0604020202020204" pitchFamily="34" charset="0"/>
                <a:cs typeface="Arial" panose="020B0604020202020204" pitchFamily="34" charset="0"/>
              </a:rPr>
              <a:t>You can easily find the value   on the company’s </a:t>
            </a:r>
            <a:br>
              <a:rPr lang="en-US" sz="2000" dirty="0" smtClean="0">
                <a:latin typeface="Arial" panose="020B0604020202020204" pitchFamily="34" charset="0"/>
                <a:cs typeface="Arial" panose="020B0604020202020204" pitchFamily="34" charset="0"/>
              </a:rPr>
            </a:br>
            <a:r>
              <a:rPr lang="en-US" sz="2000" dirty="0" smtClean="0">
                <a:latin typeface="Arial" panose="020B0604020202020204" pitchFamily="34" charset="0"/>
                <a:cs typeface="Arial" panose="020B0604020202020204" pitchFamily="34" charset="0"/>
              </a:rPr>
              <a:t>Morningstar report. </a:t>
            </a:r>
            <a:br>
              <a:rPr lang="en-US" sz="2000" dirty="0" smtClean="0">
                <a:latin typeface="Arial" panose="020B0604020202020204" pitchFamily="34" charset="0"/>
                <a:cs typeface="Arial" panose="020B0604020202020204" pitchFamily="34" charset="0"/>
              </a:rPr>
            </a:br>
            <a:endParaRPr lang="en-US" sz="2000" dirty="0" smtClean="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•Check out a competitor or       two,  especially when               examining Pre‐Tax Profit on     Sales.</a:t>
            </a:r>
            <a:endParaRPr lang="en-US" sz="2000"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3"/>
          <a:stretch>
            <a:fillRect/>
          </a:stretch>
        </p:blipFill>
        <p:spPr>
          <a:xfrm>
            <a:off x="3732551" y="164892"/>
            <a:ext cx="8154649" cy="6565691"/>
          </a:xfrm>
          <a:prstGeom prst="rect">
            <a:avLst/>
          </a:prstGeom>
        </p:spPr>
      </p:pic>
    </p:spTree>
    <p:extLst>
      <p:ext uri="{BB962C8B-B14F-4D97-AF65-F5344CB8AC3E}">
        <p14:creationId xmlns:p14="http://schemas.microsoft.com/office/powerpoint/2010/main" val="4560642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9902" y="434715"/>
            <a:ext cx="2818149" cy="5847755"/>
          </a:xfrm>
          <a:prstGeom prst="rect">
            <a:avLst/>
          </a:prstGeom>
          <a:noFill/>
        </p:spPr>
        <p:txBody>
          <a:bodyPr wrap="square" rtlCol="0">
            <a:spAutoFit/>
          </a:bodyPr>
          <a:lstStyle/>
          <a:p>
            <a:r>
              <a:rPr lang="en-US" sz="2200" dirty="0" smtClean="0">
                <a:latin typeface="Arial" panose="020B0604020202020204" pitchFamily="34" charset="0"/>
                <a:cs typeface="Arial" panose="020B0604020202020204" pitchFamily="34" charset="0"/>
              </a:rPr>
              <a:t>You should be about 3 to 3.5 minutes into your presentation </a:t>
            </a:r>
            <a:br>
              <a:rPr lang="en-US" sz="2200" dirty="0" smtClean="0">
                <a:latin typeface="Arial" panose="020B0604020202020204" pitchFamily="34" charset="0"/>
                <a:cs typeface="Arial" panose="020B0604020202020204" pitchFamily="34" charset="0"/>
              </a:rPr>
            </a:br>
            <a:r>
              <a:rPr lang="en-US" sz="2200" dirty="0" smtClean="0">
                <a:latin typeface="Arial" panose="020B0604020202020204" pitchFamily="34" charset="0"/>
                <a:cs typeface="Arial" panose="020B0604020202020204" pitchFamily="34" charset="0"/>
              </a:rPr>
              <a:t>by this point. </a:t>
            </a:r>
          </a:p>
          <a:p>
            <a:endParaRPr lang="en-US" sz="2200" dirty="0">
              <a:latin typeface="Arial" panose="020B0604020202020204" pitchFamily="34" charset="0"/>
              <a:cs typeface="Arial" panose="020B0604020202020204" pitchFamily="34" charset="0"/>
            </a:endParaRPr>
          </a:p>
          <a:p>
            <a:r>
              <a:rPr lang="en-US" sz="2200" dirty="0" smtClean="0">
                <a:latin typeface="Arial" panose="020B0604020202020204" pitchFamily="34" charset="0"/>
                <a:cs typeface="Arial" panose="020B0604020202020204" pitchFamily="34" charset="0"/>
              </a:rPr>
              <a:t>Move to the second   tab and remark         about trends in  </a:t>
            </a:r>
            <a:br>
              <a:rPr lang="en-US" sz="2200" dirty="0" smtClean="0">
                <a:latin typeface="Arial" panose="020B0604020202020204" pitchFamily="34" charset="0"/>
                <a:cs typeface="Arial" panose="020B0604020202020204" pitchFamily="34" charset="0"/>
              </a:rPr>
            </a:br>
            <a:r>
              <a:rPr lang="en-US" sz="2200" dirty="0" smtClean="0">
                <a:latin typeface="Arial" panose="020B0604020202020204" pitchFamily="34" charset="0"/>
                <a:cs typeface="Arial" panose="020B0604020202020204" pitchFamily="34" charset="0"/>
              </a:rPr>
              <a:t>Columns D and E </a:t>
            </a:r>
            <a:br>
              <a:rPr lang="en-US" sz="2200" dirty="0" smtClean="0">
                <a:latin typeface="Arial" panose="020B0604020202020204" pitchFamily="34" charset="0"/>
                <a:cs typeface="Arial" panose="020B0604020202020204" pitchFamily="34" charset="0"/>
              </a:rPr>
            </a:br>
            <a:r>
              <a:rPr lang="en-US" sz="2200" dirty="0" smtClean="0">
                <a:latin typeface="Arial" panose="020B0604020202020204" pitchFamily="34" charset="0"/>
                <a:cs typeface="Arial" panose="020B0604020202020204" pitchFamily="34" charset="0"/>
              </a:rPr>
              <a:t>in Section 3.  </a:t>
            </a:r>
          </a:p>
          <a:p>
            <a:endParaRPr lang="en-US" sz="2200" dirty="0">
              <a:latin typeface="Arial" panose="020B0604020202020204" pitchFamily="34" charset="0"/>
              <a:cs typeface="Arial" panose="020B0604020202020204" pitchFamily="34" charset="0"/>
            </a:endParaRPr>
          </a:p>
          <a:p>
            <a:r>
              <a:rPr lang="en-US" sz="2200" dirty="0" smtClean="0">
                <a:latin typeface="Arial" panose="020B0604020202020204" pitchFamily="34" charset="0"/>
                <a:cs typeface="Arial" panose="020B0604020202020204" pitchFamily="34" charset="0"/>
              </a:rPr>
              <a:t>Also note whether a  </a:t>
            </a:r>
            <a:br>
              <a:rPr lang="en-US" sz="2200" dirty="0" smtClean="0">
                <a:latin typeface="Arial" panose="020B0604020202020204" pitchFamily="34" charset="0"/>
                <a:cs typeface="Arial" panose="020B0604020202020204" pitchFamily="34" charset="0"/>
              </a:rPr>
            </a:br>
            <a:r>
              <a:rPr lang="en-US" sz="2200" dirty="0" smtClean="0">
                <a:latin typeface="Arial" panose="020B0604020202020204" pitchFamily="34" charset="0"/>
                <a:cs typeface="Arial" panose="020B0604020202020204" pitchFamily="34" charset="0"/>
              </a:rPr>
              <a:t>dividend is being </a:t>
            </a:r>
            <a:br>
              <a:rPr lang="en-US" sz="2200" dirty="0" smtClean="0">
                <a:latin typeface="Arial" panose="020B0604020202020204" pitchFamily="34" charset="0"/>
                <a:cs typeface="Arial" panose="020B0604020202020204" pitchFamily="34" charset="0"/>
              </a:rPr>
            </a:br>
            <a:r>
              <a:rPr lang="en-US" sz="2200" dirty="0" smtClean="0">
                <a:latin typeface="Arial" panose="020B0604020202020204" pitchFamily="34" charset="0"/>
                <a:cs typeface="Arial" panose="020B0604020202020204" pitchFamily="34" charset="0"/>
              </a:rPr>
              <a:t>paid and, if so, whether </a:t>
            </a:r>
            <a:br>
              <a:rPr lang="en-US" sz="2200" dirty="0" smtClean="0">
                <a:latin typeface="Arial" panose="020B0604020202020204" pitchFamily="34" charset="0"/>
                <a:cs typeface="Arial" panose="020B0604020202020204" pitchFamily="34" charset="0"/>
              </a:rPr>
            </a:br>
            <a:r>
              <a:rPr lang="en-US" sz="2200" dirty="0" smtClean="0">
                <a:latin typeface="Arial" panose="020B0604020202020204" pitchFamily="34" charset="0"/>
                <a:cs typeface="Arial" panose="020B0604020202020204" pitchFamily="34" charset="0"/>
              </a:rPr>
              <a:t>there is a trend in </a:t>
            </a:r>
            <a:br>
              <a:rPr lang="en-US" sz="2200" dirty="0" smtClean="0">
                <a:latin typeface="Arial" panose="020B0604020202020204" pitchFamily="34" charset="0"/>
                <a:cs typeface="Arial" panose="020B0604020202020204" pitchFamily="34" charset="0"/>
              </a:rPr>
            </a:br>
            <a:r>
              <a:rPr lang="en-US" sz="2200" dirty="0" smtClean="0">
                <a:latin typeface="Arial" panose="020B0604020202020204" pitchFamily="34" charset="0"/>
                <a:cs typeface="Arial" panose="020B0604020202020204" pitchFamily="34" charset="0"/>
              </a:rPr>
              <a:t>the payout ratio.</a:t>
            </a:r>
            <a:endParaRPr lang="en-US" sz="2200"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3"/>
          <a:stretch>
            <a:fillRect/>
          </a:stretch>
        </p:blipFill>
        <p:spPr>
          <a:xfrm>
            <a:off x="2968051" y="239842"/>
            <a:ext cx="8964119" cy="5606322"/>
          </a:xfrm>
          <a:prstGeom prst="rect">
            <a:avLst/>
          </a:prstGeom>
        </p:spPr>
      </p:pic>
      <p:sp>
        <p:nvSpPr>
          <p:cNvPr id="5" name="TextBox 4"/>
          <p:cNvSpPr txBox="1"/>
          <p:nvPr/>
        </p:nvSpPr>
        <p:spPr>
          <a:xfrm>
            <a:off x="4229724" y="5959304"/>
            <a:ext cx="7432624" cy="769441"/>
          </a:xfrm>
          <a:prstGeom prst="rect">
            <a:avLst/>
          </a:prstGeom>
          <a:noFill/>
        </p:spPr>
        <p:txBody>
          <a:bodyPr wrap="square" rtlCol="0">
            <a:spAutoFit/>
          </a:bodyPr>
          <a:lstStyle/>
          <a:p>
            <a:r>
              <a:rPr lang="en-US" sz="2200" dirty="0" smtClean="0">
                <a:latin typeface="Arial" panose="020B0604020202020204" pitchFamily="34" charset="0"/>
                <a:cs typeface="Arial" panose="020B0604020202020204" pitchFamily="34" charset="0"/>
              </a:rPr>
              <a:t>Be sure to point out the comparison between the current </a:t>
            </a:r>
            <a:br>
              <a:rPr lang="en-US" sz="2200" dirty="0" smtClean="0">
                <a:latin typeface="Arial" panose="020B0604020202020204" pitchFamily="34" charset="0"/>
                <a:cs typeface="Arial" panose="020B0604020202020204" pitchFamily="34" charset="0"/>
              </a:rPr>
            </a:br>
            <a:r>
              <a:rPr lang="en-US" sz="2200" dirty="0" smtClean="0">
                <a:latin typeface="Arial" panose="020B0604020202020204" pitchFamily="34" charset="0"/>
                <a:cs typeface="Arial" panose="020B0604020202020204" pitchFamily="34" charset="0"/>
              </a:rPr>
              <a:t>P/E and the 5‐year average P/E. </a:t>
            </a:r>
            <a:endParaRPr lang="en-US" sz="2200" dirty="0">
              <a:latin typeface="Arial" panose="020B0604020202020204" pitchFamily="34" charset="0"/>
              <a:cs typeface="Arial" panose="020B0604020202020204" pitchFamily="34" charset="0"/>
            </a:endParaRPr>
          </a:p>
        </p:txBody>
      </p:sp>
      <p:sp>
        <p:nvSpPr>
          <p:cNvPr id="6" name="Rectangle 5"/>
          <p:cNvSpPr/>
          <p:nvPr/>
        </p:nvSpPr>
        <p:spPr>
          <a:xfrm>
            <a:off x="2968051" y="4542020"/>
            <a:ext cx="8979110" cy="329783"/>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6715593" y="959370"/>
            <a:ext cx="479686" cy="389745"/>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7782393" y="959370"/>
            <a:ext cx="479686" cy="389745"/>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231624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374755" y="134911"/>
            <a:ext cx="11542426" cy="5006715"/>
          </a:xfrm>
          <a:prstGeom prst="rect">
            <a:avLst/>
          </a:prstGeom>
        </p:spPr>
      </p:pic>
      <p:sp>
        <p:nvSpPr>
          <p:cNvPr id="3" name="TextBox 2"/>
          <p:cNvSpPr txBox="1"/>
          <p:nvPr/>
        </p:nvSpPr>
        <p:spPr>
          <a:xfrm>
            <a:off x="566793" y="5246557"/>
            <a:ext cx="10990623" cy="1384995"/>
          </a:xfrm>
          <a:prstGeom prst="rect">
            <a:avLst/>
          </a:prstGeom>
          <a:noFill/>
        </p:spPr>
        <p:txBody>
          <a:bodyPr wrap="square" rtlCol="0">
            <a:spAutoFit/>
          </a:bodyPr>
          <a:lstStyle/>
          <a:p>
            <a:r>
              <a:rPr lang="en-US" sz="2800" dirty="0" smtClean="0">
                <a:latin typeface="Arial" panose="020B0604020202020204" pitchFamily="34" charset="0"/>
                <a:cs typeface="Arial" panose="020B0604020202020204" pitchFamily="34" charset="0"/>
              </a:rPr>
              <a:t>Report your P/E judgments and provide your rationale.  It’s probably not enough to just say I want to be conservative.  You must be </a:t>
            </a:r>
            <a:br>
              <a:rPr lang="en-US" sz="2800" dirty="0" smtClean="0">
                <a:latin typeface="Arial" panose="020B0604020202020204" pitchFamily="34" charset="0"/>
                <a:cs typeface="Arial" panose="020B0604020202020204" pitchFamily="34" charset="0"/>
              </a:rPr>
            </a:br>
            <a:r>
              <a:rPr lang="en-US" sz="2800" dirty="0" smtClean="0">
                <a:latin typeface="Arial" panose="020B0604020202020204" pitchFamily="34" charset="0"/>
                <a:cs typeface="Arial" panose="020B0604020202020204" pitchFamily="34" charset="0"/>
              </a:rPr>
              <a:t>reasonable to get an accurate SSG.</a:t>
            </a: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663214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884420" y="884421"/>
            <a:ext cx="10448143" cy="4946754"/>
          </a:xfrm>
          <a:prstGeom prst="rect">
            <a:avLst/>
          </a:prstGeom>
        </p:spPr>
      </p:pic>
      <p:sp>
        <p:nvSpPr>
          <p:cNvPr id="3" name="TextBox 2"/>
          <p:cNvSpPr txBox="1"/>
          <p:nvPr/>
        </p:nvSpPr>
        <p:spPr>
          <a:xfrm>
            <a:off x="284813" y="299803"/>
            <a:ext cx="11722308" cy="430887"/>
          </a:xfrm>
          <a:prstGeom prst="rect">
            <a:avLst/>
          </a:prstGeom>
          <a:noFill/>
        </p:spPr>
        <p:txBody>
          <a:bodyPr wrap="square" rtlCol="0">
            <a:spAutoFit/>
          </a:bodyPr>
          <a:lstStyle/>
          <a:p>
            <a:r>
              <a:rPr lang="en-US" sz="2200" dirty="0" smtClean="0">
                <a:latin typeface="Arial" panose="020B0604020202020204" pitchFamily="34" charset="0"/>
                <a:cs typeface="Arial" panose="020B0604020202020204" pitchFamily="34" charset="0"/>
              </a:rPr>
              <a:t>I recommend pressing the button directly  below the Zoning section to display this graphic.</a:t>
            </a:r>
            <a:endParaRPr lang="en-US" sz="2200" dirty="0">
              <a:latin typeface="Arial" panose="020B0604020202020204" pitchFamily="34" charset="0"/>
              <a:cs typeface="Arial" panose="020B0604020202020204" pitchFamily="34" charset="0"/>
            </a:endParaRPr>
          </a:p>
        </p:txBody>
      </p:sp>
      <p:sp>
        <p:nvSpPr>
          <p:cNvPr id="4" name="Rounded Rectangle 3"/>
          <p:cNvSpPr/>
          <p:nvPr/>
        </p:nvSpPr>
        <p:spPr>
          <a:xfrm>
            <a:off x="929390" y="869430"/>
            <a:ext cx="3972394" cy="449704"/>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064302" y="6130977"/>
            <a:ext cx="10747947" cy="830997"/>
          </a:xfrm>
          <a:prstGeom prst="rect">
            <a:avLst/>
          </a:prstGeom>
          <a:noFill/>
        </p:spPr>
        <p:txBody>
          <a:bodyPr wrap="square" rtlCol="0">
            <a:spAutoFit/>
          </a:bodyPr>
          <a:lstStyle/>
          <a:p>
            <a:r>
              <a:rPr lang="en-US" sz="2400" dirty="0" smtClean="0">
                <a:latin typeface="Arial" panose="020B0604020202020204" pitchFamily="34" charset="0"/>
                <a:cs typeface="Arial" panose="020B0604020202020204" pitchFamily="34" charset="0"/>
              </a:rPr>
              <a:t>IF THINGS HAVE GONE WELL, YOU SHOULD NOW HAVE 15‐ 30 SECONDS TO WRAP UP!</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791909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TotalTime>
  <Words>23</Words>
  <Application>Microsoft Office PowerPoint</Application>
  <PresentationFormat>Widescreen</PresentationFormat>
  <Paragraphs>36</Paragraphs>
  <Slides>11</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Sheryl</dc:creator>
  <cp:lastModifiedBy>Sheryl</cp:lastModifiedBy>
  <cp:revision>14</cp:revision>
  <dcterms:created xsi:type="dcterms:W3CDTF">2020-03-05T03:31:39Z</dcterms:created>
  <dcterms:modified xsi:type="dcterms:W3CDTF">2020-03-05T05:16:04Z</dcterms:modified>
</cp:coreProperties>
</file>