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2"/>
  </p:notesMasterIdLst>
  <p:sldIdLst>
    <p:sldId id="302" r:id="rId2"/>
    <p:sldId id="294" r:id="rId3"/>
    <p:sldId id="329" r:id="rId4"/>
    <p:sldId id="330" r:id="rId5"/>
    <p:sldId id="332" r:id="rId6"/>
    <p:sldId id="305" r:id="rId7"/>
    <p:sldId id="307" r:id="rId8"/>
    <p:sldId id="331" r:id="rId9"/>
    <p:sldId id="308" r:id="rId10"/>
    <p:sldId id="324" r:id="rId11"/>
    <p:sldId id="311" r:id="rId12"/>
    <p:sldId id="319" r:id="rId13"/>
    <p:sldId id="333" r:id="rId14"/>
    <p:sldId id="265" r:id="rId15"/>
    <p:sldId id="326" r:id="rId16"/>
    <p:sldId id="270" r:id="rId17"/>
    <p:sldId id="327" r:id="rId18"/>
    <p:sldId id="328" r:id="rId19"/>
    <p:sldId id="314" r:id="rId20"/>
    <p:sldId id="303" r:id="rId21"/>
  </p:sldIdLst>
  <p:sldSz cx="12192000" cy="6858000"/>
  <p:notesSz cx="7077075" cy="93694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ol Cuddihy" initials="CC" lastIdx="17" clrIdx="0">
    <p:extLst>
      <p:ext uri="{19B8F6BF-5375-455C-9EA6-DF929625EA0E}">
        <p15:presenceInfo xmlns:p15="http://schemas.microsoft.com/office/powerpoint/2012/main" userId="67f68716fa8afda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3812E"/>
    <a:srgbClr val="0000FF"/>
    <a:srgbClr val="CC0000"/>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1" autoAdjust="0"/>
    <p:restoredTop sz="83878" autoAdjust="0"/>
  </p:normalViewPr>
  <p:slideViewPr>
    <p:cSldViewPr snapToGrid="0">
      <p:cViewPr varScale="1">
        <p:scale>
          <a:sx n="82" d="100"/>
          <a:sy n="82" d="100"/>
        </p:scale>
        <p:origin x="138" y="96"/>
      </p:cViewPr>
      <p:guideLst/>
    </p:cSldViewPr>
  </p:slideViewPr>
  <p:notesTextViewPr>
    <p:cViewPr>
      <p:scale>
        <a:sx n="1" d="1"/>
        <a:sy n="1" d="1"/>
      </p:scale>
      <p:origin x="0" y="0"/>
    </p:cViewPr>
  </p:notesTextViewPr>
  <p:sorterViewPr>
    <p:cViewPr>
      <p:scale>
        <a:sx n="100" d="100"/>
        <a:sy n="100" d="100"/>
      </p:scale>
      <p:origin x="0" y="-186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66733" cy="470099"/>
          </a:xfrm>
          <a:prstGeom prst="rect">
            <a:avLst/>
          </a:prstGeom>
        </p:spPr>
        <p:txBody>
          <a:bodyPr vert="horz" lIns="91423" tIns="45712" rIns="91423" bIns="45712" rtlCol="0"/>
          <a:lstStyle>
            <a:lvl1pPr algn="l">
              <a:defRPr sz="1200"/>
            </a:lvl1pPr>
          </a:lstStyle>
          <a:p>
            <a:endParaRPr lang="en-US"/>
          </a:p>
        </p:txBody>
      </p:sp>
      <p:sp>
        <p:nvSpPr>
          <p:cNvPr id="3" name="Date Placeholder 2"/>
          <p:cNvSpPr>
            <a:spLocks noGrp="1"/>
          </p:cNvSpPr>
          <p:nvPr>
            <p:ph type="dt" idx="1"/>
          </p:nvPr>
        </p:nvSpPr>
        <p:spPr>
          <a:xfrm>
            <a:off x="4008704" y="2"/>
            <a:ext cx="3066733" cy="470099"/>
          </a:xfrm>
          <a:prstGeom prst="rect">
            <a:avLst/>
          </a:prstGeom>
        </p:spPr>
        <p:txBody>
          <a:bodyPr vert="horz" lIns="91423" tIns="45712" rIns="91423" bIns="45712" rtlCol="0"/>
          <a:lstStyle>
            <a:lvl1pPr algn="r">
              <a:defRPr sz="1200"/>
            </a:lvl1pPr>
          </a:lstStyle>
          <a:p>
            <a:fld id="{B62BF262-7808-42FF-BD4B-1864A3187298}" type="datetimeFigureOut">
              <a:rPr lang="en-US" smtClean="0"/>
              <a:t>1/15/2021</a:t>
            </a:fld>
            <a:endParaRPr lang="en-US"/>
          </a:p>
        </p:txBody>
      </p:sp>
      <p:sp>
        <p:nvSpPr>
          <p:cNvPr id="4" name="Slide Image Placeholder 3"/>
          <p:cNvSpPr>
            <a:spLocks noGrp="1" noRot="1" noChangeAspect="1"/>
          </p:cNvSpPr>
          <p:nvPr>
            <p:ph type="sldImg" idx="2"/>
          </p:nvPr>
        </p:nvSpPr>
        <p:spPr>
          <a:xfrm>
            <a:off x="728663" y="1171575"/>
            <a:ext cx="5619750" cy="3162300"/>
          </a:xfrm>
          <a:prstGeom prst="rect">
            <a:avLst/>
          </a:prstGeom>
          <a:noFill/>
          <a:ln w="12700">
            <a:solidFill>
              <a:prstClr val="black"/>
            </a:solidFill>
          </a:ln>
        </p:spPr>
        <p:txBody>
          <a:bodyPr vert="horz" lIns="91423" tIns="45712" rIns="91423" bIns="45712" rtlCol="0" anchor="ctr"/>
          <a:lstStyle/>
          <a:p>
            <a:endParaRPr lang="en-US"/>
          </a:p>
        </p:txBody>
      </p:sp>
      <p:sp>
        <p:nvSpPr>
          <p:cNvPr id="5" name="Notes Placeholder 4"/>
          <p:cNvSpPr>
            <a:spLocks noGrp="1"/>
          </p:cNvSpPr>
          <p:nvPr>
            <p:ph type="body" sz="quarter" idx="3"/>
          </p:nvPr>
        </p:nvSpPr>
        <p:spPr>
          <a:xfrm>
            <a:off x="707708" y="4509036"/>
            <a:ext cx="5661660" cy="3689212"/>
          </a:xfrm>
          <a:prstGeom prst="rect">
            <a:avLst/>
          </a:prstGeom>
        </p:spPr>
        <p:txBody>
          <a:bodyPr vert="horz" lIns="91423" tIns="45712" rIns="91423" bIns="4571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99328"/>
            <a:ext cx="3066733" cy="470098"/>
          </a:xfrm>
          <a:prstGeom prst="rect">
            <a:avLst/>
          </a:prstGeom>
        </p:spPr>
        <p:txBody>
          <a:bodyPr vert="horz" lIns="91423" tIns="45712" rIns="91423" bIns="45712" rtlCol="0" anchor="b"/>
          <a:lstStyle>
            <a:lvl1pPr algn="l">
              <a:defRPr sz="1200"/>
            </a:lvl1pPr>
          </a:lstStyle>
          <a:p>
            <a:endParaRPr lang="en-US"/>
          </a:p>
        </p:txBody>
      </p:sp>
      <p:sp>
        <p:nvSpPr>
          <p:cNvPr id="7" name="Slide Number Placeholder 6"/>
          <p:cNvSpPr>
            <a:spLocks noGrp="1"/>
          </p:cNvSpPr>
          <p:nvPr>
            <p:ph type="sldNum" sz="quarter" idx="5"/>
          </p:nvPr>
        </p:nvSpPr>
        <p:spPr>
          <a:xfrm>
            <a:off x="4008704" y="8899328"/>
            <a:ext cx="3066733" cy="470098"/>
          </a:xfrm>
          <a:prstGeom prst="rect">
            <a:avLst/>
          </a:prstGeom>
        </p:spPr>
        <p:txBody>
          <a:bodyPr vert="horz" lIns="91423" tIns="45712" rIns="91423" bIns="45712" rtlCol="0" anchor="b"/>
          <a:lstStyle>
            <a:lvl1pPr algn="r">
              <a:defRPr sz="1200"/>
            </a:lvl1pPr>
          </a:lstStyle>
          <a:p>
            <a:fld id="{D5F9C8F8-F7DD-46D3-B540-54A9C1A1449E}" type="slidenum">
              <a:rPr lang="en-US" smtClean="0"/>
              <a:t>‹#›</a:t>
            </a:fld>
            <a:endParaRPr lang="en-US"/>
          </a:p>
        </p:txBody>
      </p:sp>
    </p:spTree>
    <p:extLst>
      <p:ext uri="{BB962C8B-B14F-4D97-AF65-F5344CB8AC3E}">
        <p14:creationId xmlns:p14="http://schemas.microsoft.com/office/powerpoint/2010/main" val="1670556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5F9C8F8-F7DD-46D3-B540-54A9C1A1449E}" type="slidenum">
              <a:rPr lang="en-US" smtClean="0"/>
              <a:t>1</a:t>
            </a:fld>
            <a:endParaRPr lang="en-US"/>
          </a:p>
        </p:txBody>
      </p:sp>
    </p:spTree>
    <p:extLst>
      <p:ext uri="{BB962C8B-B14F-4D97-AF65-F5344CB8AC3E}">
        <p14:creationId xmlns:p14="http://schemas.microsoft.com/office/powerpoint/2010/main" val="1516048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5F9C8F8-F7DD-46D3-B540-54A9C1A1449E}" type="slidenum">
              <a:rPr lang="en-US" smtClean="0"/>
              <a:t>3</a:t>
            </a:fld>
            <a:endParaRPr lang="en-US"/>
          </a:p>
        </p:txBody>
      </p:sp>
    </p:spTree>
    <p:extLst>
      <p:ext uri="{BB962C8B-B14F-4D97-AF65-F5344CB8AC3E}">
        <p14:creationId xmlns:p14="http://schemas.microsoft.com/office/powerpoint/2010/main" val="28102072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5F9C8F8-F7DD-46D3-B540-54A9C1A1449E}" type="slidenum">
              <a:rPr lang="en-US" smtClean="0"/>
              <a:t>4</a:t>
            </a:fld>
            <a:endParaRPr lang="en-US"/>
          </a:p>
        </p:txBody>
      </p:sp>
    </p:spTree>
    <p:extLst>
      <p:ext uri="{BB962C8B-B14F-4D97-AF65-F5344CB8AC3E}">
        <p14:creationId xmlns:p14="http://schemas.microsoft.com/office/powerpoint/2010/main" val="24174825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5F9C8F8-F7DD-46D3-B540-54A9C1A1449E}" type="slidenum">
              <a:rPr lang="en-US" smtClean="0"/>
              <a:t>8</a:t>
            </a:fld>
            <a:endParaRPr lang="en-US"/>
          </a:p>
        </p:txBody>
      </p:sp>
    </p:spTree>
    <p:extLst>
      <p:ext uri="{BB962C8B-B14F-4D97-AF65-F5344CB8AC3E}">
        <p14:creationId xmlns:p14="http://schemas.microsoft.com/office/powerpoint/2010/main" val="42474589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5F9C8F8-F7DD-46D3-B540-54A9C1A1449E}" type="slidenum">
              <a:rPr lang="en-US" smtClean="0"/>
              <a:t>12</a:t>
            </a:fld>
            <a:endParaRPr lang="en-US"/>
          </a:p>
        </p:txBody>
      </p:sp>
    </p:spTree>
    <p:extLst>
      <p:ext uri="{BB962C8B-B14F-4D97-AF65-F5344CB8AC3E}">
        <p14:creationId xmlns:p14="http://schemas.microsoft.com/office/powerpoint/2010/main" val="17267675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5F9C8F8-F7DD-46D3-B540-54A9C1A1449E}" type="slidenum">
              <a:rPr lang="en-US" smtClean="0"/>
              <a:t>13</a:t>
            </a:fld>
            <a:endParaRPr lang="en-US"/>
          </a:p>
        </p:txBody>
      </p:sp>
    </p:spTree>
    <p:extLst>
      <p:ext uri="{BB962C8B-B14F-4D97-AF65-F5344CB8AC3E}">
        <p14:creationId xmlns:p14="http://schemas.microsoft.com/office/powerpoint/2010/main" val="24112626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5F9C8F8-F7DD-46D3-B540-54A9C1A1449E}" type="slidenum">
              <a:rPr lang="en-US" smtClean="0"/>
              <a:t>18</a:t>
            </a:fld>
            <a:endParaRPr lang="en-US"/>
          </a:p>
        </p:txBody>
      </p:sp>
    </p:spTree>
    <p:extLst>
      <p:ext uri="{BB962C8B-B14F-4D97-AF65-F5344CB8AC3E}">
        <p14:creationId xmlns:p14="http://schemas.microsoft.com/office/powerpoint/2010/main" val="2394922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5EA2595-C5C5-4BDF-A282-A8F8A77D6F32}" type="datetime1">
              <a:rPr lang="en-US" smtClean="0"/>
              <a:t>1/15/2021</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2BF5E417-CB87-4D6C-AC20-3005CDFC2362}" type="slidenum">
              <a:rPr lang="en-US" smtClean="0"/>
              <a:t>‹#›</a:t>
            </a:fld>
            <a:endParaRPr lang="en-US"/>
          </a:p>
        </p:txBody>
      </p:sp>
    </p:spTree>
    <p:extLst>
      <p:ext uri="{BB962C8B-B14F-4D97-AF65-F5344CB8AC3E}">
        <p14:creationId xmlns:p14="http://schemas.microsoft.com/office/powerpoint/2010/main" val="16623740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A1A2042-7746-4780-8D96-A5218B91FDF4}" type="datetime1">
              <a:rPr lang="en-US" smtClean="0"/>
              <a:t>1/15/2021</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BF5E417-CB87-4D6C-AC20-3005CDFC2362}" type="slidenum">
              <a:rPr lang="en-US" smtClean="0"/>
              <a:t>‹#›</a:t>
            </a:fld>
            <a:endParaRPr lang="en-US"/>
          </a:p>
        </p:txBody>
      </p:sp>
    </p:spTree>
    <p:extLst>
      <p:ext uri="{BB962C8B-B14F-4D97-AF65-F5344CB8AC3E}">
        <p14:creationId xmlns:p14="http://schemas.microsoft.com/office/powerpoint/2010/main" val="22799412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EACEBC2-F8F5-4621-94CC-BFDE20581BD1}" type="datetime1">
              <a:rPr lang="en-US" smtClean="0"/>
              <a:t>1/15/2021</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BF5E417-CB87-4D6C-AC20-3005CDFC2362}"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99629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F0B8F9DC-D9BE-437B-BF83-560F00F3B645}" type="datetime1">
              <a:rPr lang="en-US" smtClean="0"/>
              <a:t>1/15/2021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BF5E417-CB87-4D6C-AC20-3005CDFC2362}" type="slidenum">
              <a:rPr lang="en-US" smtClean="0"/>
              <a:t>‹#›</a:t>
            </a:fld>
            <a:endParaRPr lang="en-US"/>
          </a:p>
        </p:txBody>
      </p:sp>
    </p:spTree>
    <p:extLst>
      <p:ext uri="{BB962C8B-B14F-4D97-AF65-F5344CB8AC3E}">
        <p14:creationId xmlns:p14="http://schemas.microsoft.com/office/powerpoint/2010/main" val="41051558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4CCE880B-83D2-4326-8A63-AF6D1B34AAB7}" type="datetime1">
              <a:rPr lang="en-US" smtClean="0"/>
              <a:t>1/15/2021</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BF5E417-CB87-4D6C-AC20-3005CDFC2362}"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025131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44A58B37-006F-4BFD-9D9D-09FE249A9E41}" type="datetime1">
              <a:rPr lang="en-US" smtClean="0"/>
              <a:t>1/15/2021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BF5E417-CB87-4D6C-AC20-3005CDFC2362}" type="slidenum">
              <a:rPr lang="en-US" smtClean="0"/>
              <a:t>‹#›</a:t>
            </a:fld>
            <a:endParaRPr lang="en-US"/>
          </a:p>
        </p:txBody>
      </p:sp>
    </p:spTree>
    <p:extLst>
      <p:ext uri="{BB962C8B-B14F-4D97-AF65-F5344CB8AC3E}">
        <p14:creationId xmlns:p14="http://schemas.microsoft.com/office/powerpoint/2010/main" val="1503643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E0DFE1C-3BF0-4FEF-9BBD-D3E1E91BCE64}" type="datetime1">
              <a:rPr lang="en-US" smtClean="0"/>
              <a:t>1/15/2021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BF5E417-CB87-4D6C-AC20-3005CDFC2362}" type="slidenum">
              <a:rPr lang="en-US" smtClean="0"/>
              <a:t>‹#›</a:t>
            </a:fld>
            <a:endParaRPr lang="en-US"/>
          </a:p>
        </p:txBody>
      </p:sp>
    </p:spTree>
    <p:extLst>
      <p:ext uri="{BB962C8B-B14F-4D97-AF65-F5344CB8AC3E}">
        <p14:creationId xmlns:p14="http://schemas.microsoft.com/office/powerpoint/2010/main" val="14309586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DBA5EA-FBB7-42DF-9C1B-56F25FD971B0}" type="datetime1">
              <a:rPr lang="en-US" smtClean="0"/>
              <a:t>1/15/2021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BF5E417-CB87-4D6C-AC20-3005CDFC2362}" type="slidenum">
              <a:rPr lang="en-US" smtClean="0"/>
              <a:t>‹#›</a:t>
            </a:fld>
            <a:endParaRPr lang="en-US"/>
          </a:p>
        </p:txBody>
      </p:sp>
    </p:spTree>
    <p:extLst>
      <p:ext uri="{BB962C8B-B14F-4D97-AF65-F5344CB8AC3E}">
        <p14:creationId xmlns:p14="http://schemas.microsoft.com/office/powerpoint/2010/main" val="2653812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B3A1C6-6760-489F-A066-DFB5CD088A76}" type="datetime1">
              <a:rPr lang="en-US" smtClean="0"/>
              <a:t>1/15/2021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BF5E417-CB87-4D6C-AC20-3005CDFC2362}" type="slidenum">
              <a:rPr lang="en-US" smtClean="0"/>
              <a:t>‹#›</a:t>
            </a:fld>
            <a:endParaRPr lang="en-US"/>
          </a:p>
        </p:txBody>
      </p:sp>
    </p:spTree>
    <p:extLst>
      <p:ext uri="{BB962C8B-B14F-4D97-AF65-F5344CB8AC3E}">
        <p14:creationId xmlns:p14="http://schemas.microsoft.com/office/powerpoint/2010/main" val="5914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098B830-839D-418C-B12C-30CF5BB51264}" type="datetime1">
              <a:rPr lang="en-US" smtClean="0"/>
              <a:t>1/15/2021</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BF5E417-CB87-4D6C-AC20-3005CDFC2362}" type="slidenum">
              <a:rPr lang="en-US" smtClean="0"/>
              <a:t>‹#›</a:t>
            </a:fld>
            <a:endParaRPr lang="en-US"/>
          </a:p>
        </p:txBody>
      </p:sp>
    </p:spTree>
    <p:extLst>
      <p:ext uri="{BB962C8B-B14F-4D97-AF65-F5344CB8AC3E}">
        <p14:creationId xmlns:p14="http://schemas.microsoft.com/office/powerpoint/2010/main" val="3985955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B3611DD-816C-4A19-B4ED-4A2991AB7FAA}" type="datetime1">
              <a:rPr lang="en-US" smtClean="0"/>
              <a:t>1/15/2021</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2BF5E417-CB87-4D6C-AC20-3005CDFC2362}" type="slidenum">
              <a:rPr lang="en-US" smtClean="0"/>
              <a:t>‹#›</a:t>
            </a:fld>
            <a:endParaRPr lang="en-US"/>
          </a:p>
        </p:txBody>
      </p:sp>
    </p:spTree>
    <p:extLst>
      <p:ext uri="{BB962C8B-B14F-4D97-AF65-F5344CB8AC3E}">
        <p14:creationId xmlns:p14="http://schemas.microsoft.com/office/powerpoint/2010/main" val="28178895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2280379-8251-4F8A-AF3F-3B8B58B48D40}" type="datetime1">
              <a:rPr lang="en-US" smtClean="0"/>
              <a:t>1/15/2021</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2BF5E417-CB87-4D6C-AC20-3005CDFC2362}" type="slidenum">
              <a:rPr lang="en-US" smtClean="0"/>
              <a:t>‹#›</a:t>
            </a:fld>
            <a:endParaRPr lang="en-US"/>
          </a:p>
        </p:txBody>
      </p:sp>
    </p:spTree>
    <p:extLst>
      <p:ext uri="{BB962C8B-B14F-4D97-AF65-F5344CB8AC3E}">
        <p14:creationId xmlns:p14="http://schemas.microsoft.com/office/powerpoint/2010/main" val="25057725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A1502EA-7668-4FD8-98A8-91CD5DE72074}" type="datetime1">
              <a:rPr lang="en-US" smtClean="0"/>
              <a:t>1/15/2021</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BF5E417-CB87-4D6C-AC20-3005CDFC2362}" type="slidenum">
              <a:rPr lang="en-US" smtClean="0"/>
              <a:t>‹#›</a:t>
            </a:fld>
            <a:endParaRPr lang="en-US"/>
          </a:p>
        </p:txBody>
      </p:sp>
    </p:spTree>
    <p:extLst>
      <p:ext uri="{BB962C8B-B14F-4D97-AF65-F5344CB8AC3E}">
        <p14:creationId xmlns:p14="http://schemas.microsoft.com/office/powerpoint/2010/main" val="9581408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CC5994-79C4-4583-9B36-B88F1D4A75FA}" type="datetime1">
              <a:rPr lang="en-US" smtClean="0"/>
              <a:t>1/15/2021</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BF5E417-CB87-4D6C-AC20-3005CDFC2362}" type="slidenum">
              <a:rPr lang="en-US" smtClean="0"/>
              <a:t>‹#›</a:t>
            </a:fld>
            <a:endParaRPr lang="en-US"/>
          </a:p>
        </p:txBody>
      </p:sp>
    </p:spTree>
    <p:extLst>
      <p:ext uri="{BB962C8B-B14F-4D97-AF65-F5344CB8AC3E}">
        <p14:creationId xmlns:p14="http://schemas.microsoft.com/office/powerpoint/2010/main" val="21916755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900783F-649B-48F2-A57F-E68736475647}" type="datetime1">
              <a:rPr lang="en-US" smtClean="0"/>
              <a:t>1/15/2021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2BF5E417-CB87-4D6C-AC20-3005CDFC2362}" type="slidenum">
              <a:rPr lang="en-US" smtClean="0"/>
              <a:t>‹#›</a:t>
            </a:fld>
            <a:endParaRPr lang="en-US"/>
          </a:p>
        </p:txBody>
      </p:sp>
    </p:spTree>
    <p:extLst>
      <p:ext uri="{BB962C8B-B14F-4D97-AF65-F5344CB8AC3E}">
        <p14:creationId xmlns:p14="http://schemas.microsoft.com/office/powerpoint/2010/main" val="833325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BF1F0D0-A699-4EAC-B5B9-57C8BBBB76F8}" type="datetime1">
              <a:rPr lang="en-US" smtClean="0"/>
              <a:t>1/15/2021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BF5E417-CB87-4D6C-AC20-3005CDFC2362}" type="slidenum">
              <a:rPr lang="en-US" smtClean="0"/>
              <a:t>‹#›</a:t>
            </a:fld>
            <a:endParaRPr lang="en-US"/>
          </a:p>
        </p:txBody>
      </p:sp>
    </p:spTree>
    <p:extLst>
      <p:ext uri="{BB962C8B-B14F-4D97-AF65-F5344CB8AC3E}">
        <p14:creationId xmlns:p14="http://schemas.microsoft.com/office/powerpoint/2010/main" val="39460897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606624D4-0960-4A10-B3F3-F4A3EEC6D534}" type="datetime1">
              <a:rPr lang="en-US" smtClean="0"/>
              <a:t>1/15/2021</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2BF5E417-CB87-4D6C-AC20-3005CDFC2362}" type="slidenum">
              <a:rPr lang="en-US" smtClean="0"/>
              <a:t>‹#›</a:t>
            </a:fld>
            <a:endParaRPr lang="en-US"/>
          </a:p>
        </p:txBody>
      </p:sp>
    </p:spTree>
    <p:extLst>
      <p:ext uri="{BB962C8B-B14F-4D97-AF65-F5344CB8AC3E}">
        <p14:creationId xmlns:p14="http://schemas.microsoft.com/office/powerpoint/2010/main" val="39595454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hd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wallstreetmojo.com/cash-flow-analysis/" TargetMode="External"/><Relationship Id="rId7" Type="http://schemas.openxmlformats.org/officeDocument/2006/relationships/hyperlink" Target="https://www.sec.gov/ix?doc=/Archives/edgar/data/320193/000032019320000062/aapl-20200627.htm" TargetMode="External"/><Relationship Id="rId2" Type="http://schemas.openxmlformats.org/officeDocument/2006/relationships/hyperlink" Target="https://www.youtube.com/watch?v=OCqm4VcO6Cc&amp;t=2999s" TargetMode="External"/><Relationship Id="rId1" Type="http://schemas.openxmlformats.org/officeDocument/2006/relationships/slideLayout" Target="../slideLayouts/slideLayout2.xml"/><Relationship Id="rId6" Type="http://schemas.openxmlformats.org/officeDocument/2006/relationships/hyperlink" Target="https://www.sec.gov/ix?doc=/Archives/edgar/data/1318605/000156459020047486/tsla-10q_20200930.htm" TargetMode="External"/><Relationship Id="rId5" Type="http://schemas.openxmlformats.org/officeDocument/2006/relationships/hyperlink" Target="https://www.investopedia.com/terms/f/freecashflow.asp" TargetMode="External"/><Relationship Id="rId4" Type="http://schemas.openxmlformats.org/officeDocument/2006/relationships/hyperlink" Target="https://www.investopedia.com/articles/stocks/07/easycashflow.asp"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wallstreetmojo.com/cash-flow-analysis/"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1" y="1436078"/>
            <a:ext cx="8915399" cy="2262781"/>
          </a:xfrm>
        </p:spPr>
        <p:txBody>
          <a:bodyPr>
            <a:normAutofit fontScale="90000"/>
          </a:bodyPr>
          <a:lstStyle/>
          <a:p>
            <a:r>
              <a:rPr lang="en-US" dirty="0"/>
              <a:t>Using Cash Flow to Assess a Company’s Financial Health</a:t>
            </a:r>
          </a:p>
        </p:txBody>
      </p:sp>
      <p:sp>
        <p:nvSpPr>
          <p:cNvPr id="3" name="Subtitle 2"/>
          <p:cNvSpPr>
            <a:spLocks noGrp="1"/>
          </p:cNvSpPr>
          <p:nvPr>
            <p:ph type="subTitle" idx="1"/>
          </p:nvPr>
        </p:nvSpPr>
        <p:spPr>
          <a:xfrm>
            <a:off x="2589211" y="4413964"/>
            <a:ext cx="8915399" cy="1126283"/>
          </a:xfrm>
        </p:spPr>
        <p:txBody>
          <a:bodyPr>
            <a:normAutofit lnSpcReduction="10000"/>
          </a:bodyPr>
          <a:lstStyle/>
          <a:p>
            <a:pPr algn="ctr"/>
            <a:r>
              <a:rPr lang="en-US" b="1" dirty="0">
                <a:solidFill>
                  <a:schemeClr val="tx1"/>
                </a:solidFill>
              </a:rPr>
              <a:t>MicNova Education</a:t>
            </a:r>
          </a:p>
          <a:p>
            <a:pPr algn="ctr"/>
            <a:r>
              <a:rPr lang="en-US" b="1" dirty="0">
                <a:solidFill>
                  <a:schemeClr val="tx1"/>
                </a:solidFill>
              </a:rPr>
              <a:t>January 19, 2021</a:t>
            </a:r>
          </a:p>
          <a:p>
            <a:pPr algn="ctr"/>
            <a:r>
              <a:rPr lang="en-US" b="1" dirty="0">
                <a:solidFill>
                  <a:schemeClr val="tx1"/>
                </a:solidFill>
              </a:rPr>
              <a:t>Carol </a:t>
            </a:r>
            <a:r>
              <a:rPr lang="en-US" b="1" dirty="0" err="1">
                <a:solidFill>
                  <a:schemeClr val="tx1"/>
                </a:solidFill>
              </a:rPr>
              <a:t>Cuddihy</a:t>
            </a:r>
            <a:r>
              <a:rPr lang="en-US" b="1" dirty="0">
                <a:solidFill>
                  <a:schemeClr val="tx1"/>
                </a:solidFill>
              </a:rPr>
              <a:t> and Gladys Henrikson</a:t>
            </a:r>
          </a:p>
          <a:p>
            <a:endParaRPr lang="en-US" b="1" dirty="0">
              <a:solidFill>
                <a:schemeClr val="tx1"/>
              </a:solidFill>
            </a:endParaRPr>
          </a:p>
          <a:p>
            <a:endParaRPr lang="en-US" dirty="0"/>
          </a:p>
        </p:txBody>
      </p:sp>
    </p:spTree>
    <p:extLst>
      <p:ext uri="{BB962C8B-B14F-4D97-AF65-F5344CB8AC3E}">
        <p14:creationId xmlns:p14="http://schemas.microsoft.com/office/powerpoint/2010/main" val="12830853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0511" y="191226"/>
            <a:ext cx="10532533" cy="1075736"/>
          </a:xfrm>
        </p:spPr>
        <p:txBody>
          <a:bodyPr>
            <a:normAutofit fontScale="90000"/>
          </a:bodyPr>
          <a:lstStyle/>
          <a:p>
            <a:r>
              <a:rPr lang="en-US" dirty="0"/>
              <a:t>To Illustrate Points on Previous Slide, we’ve graphed, on SSG Plus: Sales, Free Cash Flow/Share, and EPS for Apple</a:t>
            </a:r>
            <a:br>
              <a:rPr lang="en-US" dirty="0"/>
            </a:br>
            <a:endParaRPr lang="en-US" dirty="0"/>
          </a:p>
        </p:txBody>
      </p:sp>
      <p:sp>
        <p:nvSpPr>
          <p:cNvPr id="4" name="Slide Number Placeholder 3"/>
          <p:cNvSpPr>
            <a:spLocks noGrp="1"/>
          </p:cNvSpPr>
          <p:nvPr>
            <p:ph type="sldNum" sz="quarter" idx="12"/>
          </p:nvPr>
        </p:nvSpPr>
        <p:spPr/>
        <p:txBody>
          <a:bodyPr/>
          <a:lstStyle/>
          <a:p>
            <a:fld id="{2BF5E417-CB87-4D6C-AC20-3005CDFC2362}" type="slidenum">
              <a:rPr lang="en-US" smtClean="0"/>
              <a:t>10</a:t>
            </a:fld>
            <a:endParaRPr lang="en-US"/>
          </a:p>
        </p:txBody>
      </p:sp>
      <p:pic>
        <p:nvPicPr>
          <p:cNvPr id="5" name="Picture 4"/>
          <p:cNvPicPr>
            <a:picLocks noChangeAspect="1"/>
          </p:cNvPicPr>
          <p:nvPr/>
        </p:nvPicPr>
        <p:blipFill>
          <a:blip r:embed="rId2"/>
          <a:stretch>
            <a:fillRect/>
          </a:stretch>
        </p:blipFill>
        <p:spPr>
          <a:xfrm>
            <a:off x="2126639" y="1790319"/>
            <a:ext cx="8829675" cy="4562475"/>
          </a:xfrm>
          <a:prstGeom prst="rect">
            <a:avLst/>
          </a:prstGeom>
        </p:spPr>
      </p:pic>
      <p:sp>
        <p:nvSpPr>
          <p:cNvPr id="9" name="Rectangle 8"/>
          <p:cNvSpPr/>
          <p:nvPr/>
        </p:nvSpPr>
        <p:spPr>
          <a:xfrm>
            <a:off x="6541477" y="3950676"/>
            <a:ext cx="2203940" cy="59787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7050722" y="3121803"/>
            <a:ext cx="1818126" cy="3693319"/>
          </a:xfrm>
          <a:prstGeom prst="rect">
            <a:avLst/>
          </a:prstGeom>
          <a:noFill/>
        </p:spPr>
        <p:txBody>
          <a:bodyPr wrap="none" rtlCol="0">
            <a:spAutoFit/>
          </a:bodyPr>
          <a:lstStyle/>
          <a:p>
            <a:r>
              <a:rPr lang="en-US" b="1" dirty="0"/>
              <a:t>     Notes:</a:t>
            </a:r>
          </a:p>
          <a:p>
            <a:pPr marL="342900" indent="-342900">
              <a:buAutoNum type="arabicParenR"/>
            </a:pPr>
            <a:r>
              <a:rPr lang="en-US" dirty="0"/>
              <a:t>Sales Line </a:t>
            </a:r>
            <a:br>
              <a:rPr lang="en-US" dirty="0"/>
            </a:br>
            <a:r>
              <a:rPr lang="en-US" dirty="0"/>
              <a:t>is growing  </a:t>
            </a:r>
          </a:p>
          <a:p>
            <a:r>
              <a:rPr lang="en-US" dirty="0"/>
              <a:t>2) FCF/Share </a:t>
            </a:r>
            <a:br>
              <a:rPr lang="en-US" dirty="0"/>
            </a:br>
            <a:r>
              <a:rPr lang="en-US" dirty="0"/>
              <a:t>follows Sales</a:t>
            </a:r>
          </a:p>
          <a:p>
            <a:r>
              <a:rPr lang="en-US" dirty="0"/>
              <a:t>3) EPS follows </a:t>
            </a:r>
            <a:br>
              <a:rPr lang="en-US" dirty="0"/>
            </a:br>
            <a:r>
              <a:rPr lang="en-US" dirty="0"/>
              <a:t>FCF &amp; Sales </a:t>
            </a:r>
            <a:br>
              <a:rPr lang="en-US" dirty="0"/>
            </a:br>
            <a:r>
              <a:rPr lang="en-US" dirty="0"/>
              <a:t>4) Sales, FCF, </a:t>
            </a:r>
            <a:br>
              <a:rPr lang="en-US" dirty="0"/>
            </a:br>
            <a:r>
              <a:rPr lang="en-US" dirty="0"/>
              <a:t>&amp; EPS follow </a:t>
            </a:r>
            <a:br>
              <a:rPr lang="en-US" dirty="0"/>
            </a:br>
            <a:r>
              <a:rPr lang="en-US" dirty="0"/>
              <a:t>growing slope </a:t>
            </a:r>
            <a:br>
              <a:rPr lang="en-US" dirty="0"/>
            </a:br>
            <a:r>
              <a:rPr lang="en-US" dirty="0"/>
              <a:t>of annual </a:t>
            </a:r>
            <a:br>
              <a:rPr lang="en-US" dirty="0"/>
            </a:br>
            <a:r>
              <a:rPr lang="en-US" dirty="0"/>
              <a:t>stock price </a:t>
            </a:r>
            <a:br>
              <a:rPr lang="en-US" dirty="0"/>
            </a:br>
            <a:r>
              <a:rPr lang="en-US" dirty="0"/>
              <a:t>bars</a:t>
            </a:r>
          </a:p>
        </p:txBody>
      </p:sp>
      <p:sp>
        <p:nvSpPr>
          <p:cNvPr id="11" name="Round Single Corner Rectangle 10"/>
          <p:cNvSpPr/>
          <p:nvPr/>
        </p:nvSpPr>
        <p:spPr>
          <a:xfrm>
            <a:off x="6974488" y="3121804"/>
            <a:ext cx="1770929" cy="3693318"/>
          </a:xfrm>
          <a:prstGeom prst="round1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noFill/>
            </a:endParaRPr>
          </a:p>
        </p:txBody>
      </p:sp>
      <p:cxnSp>
        <p:nvCxnSpPr>
          <p:cNvPr id="12" name="Straight Arrow Connector 11"/>
          <p:cNvCxnSpPr/>
          <p:nvPr/>
        </p:nvCxnSpPr>
        <p:spPr>
          <a:xfrm flipH="1">
            <a:off x="6106979" y="3650689"/>
            <a:ext cx="867507" cy="420868"/>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a:off x="5669175" y="3650689"/>
            <a:ext cx="1305311" cy="2461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3343971" y="2573046"/>
            <a:ext cx="1019831" cy="369332"/>
          </a:xfrm>
          <a:prstGeom prst="rect">
            <a:avLst/>
          </a:prstGeom>
          <a:noFill/>
        </p:spPr>
        <p:txBody>
          <a:bodyPr wrap="none" rtlCol="0">
            <a:spAutoFit/>
          </a:bodyPr>
          <a:lstStyle/>
          <a:p>
            <a:r>
              <a:rPr lang="en-US" b="1" dirty="0"/>
              <a:t>1, Sales</a:t>
            </a:r>
          </a:p>
        </p:txBody>
      </p:sp>
      <p:sp>
        <p:nvSpPr>
          <p:cNvPr id="14" name="TextBox 13"/>
          <p:cNvSpPr txBox="1"/>
          <p:nvPr/>
        </p:nvSpPr>
        <p:spPr>
          <a:xfrm>
            <a:off x="3343971" y="3702225"/>
            <a:ext cx="2225289" cy="646331"/>
          </a:xfrm>
          <a:prstGeom prst="rect">
            <a:avLst/>
          </a:prstGeom>
          <a:noFill/>
        </p:spPr>
        <p:txBody>
          <a:bodyPr wrap="none" rtlCol="0">
            <a:spAutoFit/>
          </a:bodyPr>
          <a:lstStyle/>
          <a:p>
            <a:r>
              <a:rPr lang="en-US" b="1" dirty="0"/>
              <a:t>2, Free Cash Flow/</a:t>
            </a:r>
            <a:br>
              <a:rPr lang="en-US" b="1" dirty="0"/>
            </a:br>
            <a:r>
              <a:rPr lang="en-US" b="1" dirty="0"/>
              <a:t>    Share</a:t>
            </a:r>
          </a:p>
        </p:txBody>
      </p:sp>
      <p:sp>
        <p:nvSpPr>
          <p:cNvPr id="15" name="TextBox 14"/>
          <p:cNvSpPr txBox="1"/>
          <p:nvPr/>
        </p:nvSpPr>
        <p:spPr>
          <a:xfrm>
            <a:off x="3356904" y="4825735"/>
            <a:ext cx="1479892" cy="646331"/>
          </a:xfrm>
          <a:prstGeom prst="rect">
            <a:avLst/>
          </a:prstGeom>
          <a:noFill/>
        </p:spPr>
        <p:txBody>
          <a:bodyPr wrap="none" rtlCol="0">
            <a:spAutoFit/>
          </a:bodyPr>
          <a:lstStyle/>
          <a:p>
            <a:r>
              <a:rPr lang="en-US" b="1" dirty="0"/>
              <a:t>3, Earnings/</a:t>
            </a:r>
            <a:br>
              <a:rPr lang="en-US" b="1" dirty="0"/>
            </a:br>
            <a:r>
              <a:rPr lang="en-US" b="1" dirty="0"/>
              <a:t>    Share</a:t>
            </a:r>
          </a:p>
        </p:txBody>
      </p:sp>
      <p:sp>
        <p:nvSpPr>
          <p:cNvPr id="6" name="Right Brace 5"/>
          <p:cNvSpPr/>
          <p:nvPr/>
        </p:nvSpPr>
        <p:spPr>
          <a:xfrm rot="15926559">
            <a:off x="5038752" y="1766166"/>
            <a:ext cx="479820" cy="2820345"/>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TextBox 15"/>
          <p:cNvSpPr txBox="1"/>
          <p:nvPr/>
        </p:nvSpPr>
        <p:spPr>
          <a:xfrm>
            <a:off x="4836796" y="2368251"/>
            <a:ext cx="2380780" cy="646331"/>
          </a:xfrm>
          <a:prstGeom prst="rect">
            <a:avLst/>
          </a:prstGeom>
          <a:noFill/>
        </p:spPr>
        <p:txBody>
          <a:bodyPr wrap="none" rtlCol="0">
            <a:spAutoFit/>
          </a:bodyPr>
          <a:lstStyle/>
          <a:p>
            <a:r>
              <a:rPr lang="en-US" b="1" i="1" dirty="0"/>
              <a:t>4. Annual Price Bars</a:t>
            </a:r>
            <a:br>
              <a:rPr lang="en-US" b="1" i="1" dirty="0"/>
            </a:br>
            <a:r>
              <a:rPr lang="en-US" b="1" i="1" dirty="0"/>
              <a:t>(Vertical</a:t>
            </a:r>
            <a:r>
              <a:rPr lang="en-US" b="1" dirty="0"/>
              <a:t>)</a:t>
            </a:r>
          </a:p>
        </p:txBody>
      </p:sp>
    </p:spTree>
    <p:extLst>
      <p:ext uri="{BB962C8B-B14F-4D97-AF65-F5344CB8AC3E}">
        <p14:creationId xmlns:p14="http://schemas.microsoft.com/office/powerpoint/2010/main" val="10925747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3325" y="155187"/>
            <a:ext cx="8911687" cy="1280890"/>
          </a:xfrm>
        </p:spPr>
        <p:txBody>
          <a:bodyPr>
            <a:normAutofit/>
          </a:bodyPr>
          <a:lstStyle/>
          <a:p>
            <a:r>
              <a:rPr lang="en-US" dirty="0"/>
              <a:t>Looking as same information for young company, : Tesla</a:t>
            </a:r>
          </a:p>
        </p:txBody>
      </p:sp>
      <p:pic>
        <p:nvPicPr>
          <p:cNvPr id="4" name="Picture 3"/>
          <p:cNvPicPr>
            <a:picLocks noChangeAspect="1"/>
          </p:cNvPicPr>
          <p:nvPr/>
        </p:nvPicPr>
        <p:blipFill>
          <a:blip r:embed="rId2"/>
          <a:stretch>
            <a:fillRect/>
          </a:stretch>
        </p:blipFill>
        <p:spPr>
          <a:xfrm>
            <a:off x="1724025" y="1233487"/>
            <a:ext cx="8743950" cy="4391025"/>
          </a:xfrm>
          <a:prstGeom prst="rect">
            <a:avLst/>
          </a:prstGeom>
        </p:spPr>
      </p:pic>
      <p:pic>
        <p:nvPicPr>
          <p:cNvPr id="5" name="Picture 4"/>
          <p:cNvPicPr>
            <a:picLocks noChangeAspect="1"/>
          </p:cNvPicPr>
          <p:nvPr/>
        </p:nvPicPr>
        <p:blipFill>
          <a:blip r:embed="rId3"/>
          <a:stretch>
            <a:fillRect/>
          </a:stretch>
        </p:blipFill>
        <p:spPr>
          <a:xfrm>
            <a:off x="1983324" y="5624512"/>
            <a:ext cx="4883067" cy="952133"/>
          </a:xfrm>
          <a:prstGeom prst="rect">
            <a:avLst/>
          </a:prstGeom>
        </p:spPr>
      </p:pic>
      <p:sp>
        <p:nvSpPr>
          <p:cNvPr id="3" name="Slide Number Placeholder 2"/>
          <p:cNvSpPr>
            <a:spLocks noGrp="1"/>
          </p:cNvSpPr>
          <p:nvPr>
            <p:ph type="sldNum" sz="quarter" idx="12"/>
          </p:nvPr>
        </p:nvSpPr>
        <p:spPr/>
        <p:txBody>
          <a:bodyPr/>
          <a:lstStyle/>
          <a:p>
            <a:fld id="{2BF5E417-CB87-4D6C-AC20-3005CDFC2362}" type="slidenum">
              <a:rPr lang="en-US" smtClean="0"/>
              <a:t>11</a:t>
            </a:fld>
            <a:endParaRPr lang="en-US"/>
          </a:p>
        </p:txBody>
      </p:sp>
      <p:sp>
        <p:nvSpPr>
          <p:cNvPr id="7" name="Oval 6"/>
          <p:cNvSpPr/>
          <p:nvPr/>
        </p:nvSpPr>
        <p:spPr>
          <a:xfrm>
            <a:off x="1983324" y="5854394"/>
            <a:ext cx="4883067" cy="522960"/>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7125690" y="5671936"/>
            <a:ext cx="3709670" cy="923330"/>
          </a:xfrm>
          <a:prstGeom prst="rect">
            <a:avLst/>
          </a:prstGeom>
          <a:noFill/>
        </p:spPr>
        <p:txBody>
          <a:bodyPr wrap="none" rtlCol="0">
            <a:spAutoFit/>
          </a:bodyPr>
          <a:lstStyle/>
          <a:p>
            <a:r>
              <a:rPr lang="en-US" u="sng" dirty="0"/>
              <a:t>Note</a:t>
            </a:r>
            <a:r>
              <a:rPr lang="en-US" dirty="0"/>
              <a:t> extraordinarily high</a:t>
            </a:r>
            <a:br>
              <a:rPr lang="en-US" dirty="0"/>
            </a:br>
            <a:r>
              <a:rPr lang="en-US" dirty="0"/>
              <a:t>Cash Flow: Check sources </a:t>
            </a:r>
          </a:p>
          <a:p>
            <a:r>
              <a:rPr lang="en-US" dirty="0"/>
              <a:t>(From </a:t>
            </a:r>
            <a:r>
              <a:rPr lang="en-US" dirty="0" smtClean="0"/>
              <a:t>Operations </a:t>
            </a:r>
            <a:r>
              <a:rPr lang="en-US" dirty="0"/>
              <a:t>or </a:t>
            </a:r>
            <a:r>
              <a:rPr lang="en-US" dirty="0" smtClean="0"/>
              <a:t>Financing).</a:t>
            </a:r>
            <a:endParaRPr lang="en-US" dirty="0"/>
          </a:p>
        </p:txBody>
      </p:sp>
      <p:sp>
        <p:nvSpPr>
          <p:cNvPr id="9" name="Left Arrow 8"/>
          <p:cNvSpPr/>
          <p:nvPr/>
        </p:nvSpPr>
        <p:spPr>
          <a:xfrm>
            <a:off x="6442367" y="6049108"/>
            <a:ext cx="683323" cy="10761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Left Arrow 9"/>
          <p:cNvSpPr/>
          <p:nvPr/>
        </p:nvSpPr>
        <p:spPr>
          <a:xfrm>
            <a:off x="6176121" y="3094893"/>
            <a:ext cx="372073" cy="15906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p:cNvGrpSpPr/>
          <p:nvPr/>
        </p:nvGrpSpPr>
        <p:grpSpPr>
          <a:xfrm>
            <a:off x="6511140" y="2936182"/>
            <a:ext cx="1627369" cy="1715593"/>
            <a:chOff x="6735195" y="2935524"/>
            <a:chExt cx="1627369" cy="1715593"/>
          </a:xfrm>
        </p:grpSpPr>
        <p:sp>
          <p:nvSpPr>
            <p:cNvPr id="6" name="TextBox 5"/>
            <p:cNvSpPr txBox="1"/>
            <p:nvPr/>
          </p:nvSpPr>
          <p:spPr>
            <a:xfrm>
              <a:off x="6735195" y="2935524"/>
              <a:ext cx="1000595" cy="369332"/>
            </a:xfrm>
            <a:prstGeom prst="rect">
              <a:avLst/>
            </a:prstGeom>
            <a:noFill/>
          </p:spPr>
          <p:txBody>
            <a:bodyPr wrap="none" rtlCol="0">
              <a:spAutoFit/>
            </a:bodyPr>
            <a:lstStyle/>
            <a:p>
              <a:r>
                <a:rPr lang="en-US" dirty="0"/>
                <a:t>1. Sales</a:t>
              </a:r>
            </a:p>
          </p:txBody>
        </p:sp>
        <p:sp>
          <p:nvSpPr>
            <p:cNvPr id="13" name="TextBox 12"/>
            <p:cNvSpPr txBox="1"/>
            <p:nvPr/>
          </p:nvSpPr>
          <p:spPr>
            <a:xfrm>
              <a:off x="6735195" y="3253955"/>
              <a:ext cx="1627369" cy="646331"/>
            </a:xfrm>
            <a:prstGeom prst="rect">
              <a:avLst/>
            </a:prstGeom>
            <a:noFill/>
          </p:spPr>
          <p:txBody>
            <a:bodyPr wrap="none" rtlCol="0">
              <a:spAutoFit/>
            </a:bodyPr>
            <a:lstStyle/>
            <a:p>
              <a:r>
                <a:rPr lang="en-US" dirty="0"/>
                <a:t>2. Free Cash </a:t>
              </a:r>
              <a:br>
                <a:rPr lang="en-US" dirty="0"/>
              </a:br>
              <a:r>
                <a:rPr lang="en-US" dirty="0"/>
                <a:t>Flow/Share</a:t>
              </a:r>
            </a:p>
          </p:txBody>
        </p:sp>
        <p:sp>
          <p:nvSpPr>
            <p:cNvPr id="14" name="TextBox 13"/>
            <p:cNvSpPr txBox="1"/>
            <p:nvPr/>
          </p:nvSpPr>
          <p:spPr>
            <a:xfrm>
              <a:off x="6735195" y="4281785"/>
              <a:ext cx="816249" cy="369332"/>
            </a:xfrm>
            <a:prstGeom prst="rect">
              <a:avLst/>
            </a:prstGeom>
            <a:noFill/>
          </p:spPr>
          <p:txBody>
            <a:bodyPr wrap="none" rtlCol="0">
              <a:spAutoFit/>
            </a:bodyPr>
            <a:lstStyle/>
            <a:p>
              <a:r>
                <a:rPr lang="en-US" dirty="0"/>
                <a:t>3. EPS</a:t>
              </a:r>
            </a:p>
          </p:txBody>
        </p:sp>
      </p:grpSp>
      <p:sp>
        <p:nvSpPr>
          <p:cNvPr id="15" name="Left Arrow 14"/>
          <p:cNvSpPr/>
          <p:nvPr/>
        </p:nvSpPr>
        <p:spPr>
          <a:xfrm>
            <a:off x="6176121" y="3304856"/>
            <a:ext cx="372073" cy="15906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Left Arrow 15"/>
          <p:cNvSpPr/>
          <p:nvPr/>
        </p:nvSpPr>
        <p:spPr>
          <a:xfrm>
            <a:off x="6008524" y="4413691"/>
            <a:ext cx="372073" cy="15906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70727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1" y="560433"/>
            <a:ext cx="9160826" cy="1049281"/>
          </a:xfrm>
        </p:spPr>
        <p:txBody>
          <a:bodyPr>
            <a:normAutofit fontScale="90000"/>
          </a:bodyPr>
          <a:lstStyle/>
          <a:p>
            <a:r>
              <a:rPr lang="en-US" sz="2900" dirty="0"/>
              <a:t>Comparing </a:t>
            </a:r>
            <a:r>
              <a:rPr lang="en-US" sz="2900" b="1" dirty="0"/>
              <a:t>Apple’s</a:t>
            </a:r>
            <a:r>
              <a:rPr lang="en-US" sz="2900" dirty="0"/>
              <a:t> Income and Cash Flow Statements</a:t>
            </a:r>
            <a:br>
              <a:rPr lang="en-US" sz="2900" dirty="0"/>
            </a:br>
            <a:r>
              <a:rPr lang="en-US" sz="2400" dirty="0"/>
              <a:t>(10-K </a:t>
            </a:r>
            <a:r>
              <a:rPr lang="en-US" sz="2400" dirty="0" smtClean="0"/>
              <a:t>for Fiscal Years ending in Sept.): </a:t>
            </a:r>
            <a:r>
              <a:rPr lang="en-US" sz="2400" i="1" dirty="0"/>
              <a:t>Note </a:t>
            </a:r>
            <a:r>
              <a:rPr lang="en-US" sz="2400" i="1" dirty="0" smtClean="0"/>
              <a:t>Consistency</a:t>
            </a:r>
            <a:endParaRPr lang="en-US" sz="2400" i="1" dirty="0"/>
          </a:p>
        </p:txBody>
      </p:sp>
      <p:sp>
        <p:nvSpPr>
          <p:cNvPr id="3" name="Content Placeholder 2"/>
          <p:cNvSpPr>
            <a:spLocks noGrp="1"/>
          </p:cNvSpPr>
          <p:nvPr>
            <p:ph idx="1"/>
          </p:nvPr>
        </p:nvSpPr>
        <p:spPr>
          <a:xfrm>
            <a:off x="2286001" y="1393771"/>
            <a:ext cx="8913544" cy="4884871"/>
          </a:xfrm>
        </p:spPr>
        <p:txBody>
          <a:bodyPr>
            <a:normAutofit/>
          </a:bodyPr>
          <a:lstStyle/>
          <a:p>
            <a:r>
              <a:rPr lang="en-US" b="1" dirty="0"/>
              <a:t>Income  Statement (Consolidated): Net </a:t>
            </a:r>
            <a:r>
              <a:rPr lang="en-US" b="1" dirty="0" smtClean="0"/>
              <a:t>Income (</a:t>
            </a:r>
            <a:r>
              <a:rPr lang="en-US" b="1" i="1" dirty="0" smtClean="0"/>
              <a:t>Year ending</a:t>
            </a:r>
            <a:r>
              <a:rPr lang="en-US" b="1" dirty="0" smtClean="0"/>
              <a:t>) </a:t>
            </a:r>
          </a:p>
          <a:p>
            <a:endParaRPr lang="en-US" sz="1800" b="1" dirty="0" smtClean="0"/>
          </a:p>
          <a:p>
            <a:pPr marL="0" indent="0">
              <a:buNone/>
            </a:pPr>
            <a:endParaRPr lang="en-US" sz="800" dirty="0" smtClean="0"/>
          </a:p>
          <a:p>
            <a:r>
              <a:rPr lang="en-US" sz="2000" b="1" dirty="0" smtClean="0"/>
              <a:t>Cash </a:t>
            </a:r>
            <a:r>
              <a:rPr lang="en-US" sz="2000" b="1" dirty="0"/>
              <a:t>Flow Statement  (Consolidated)</a:t>
            </a:r>
          </a:p>
          <a:p>
            <a:pPr lvl="1"/>
            <a:r>
              <a:rPr lang="en-US" b="1" dirty="0">
                <a:solidFill>
                  <a:srgbClr val="23812E"/>
                </a:solidFill>
              </a:rPr>
              <a:t>(</a:t>
            </a:r>
            <a:r>
              <a:rPr lang="en-US" sz="1800" b="1" dirty="0">
                <a:solidFill>
                  <a:srgbClr val="23812E"/>
                </a:solidFill>
              </a:rPr>
              <a:t>Cash Generated by Operating Activities OA</a:t>
            </a:r>
            <a:r>
              <a:rPr lang="en-US" b="1" dirty="0">
                <a:solidFill>
                  <a:srgbClr val="23812E"/>
                </a:solidFill>
              </a:rPr>
              <a:t>): </a:t>
            </a:r>
            <a:r>
              <a:rPr lang="en-US" b="1" i="1" u="sng" dirty="0">
                <a:solidFill>
                  <a:srgbClr val="23812E"/>
                </a:solidFill>
              </a:rPr>
              <a:t>Note: Most cash from OA</a:t>
            </a:r>
            <a:endParaRPr lang="en-US" sz="1800" dirty="0">
              <a:solidFill>
                <a:srgbClr val="23812E"/>
              </a:solidFill>
            </a:endParaRPr>
          </a:p>
          <a:p>
            <a:pPr marL="457200" lvl="1" indent="0">
              <a:buNone/>
            </a:pPr>
            <a:endParaRPr lang="en-US" sz="1800" dirty="0" smtClean="0">
              <a:solidFill>
                <a:srgbClr val="23812E"/>
              </a:solidFill>
            </a:endParaRPr>
          </a:p>
          <a:p>
            <a:pPr lvl="1"/>
            <a:r>
              <a:rPr lang="en-US" b="1" dirty="0" smtClean="0">
                <a:solidFill>
                  <a:srgbClr val="7030A0"/>
                </a:solidFill>
              </a:rPr>
              <a:t>(</a:t>
            </a:r>
            <a:r>
              <a:rPr lang="en-US" b="1" dirty="0">
                <a:solidFill>
                  <a:srgbClr val="7030A0"/>
                </a:solidFill>
              </a:rPr>
              <a:t>Cash </a:t>
            </a:r>
            <a:r>
              <a:rPr lang="en-US" b="1" dirty="0" smtClean="0">
                <a:solidFill>
                  <a:srgbClr val="7030A0"/>
                </a:solidFill>
              </a:rPr>
              <a:t>Generated/Used </a:t>
            </a:r>
            <a:r>
              <a:rPr lang="en-US" b="1" dirty="0">
                <a:solidFill>
                  <a:srgbClr val="7030A0"/>
                </a:solidFill>
              </a:rPr>
              <a:t>by </a:t>
            </a:r>
            <a:r>
              <a:rPr lang="en-US" b="1" dirty="0" smtClean="0">
                <a:solidFill>
                  <a:srgbClr val="7030A0"/>
                </a:solidFill>
              </a:rPr>
              <a:t>Investing Activities</a:t>
            </a:r>
          </a:p>
          <a:p>
            <a:pPr marL="457200" lvl="1" indent="0">
              <a:buNone/>
            </a:pPr>
            <a:r>
              <a:rPr lang="en-US" b="1" dirty="0" smtClean="0"/>
              <a:t>           </a:t>
            </a:r>
            <a:endParaRPr lang="en-US" b="1" dirty="0"/>
          </a:p>
          <a:p>
            <a:pPr lvl="1"/>
            <a:r>
              <a:rPr lang="en-US" b="1" dirty="0" smtClean="0">
                <a:solidFill>
                  <a:srgbClr val="0000FF"/>
                </a:solidFill>
              </a:rPr>
              <a:t>Cash Generated/Used by </a:t>
            </a:r>
            <a:r>
              <a:rPr lang="en-US" b="1" dirty="0">
                <a:solidFill>
                  <a:srgbClr val="0000FF"/>
                </a:solidFill>
              </a:rPr>
              <a:t>Financing </a:t>
            </a:r>
            <a:r>
              <a:rPr lang="en-US" b="1" dirty="0" smtClean="0">
                <a:solidFill>
                  <a:srgbClr val="0000FF"/>
                </a:solidFill>
              </a:rPr>
              <a:t>Activities</a:t>
            </a:r>
            <a:endParaRPr lang="en-US" sz="1800" dirty="0">
              <a:solidFill>
                <a:srgbClr val="0000FF"/>
              </a:solidFill>
            </a:endParaRPr>
          </a:p>
          <a:p>
            <a:pPr marL="457200" lvl="1" indent="0">
              <a:buNone/>
            </a:pPr>
            <a:endParaRPr lang="en-US" sz="1800" dirty="0">
              <a:solidFill>
                <a:srgbClr val="0000FF"/>
              </a:solidFill>
            </a:endParaRPr>
          </a:p>
        </p:txBody>
      </p:sp>
      <p:sp>
        <p:nvSpPr>
          <p:cNvPr id="5" name="Slide Number Placeholder 4"/>
          <p:cNvSpPr>
            <a:spLocks noGrp="1"/>
          </p:cNvSpPr>
          <p:nvPr>
            <p:ph type="sldNum" sz="quarter" idx="12"/>
          </p:nvPr>
        </p:nvSpPr>
        <p:spPr/>
        <p:txBody>
          <a:bodyPr/>
          <a:lstStyle/>
          <a:p>
            <a:fld id="{2BF5E417-CB87-4D6C-AC20-3005CDFC2362}" type="slidenum">
              <a:rPr lang="en-US" smtClean="0"/>
              <a:t>12</a:t>
            </a:fld>
            <a:endParaRPr lang="en-US"/>
          </a:p>
        </p:txBody>
      </p:sp>
      <p:sp>
        <p:nvSpPr>
          <p:cNvPr id="14" name="Rectangle 13"/>
          <p:cNvSpPr/>
          <p:nvPr/>
        </p:nvSpPr>
        <p:spPr>
          <a:xfrm>
            <a:off x="3337414" y="5567464"/>
            <a:ext cx="285017" cy="16528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p:cNvGrpSpPr/>
          <p:nvPr/>
        </p:nvGrpSpPr>
        <p:grpSpPr>
          <a:xfrm>
            <a:off x="2967648" y="1649495"/>
            <a:ext cx="7843705" cy="366596"/>
            <a:chOff x="3264117" y="1649495"/>
            <a:chExt cx="7547236" cy="366596"/>
          </a:xfrm>
        </p:grpSpPr>
        <p:sp>
          <p:nvSpPr>
            <p:cNvPr id="30" name="TextBox 29"/>
            <p:cNvSpPr txBox="1"/>
            <p:nvPr/>
          </p:nvSpPr>
          <p:spPr>
            <a:xfrm>
              <a:off x="8883118" y="1649495"/>
              <a:ext cx="1928235" cy="338554"/>
            </a:xfrm>
            <a:prstGeom prst="rect">
              <a:avLst/>
            </a:prstGeom>
            <a:noFill/>
          </p:spPr>
          <p:txBody>
            <a:bodyPr wrap="square" rtlCol="0">
              <a:spAutoFit/>
            </a:bodyPr>
            <a:lstStyle/>
            <a:p>
              <a:r>
                <a:rPr lang="en-US" sz="1600" b="1" dirty="0"/>
                <a:t>September 2020</a:t>
              </a:r>
            </a:p>
          </p:txBody>
        </p:sp>
        <p:sp>
          <p:nvSpPr>
            <p:cNvPr id="31" name="TextBox 30"/>
            <p:cNvSpPr txBox="1"/>
            <p:nvPr/>
          </p:nvSpPr>
          <p:spPr>
            <a:xfrm>
              <a:off x="5965568" y="1677537"/>
              <a:ext cx="1797287" cy="338554"/>
            </a:xfrm>
            <a:prstGeom prst="rect">
              <a:avLst/>
            </a:prstGeom>
            <a:noFill/>
          </p:spPr>
          <p:txBody>
            <a:bodyPr wrap="none" rtlCol="0">
              <a:spAutoFit/>
            </a:bodyPr>
            <a:lstStyle/>
            <a:p>
              <a:r>
                <a:rPr lang="en-US" sz="1600" b="1" dirty="0"/>
                <a:t>September 2019</a:t>
              </a:r>
            </a:p>
          </p:txBody>
        </p:sp>
        <p:sp>
          <p:nvSpPr>
            <p:cNvPr id="32" name="TextBox 31"/>
            <p:cNvSpPr txBox="1"/>
            <p:nvPr/>
          </p:nvSpPr>
          <p:spPr>
            <a:xfrm>
              <a:off x="3264117" y="1677537"/>
              <a:ext cx="1797287" cy="338554"/>
            </a:xfrm>
            <a:prstGeom prst="rect">
              <a:avLst/>
            </a:prstGeom>
            <a:noFill/>
          </p:spPr>
          <p:txBody>
            <a:bodyPr wrap="none" rtlCol="0">
              <a:spAutoFit/>
            </a:bodyPr>
            <a:lstStyle/>
            <a:p>
              <a:r>
                <a:rPr lang="en-US" sz="1600" b="1" dirty="0"/>
                <a:t>September 2018</a:t>
              </a:r>
            </a:p>
          </p:txBody>
        </p:sp>
      </p:grpSp>
      <p:sp>
        <p:nvSpPr>
          <p:cNvPr id="21" name="TextBox 20"/>
          <p:cNvSpPr txBox="1"/>
          <p:nvPr/>
        </p:nvSpPr>
        <p:spPr>
          <a:xfrm>
            <a:off x="6259096" y="1959442"/>
            <a:ext cx="1084670" cy="830997"/>
          </a:xfrm>
          <a:prstGeom prst="rect">
            <a:avLst/>
          </a:prstGeom>
          <a:noFill/>
        </p:spPr>
        <p:txBody>
          <a:bodyPr wrap="square" rtlCol="0">
            <a:spAutoFit/>
          </a:bodyPr>
          <a:lstStyle/>
          <a:p>
            <a:r>
              <a:rPr lang="en-US" sz="1600" b="1" dirty="0" smtClean="0"/>
              <a:t>55.356</a:t>
            </a:r>
            <a:endParaRPr lang="en-US" sz="1600" b="1" dirty="0"/>
          </a:p>
          <a:p>
            <a:r>
              <a:rPr lang="en-US" sz="1600" dirty="0"/>
              <a:t/>
            </a:r>
            <a:br>
              <a:rPr lang="en-US" sz="1600" dirty="0"/>
            </a:br>
            <a:endParaRPr lang="en-US" sz="1600" b="1" dirty="0"/>
          </a:p>
        </p:txBody>
      </p:sp>
      <p:sp>
        <p:nvSpPr>
          <p:cNvPr id="49" name="TextBox 48"/>
          <p:cNvSpPr txBox="1"/>
          <p:nvPr/>
        </p:nvSpPr>
        <p:spPr>
          <a:xfrm>
            <a:off x="3510996" y="1944095"/>
            <a:ext cx="1063451" cy="338554"/>
          </a:xfrm>
          <a:prstGeom prst="rect">
            <a:avLst/>
          </a:prstGeom>
          <a:noFill/>
        </p:spPr>
        <p:txBody>
          <a:bodyPr wrap="square" rtlCol="0">
            <a:spAutoFit/>
          </a:bodyPr>
          <a:lstStyle/>
          <a:p>
            <a:r>
              <a:rPr lang="en-US" sz="1600" b="1" dirty="0" smtClean="0"/>
              <a:t>57,256</a:t>
            </a:r>
            <a:endParaRPr lang="en-US" sz="1600" b="1" dirty="0"/>
          </a:p>
        </p:txBody>
      </p:sp>
      <p:sp>
        <p:nvSpPr>
          <p:cNvPr id="50" name="TextBox 49"/>
          <p:cNvSpPr txBox="1"/>
          <p:nvPr/>
        </p:nvSpPr>
        <p:spPr>
          <a:xfrm>
            <a:off x="9127507" y="1944095"/>
            <a:ext cx="905976" cy="830997"/>
          </a:xfrm>
          <a:prstGeom prst="rect">
            <a:avLst/>
          </a:prstGeom>
          <a:noFill/>
        </p:spPr>
        <p:txBody>
          <a:bodyPr wrap="none" rtlCol="0">
            <a:spAutoFit/>
          </a:bodyPr>
          <a:lstStyle/>
          <a:p>
            <a:r>
              <a:rPr lang="en-US" sz="1600" b="1" dirty="0" smtClean="0"/>
              <a:t>59,531</a:t>
            </a:r>
            <a:endParaRPr lang="en-US" sz="1600" b="1" dirty="0"/>
          </a:p>
          <a:p>
            <a:r>
              <a:rPr lang="en-US" sz="1600" dirty="0"/>
              <a:t/>
            </a:r>
            <a:br>
              <a:rPr lang="en-US" sz="1600" dirty="0"/>
            </a:br>
            <a:endParaRPr lang="en-US" sz="1600" b="1" dirty="0"/>
          </a:p>
        </p:txBody>
      </p:sp>
      <p:cxnSp>
        <p:nvCxnSpPr>
          <p:cNvPr id="52" name="Straight Connector 51"/>
          <p:cNvCxnSpPr/>
          <p:nvPr/>
        </p:nvCxnSpPr>
        <p:spPr>
          <a:xfrm>
            <a:off x="3032351" y="2016091"/>
            <a:ext cx="744085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3065823" y="5016084"/>
            <a:ext cx="731007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3032351" y="2211169"/>
            <a:ext cx="7440855" cy="2394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V="1">
            <a:off x="3032351" y="4154935"/>
            <a:ext cx="7343550" cy="5487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7" name="Group 36"/>
          <p:cNvGrpSpPr/>
          <p:nvPr/>
        </p:nvGrpSpPr>
        <p:grpSpPr>
          <a:xfrm>
            <a:off x="3104032" y="3109563"/>
            <a:ext cx="7547236" cy="366596"/>
            <a:chOff x="3264117" y="1649495"/>
            <a:chExt cx="7547236" cy="366596"/>
          </a:xfrm>
        </p:grpSpPr>
        <p:sp>
          <p:nvSpPr>
            <p:cNvPr id="38" name="TextBox 37"/>
            <p:cNvSpPr txBox="1"/>
            <p:nvPr/>
          </p:nvSpPr>
          <p:spPr>
            <a:xfrm>
              <a:off x="8883118" y="1649495"/>
              <a:ext cx="1928235" cy="338554"/>
            </a:xfrm>
            <a:prstGeom prst="rect">
              <a:avLst/>
            </a:prstGeom>
            <a:noFill/>
          </p:spPr>
          <p:txBody>
            <a:bodyPr wrap="square" rtlCol="0">
              <a:spAutoFit/>
            </a:bodyPr>
            <a:lstStyle/>
            <a:p>
              <a:r>
                <a:rPr lang="en-US" sz="1600" b="1" dirty="0"/>
                <a:t>September 2020</a:t>
              </a:r>
            </a:p>
          </p:txBody>
        </p:sp>
        <p:sp>
          <p:nvSpPr>
            <p:cNvPr id="39" name="TextBox 38"/>
            <p:cNvSpPr txBox="1"/>
            <p:nvPr/>
          </p:nvSpPr>
          <p:spPr>
            <a:xfrm>
              <a:off x="5965568" y="1677537"/>
              <a:ext cx="1797287" cy="338554"/>
            </a:xfrm>
            <a:prstGeom prst="rect">
              <a:avLst/>
            </a:prstGeom>
            <a:noFill/>
          </p:spPr>
          <p:txBody>
            <a:bodyPr wrap="none" rtlCol="0">
              <a:spAutoFit/>
            </a:bodyPr>
            <a:lstStyle/>
            <a:p>
              <a:r>
                <a:rPr lang="en-US" sz="1600" b="1" dirty="0"/>
                <a:t>September 2019</a:t>
              </a:r>
            </a:p>
          </p:txBody>
        </p:sp>
        <p:sp>
          <p:nvSpPr>
            <p:cNvPr id="40" name="TextBox 39"/>
            <p:cNvSpPr txBox="1"/>
            <p:nvPr/>
          </p:nvSpPr>
          <p:spPr>
            <a:xfrm>
              <a:off x="3264117" y="1677537"/>
              <a:ext cx="1797287" cy="338554"/>
            </a:xfrm>
            <a:prstGeom prst="rect">
              <a:avLst/>
            </a:prstGeom>
            <a:noFill/>
          </p:spPr>
          <p:txBody>
            <a:bodyPr wrap="none" rtlCol="0">
              <a:spAutoFit/>
            </a:bodyPr>
            <a:lstStyle/>
            <a:p>
              <a:r>
                <a:rPr lang="en-US" sz="1600" b="1" dirty="0"/>
                <a:t>September 2018</a:t>
              </a:r>
            </a:p>
          </p:txBody>
        </p:sp>
      </p:grpSp>
      <p:grpSp>
        <p:nvGrpSpPr>
          <p:cNvPr id="41" name="Group 40"/>
          <p:cNvGrpSpPr/>
          <p:nvPr/>
        </p:nvGrpSpPr>
        <p:grpSpPr>
          <a:xfrm>
            <a:off x="3123381" y="3866829"/>
            <a:ext cx="7547236" cy="366596"/>
            <a:chOff x="3264117" y="1649495"/>
            <a:chExt cx="7547236" cy="366596"/>
          </a:xfrm>
        </p:grpSpPr>
        <p:sp>
          <p:nvSpPr>
            <p:cNvPr id="42" name="TextBox 41"/>
            <p:cNvSpPr txBox="1"/>
            <p:nvPr/>
          </p:nvSpPr>
          <p:spPr>
            <a:xfrm>
              <a:off x="8883118" y="1649495"/>
              <a:ext cx="1928235" cy="338554"/>
            </a:xfrm>
            <a:prstGeom prst="rect">
              <a:avLst/>
            </a:prstGeom>
            <a:noFill/>
          </p:spPr>
          <p:txBody>
            <a:bodyPr wrap="square" rtlCol="0">
              <a:spAutoFit/>
            </a:bodyPr>
            <a:lstStyle/>
            <a:p>
              <a:r>
                <a:rPr lang="en-US" sz="1600" b="1" dirty="0"/>
                <a:t>September 2020</a:t>
              </a:r>
            </a:p>
          </p:txBody>
        </p:sp>
        <p:sp>
          <p:nvSpPr>
            <p:cNvPr id="43" name="TextBox 42"/>
            <p:cNvSpPr txBox="1"/>
            <p:nvPr/>
          </p:nvSpPr>
          <p:spPr>
            <a:xfrm>
              <a:off x="5965568" y="1677537"/>
              <a:ext cx="1797287" cy="338554"/>
            </a:xfrm>
            <a:prstGeom prst="rect">
              <a:avLst/>
            </a:prstGeom>
            <a:noFill/>
          </p:spPr>
          <p:txBody>
            <a:bodyPr wrap="none" rtlCol="0">
              <a:spAutoFit/>
            </a:bodyPr>
            <a:lstStyle/>
            <a:p>
              <a:r>
                <a:rPr lang="en-US" sz="1600" b="1" dirty="0"/>
                <a:t>September 2019</a:t>
              </a:r>
            </a:p>
          </p:txBody>
        </p:sp>
        <p:sp>
          <p:nvSpPr>
            <p:cNvPr id="44" name="TextBox 43"/>
            <p:cNvSpPr txBox="1"/>
            <p:nvPr/>
          </p:nvSpPr>
          <p:spPr>
            <a:xfrm>
              <a:off x="3264117" y="1677537"/>
              <a:ext cx="1797287" cy="338554"/>
            </a:xfrm>
            <a:prstGeom prst="rect">
              <a:avLst/>
            </a:prstGeom>
            <a:noFill/>
          </p:spPr>
          <p:txBody>
            <a:bodyPr wrap="none" rtlCol="0">
              <a:spAutoFit/>
            </a:bodyPr>
            <a:lstStyle/>
            <a:p>
              <a:r>
                <a:rPr lang="en-US" sz="1600" b="1" dirty="0"/>
                <a:t>September 2018</a:t>
              </a:r>
            </a:p>
          </p:txBody>
        </p:sp>
      </p:grpSp>
      <p:grpSp>
        <p:nvGrpSpPr>
          <p:cNvPr id="63" name="Group 62"/>
          <p:cNvGrpSpPr/>
          <p:nvPr/>
        </p:nvGrpSpPr>
        <p:grpSpPr>
          <a:xfrm>
            <a:off x="3104032" y="4677530"/>
            <a:ext cx="7547236" cy="338554"/>
            <a:chOff x="3212842" y="4789614"/>
            <a:chExt cx="7547236" cy="338554"/>
          </a:xfrm>
        </p:grpSpPr>
        <p:sp>
          <p:nvSpPr>
            <p:cNvPr id="51" name="TextBox 50"/>
            <p:cNvSpPr txBox="1"/>
            <p:nvPr/>
          </p:nvSpPr>
          <p:spPr>
            <a:xfrm>
              <a:off x="8831843" y="4789614"/>
              <a:ext cx="1928235" cy="338554"/>
            </a:xfrm>
            <a:prstGeom prst="rect">
              <a:avLst/>
            </a:prstGeom>
            <a:noFill/>
          </p:spPr>
          <p:txBody>
            <a:bodyPr wrap="square" rtlCol="0">
              <a:spAutoFit/>
            </a:bodyPr>
            <a:lstStyle/>
            <a:p>
              <a:r>
                <a:rPr lang="en-US" sz="1600" b="1" dirty="0"/>
                <a:t>September 2020</a:t>
              </a:r>
            </a:p>
          </p:txBody>
        </p:sp>
        <p:sp>
          <p:nvSpPr>
            <p:cNvPr id="55" name="TextBox 54"/>
            <p:cNvSpPr txBox="1"/>
            <p:nvPr/>
          </p:nvSpPr>
          <p:spPr>
            <a:xfrm>
              <a:off x="5914293" y="4789614"/>
              <a:ext cx="1797287" cy="338554"/>
            </a:xfrm>
            <a:prstGeom prst="rect">
              <a:avLst/>
            </a:prstGeom>
            <a:noFill/>
          </p:spPr>
          <p:txBody>
            <a:bodyPr wrap="none" rtlCol="0">
              <a:spAutoFit/>
            </a:bodyPr>
            <a:lstStyle/>
            <a:p>
              <a:r>
                <a:rPr lang="en-US" sz="1600" b="1" dirty="0"/>
                <a:t>September 2019</a:t>
              </a:r>
            </a:p>
          </p:txBody>
        </p:sp>
        <p:sp>
          <p:nvSpPr>
            <p:cNvPr id="56" name="TextBox 55"/>
            <p:cNvSpPr txBox="1"/>
            <p:nvPr/>
          </p:nvSpPr>
          <p:spPr>
            <a:xfrm>
              <a:off x="3212842" y="4789614"/>
              <a:ext cx="1797287" cy="338554"/>
            </a:xfrm>
            <a:prstGeom prst="rect">
              <a:avLst/>
            </a:prstGeom>
            <a:noFill/>
          </p:spPr>
          <p:txBody>
            <a:bodyPr wrap="none" rtlCol="0">
              <a:spAutoFit/>
            </a:bodyPr>
            <a:lstStyle/>
            <a:p>
              <a:r>
                <a:rPr lang="en-US" sz="1600" b="1" dirty="0"/>
                <a:t>September 2018</a:t>
              </a:r>
            </a:p>
          </p:txBody>
        </p:sp>
      </p:grpSp>
      <p:cxnSp>
        <p:nvCxnSpPr>
          <p:cNvPr id="57" name="Straight Connector 56"/>
          <p:cNvCxnSpPr/>
          <p:nvPr/>
        </p:nvCxnSpPr>
        <p:spPr>
          <a:xfrm flipV="1">
            <a:off x="3212842" y="3405731"/>
            <a:ext cx="7260364" cy="1699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9244983" y="4097267"/>
            <a:ext cx="861133" cy="338554"/>
          </a:xfrm>
          <a:prstGeom prst="rect">
            <a:avLst/>
          </a:prstGeom>
          <a:noFill/>
        </p:spPr>
        <p:txBody>
          <a:bodyPr wrap="none" rtlCol="0">
            <a:spAutoFit/>
          </a:bodyPr>
          <a:lstStyle/>
          <a:p>
            <a:r>
              <a:rPr lang="en-US" sz="1600" b="1" dirty="0" smtClean="0">
                <a:solidFill>
                  <a:srgbClr val="7030A0"/>
                </a:solidFill>
              </a:rPr>
              <a:t>(4,289)</a:t>
            </a:r>
            <a:endParaRPr lang="en-US" sz="1600" b="1" dirty="0">
              <a:solidFill>
                <a:srgbClr val="7030A0"/>
              </a:solidFill>
            </a:endParaRPr>
          </a:p>
        </p:txBody>
      </p:sp>
      <p:sp>
        <p:nvSpPr>
          <p:cNvPr id="58" name="TextBox 57"/>
          <p:cNvSpPr txBox="1"/>
          <p:nvPr/>
        </p:nvSpPr>
        <p:spPr>
          <a:xfrm>
            <a:off x="6212964" y="4097267"/>
            <a:ext cx="819455" cy="338554"/>
          </a:xfrm>
          <a:prstGeom prst="rect">
            <a:avLst/>
          </a:prstGeom>
          <a:noFill/>
        </p:spPr>
        <p:txBody>
          <a:bodyPr wrap="none" rtlCol="0">
            <a:spAutoFit/>
          </a:bodyPr>
          <a:lstStyle/>
          <a:p>
            <a:r>
              <a:rPr lang="en-US" sz="1600" b="1" dirty="0" smtClean="0">
                <a:solidFill>
                  <a:srgbClr val="7030A0"/>
                </a:solidFill>
              </a:rPr>
              <a:t>45,896</a:t>
            </a:r>
            <a:endParaRPr lang="en-US" sz="1600" b="1" dirty="0">
              <a:solidFill>
                <a:srgbClr val="7030A0"/>
              </a:solidFill>
            </a:endParaRPr>
          </a:p>
        </p:txBody>
      </p:sp>
      <p:sp>
        <p:nvSpPr>
          <p:cNvPr id="59" name="TextBox 58"/>
          <p:cNvSpPr txBox="1"/>
          <p:nvPr/>
        </p:nvSpPr>
        <p:spPr>
          <a:xfrm>
            <a:off x="3510996" y="4097267"/>
            <a:ext cx="819455" cy="338554"/>
          </a:xfrm>
          <a:prstGeom prst="rect">
            <a:avLst/>
          </a:prstGeom>
          <a:noFill/>
        </p:spPr>
        <p:txBody>
          <a:bodyPr wrap="none" rtlCol="0">
            <a:spAutoFit/>
          </a:bodyPr>
          <a:lstStyle/>
          <a:p>
            <a:r>
              <a:rPr lang="en-US" sz="1600" b="1" dirty="0" smtClean="0">
                <a:solidFill>
                  <a:srgbClr val="7030A0"/>
                </a:solidFill>
              </a:rPr>
              <a:t>16,066</a:t>
            </a:r>
            <a:endParaRPr lang="en-US" sz="1600" b="1" dirty="0">
              <a:solidFill>
                <a:srgbClr val="7030A0"/>
              </a:solidFill>
            </a:endParaRPr>
          </a:p>
        </p:txBody>
      </p:sp>
      <p:sp>
        <p:nvSpPr>
          <p:cNvPr id="60" name="TextBox 59"/>
          <p:cNvSpPr txBox="1"/>
          <p:nvPr/>
        </p:nvSpPr>
        <p:spPr>
          <a:xfrm>
            <a:off x="3479922" y="3361643"/>
            <a:ext cx="819455" cy="338554"/>
          </a:xfrm>
          <a:prstGeom prst="rect">
            <a:avLst/>
          </a:prstGeom>
          <a:noFill/>
        </p:spPr>
        <p:txBody>
          <a:bodyPr wrap="none" rtlCol="0">
            <a:spAutoFit/>
          </a:bodyPr>
          <a:lstStyle/>
          <a:p>
            <a:r>
              <a:rPr lang="en-US" sz="1600" b="1" dirty="0" smtClean="0">
                <a:solidFill>
                  <a:srgbClr val="23812E"/>
                </a:solidFill>
              </a:rPr>
              <a:t>77.434</a:t>
            </a:r>
            <a:endParaRPr lang="en-US" sz="1600" b="1" dirty="0">
              <a:solidFill>
                <a:srgbClr val="23812E"/>
              </a:solidFill>
            </a:endParaRPr>
          </a:p>
        </p:txBody>
      </p:sp>
      <p:sp>
        <p:nvSpPr>
          <p:cNvPr id="61" name="TextBox 60"/>
          <p:cNvSpPr txBox="1"/>
          <p:nvPr/>
        </p:nvSpPr>
        <p:spPr>
          <a:xfrm>
            <a:off x="6221162" y="3361643"/>
            <a:ext cx="819455" cy="338554"/>
          </a:xfrm>
          <a:prstGeom prst="rect">
            <a:avLst/>
          </a:prstGeom>
          <a:noFill/>
        </p:spPr>
        <p:txBody>
          <a:bodyPr wrap="none" rtlCol="0">
            <a:spAutoFit/>
          </a:bodyPr>
          <a:lstStyle/>
          <a:p>
            <a:r>
              <a:rPr lang="en-US" sz="1600" b="1" dirty="0" smtClean="0">
                <a:solidFill>
                  <a:srgbClr val="23812E"/>
                </a:solidFill>
              </a:rPr>
              <a:t>69,391</a:t>
            </a:r>
            <a:endParaRPr lang="en-US" sz="1600" b="1" dirty="0">
              <a:solidFill>
                <a:srgbClr val="23812E"/>
              </a:solidFill>
            </a:endParaRPr>
          </a:p>
        </p:txBody>
      </p:sp>
      <p:sp>
        <p:nvSpPr>
          <p:cNvPr id="62" name="TextBox 61"/>
          <p:cNvSpPr txBox="1"/>
          <p:nvPr/>
        </p:nvSpPr>
        <p:spPr>
          <a:xfrm>
            <a:off x="9252237" y="3361643"/>
            <a:ext cx="819455" cy="338554"/>
          </a:xfrm>
          <a:prstGeom prst="rect">
            <a:avLst/>
          </a:prstGeom>
          <a:noFill/>
        </p:spPr>
        <p:txBody>
          <a:bodyPr wrap="none" rtlCol="0">
            <a:spAutoFit/>
          </a:bodyPr>
          <a:lstStyle/>
          <a:p>
            <a:r>
              <a:rPr lang="en-US" sz="1600" b="1" dirty="0" smtClean="0">
                <a:solidFill>
                  <a:srgbClr val="23812E"/>
                </a:solidFill>
              </a:rPr>
              <a:t>80,674</a:t>
            </a:r>
            <a:endParaRPr lang="en-US" sz="1600" b="1" dirty="0">
              <a:solidFill>
                <a:srgbClr val="23812E"/>
              </a:solidFill>
            </a:endParaRPr>
          </a:p>
        </p:txBody>
      </p:sp>
      <p:sp>
        <p:nvSpPr>
          <p:cNvPr id="65" name="TextBox 64"/>
          <p:cNvSpPr txBox="1"/>
          <p:nvPr/>
        </p:nvSpPr>
        <p:spPr>
          <a:xfrm>
            <a:off x="9173689" y="5016084"/>
            <a:ext cx="976549" cy="338554"/>
          </a:xfrm>
          <a:prstGeom prst="rect">
            <a:avLst/>
          </a:prstGeom>
          <a:noFill/>
        </p:spPr>
        <p:txBody>
          <a:bodyPr wrap="none" rtlCol="0">
            <a:spAutoFit/>
          </a:bodyPr>
          <a:lstStyle/>
          <a:p>
            <a:r>
              <a:rPr lang="en-US" sz="1600" b="1" dirty="0">
                <a:solidFill>
                  <a:srgbClr val="0000FF"/>
                </a:solidFill>
              </a:rPr>
              <a:t>(86,820)</a:t>
            </a:r>
          </a:p>
        </p:txBody>
      </p:sp>
      <p:sp>
        <p:nvSpPr>
          <p:cNvPr id="66" name="TextBox 65"/>
          <p:cNvSpPr txBox="1"/>
          <p:nvPr/>
        </p:nvSpPr>
        <p:spPr>
          <a:xfrm>
            <a:off x="6142614" y="5012019"/>
            <a:ext cx="976549" cy="338554"/>
          </a:xfrm>
          <a:prstGeom prst="rect">
            <a:avLst/>
          </a:prstGeom>
          <a:noFill/>
        </p:spPr>
        <p:txBody>
          <a:bodyPr wrap="none" rtlCol="0">
            <a:spAutoFit/>
          </a:bodyPr>
          <a:lstStyle/>
          <a:p>
            <a:r>
              <a:rPr lang="en-US" sz="1600" b="1" dirty="0">
                <a:solidFill>
                  <a:srgbClr val="0000FF"/>
                </a:solidFill>
              </a:rPr>
              <a:t>(90,976</a:t>
            </a:r>
            <a:r>
              <a:rPr lang="en-US" sz="1600" b="1" dirty="0" smtClean="0">
                <a:solidFill>
                  <a:srgbClr val="0000FF"/>
                </a:solidFill>
              </a:rPr>
              <a:t>)</a:t>
            </a:r>
            <a:endParaRPr lang="en-US" sz="1600" b="1" dirty="0">
              <a:solidFill>
                <a:srgbClr val="0000FF"/>
              </a:solidFill>
            </a:endParaRPr>
          </a:p>
        </p:txBody>
      </p:sp>
      <p:sp>
        <p:nvSpPr>
          <p:cNvPr id="67" name="TextBox 66"/>
          <p:cNvSpPr txBox="1"/>
          <p:nvPr/>
        </p:nvSpPr>
        <p:spPr>
          <a:xfrm>
            <a:off x="3366543" y="5039701"/>
            <a:ext cx="976549" cy="338554"/>
          </a:xfrm>
          <a:prstGeom prst="rect">
            <a:avLst/>
          </a:prstGeom>
          <a:noFill/>
        </p:spPr>
        <p:txBody>
          <a:bodyPr wrap="none" rtlCol="0">
            <a:spAutoFit/>
          </a:bodyPr>
          <a:lstStyle/>
          <a:p>
            <a:r>
              <a:rPr lang="en-US" sz="1600" b="1" dirty="0">
                <a:solidFill>
                  <a:srgbClr val="0000FF"/>
                </a:solidFill>
              </a:rPr>
              <a:t>(87,876)</a:t>
            </a:r>
          </a:p>
        </p:txBody>
      </p:sp>
      <p:sp>
        <p:nvSpPr>
          <p:cNvPr id="68" name="TextBox 67"/>
          <p:cNvSpPr txBox="1"/>
          <p:nvPr/>
        </p:nvSpPr>
        <p:spPr>
          <a:xfrm>
            <a:off x="1918068" y="5429411"/>
            <a:ext cx="4692310" cy="369332"/>
          </a:xfrm>
          <a:prstGeom prst="rect">
            <a:avLst/>
          </a:prstGeom>
          <a:noFill/>
        </p:spPr>
        <p:txBody>
          <a:bodyPr wrap="none" rtlCol="0">
            <a:spAutoFit/>
          </a:bodyPr>
          <a:lstStyle/>
          <a:p>
            <a:r>
              <a:rPr lang="en-US" b="1" dirty="0" smtClean="0">
                <a:solidFill>
                  <a:schemeClr val="accent1"/>
                </a:solidFill>
              </a:rPr>
              <a:t>Free Cash Flow Calculation </a:t>
            </a:r>
            <a:r>
              <a:rPr lang="en-US" sz="1200" b="1" dirty="0" smtClean="0">
                <a:solidFill>
                  <a:schemeClr val="accent1"/>
                </a:solidFill>
              </a:rPr>
              <a:t>(from Morningstar)</a:t>
            </a:r>
            <a:r>
              <a:rPr lang="en-US" sz="1200" b="1" dirty="0" smtClean="0"/>
              <a:t>:</a:t>
            </a:r>
            <a:endParaRPr lang="en-US" sz="1200" b="1" dirty="0"/>
          </a:p>
        </p:txBody>
      </p:sp>
      <p:sp>
        <p:nvSpPr>
          <p:cNvPr id="69" name="TextBox 68"/>
          <p:cNvSpPr txBox="1"/>
          <p:nvPr/>
        </p:nvSpPr>
        <p:spPr>
          <a:xfrm>
            <a:off x="2222697" y="5749438"/>
            <a:ext cx="4116833" cy="369332"/>
          </a:xfrm>
          <a:prstGeom prst="rect">
            <a:avLst/>
          </a:prstGeom>
          <a:noFill/>
        </p:spPr>
        <p:txBody>
          <a:bodyPr wrap="none" rtlCol="0">
            <a:spAutoFit/>
          </a:bodyPr>
          <a:lstStyle/>
          <a:p>
            <a:r>
              <a:rPr lang="en-US" b="1" dirty="0" smtClean="0">
                <a:solidFill>
                  <a:srgbClr val="23812E"/>
                </a:solidFill>
              </a:rPr>
              <a:t>Operating Cash Flow (from above):</a:t>
            </a:r>
            <a:endParaRPr lang="en-US" b="1" dirty="0">
              <a:solidFill>
                <a:srgbClr val="23812E"/>
              </a:solidFill>
            </a:endParaRPr>
          </a:p>
        </p:txBody>
      </p:sp>
      <p:sp>
        <p:nvSpPr>
          <p:cNvPr id="70" name="TextBox 69"/>
          <p:cNvSpPr txBox="1"/>
          <p:nvPr/>
        </p:nvSpPr>
        <p:spPr>
          <a:xfrm>
            <a:off x="2208851" y="6002308"/>
            <a:ext cx="3158237" cy="369332"/>
          </a:xfrm>
          <a:prstGeom prst="rect">
            <a:avLst/>
          </a:prstGeom>
          <a:noFill/>
        </p:spPr>
        <p:txBody>
          <a:bodyPr wrap="none" rtlCol="0">
            <a:spAutoFit/>
          </a:bodyPr>
          <a:lstStyle/>
          <a:p>
            <a:r>
              <a:rPr lang="en-US" b="1" dirty="0" smtClean="0"/>
              <a:t>Less Capital Expenditures:</a:t>
            </a:r>
            <a:endParaRPr lang="en-US" b="1" dirty="0"/>
          </a:p>
        </p:txBody>
      </p:sp>
      <p:sp>
        <p:nvSpPr>
          <p:cNvPr id="71" name="TextBox 70"/>
          <p:cNvSpPr txBox="1"/>
          <p:nvPr/>
        </p:nvSpPr>
        <p:spPr>
          <a:xfrm>
            <a:off x="2220571" y="6225048"/>
            <a:ext cx="1925527" cy="369332"/>
          </a:xfrm>
          <a:prstGeom prst="rect">
            <a:avLst/>
          </a:prstGeom>
          <a:noFill/>
        </p:spPr>
        <p:txBody>
          <a:bodyPr wrap="none" rtlCol="0">
            <a:spAutoFit/>
          </a:bodyPr>
          <a:lstStyle/>
          <a:p>
            <a:r>
              <a:rPr lang="en-US" b="1" dirty="0" smtClean="0">
                <a:solidFill>
                  <a:schemeClr val="accent1"/>
                </a:solidFill>
              </a:rPr>
              <a:t>Free Cash Flow</a:t>
            </a:r>
            <a:r>
              <a:rPr lang="en-US" b="1" dirty="0" smtClean="0"/>
              <a:t>:</a:t>
            </a:r>
            <a:endParaRPr lang="en-US" b="1" dirty="0"/>
          </a:p>
        </p:txBody>
      </p:sp>
      <p:grpSp>
        <p:nvGrpSpPr>
          <p:cNvPr id="81" name="Group 80"/>
          <p:cNvGrpSpPr/>
          <p:nvPr/>
        </p:nvGrpSpPr>
        <p:grpSpPr>
          <a:xfrm>
            <a:off x="6279595" y="5753503"/>
            <a:ext cx="3706050" cy="338554"/>
            <a:chOff x="6254498" y="5810349"/>
            <a:chExt cx="3706050" cy="338554"/>
          </a:xfrm>
        </p:grpSpPr>
        <p:sp>
          <p:nvSpPr>
            <p:cNvPr id="73" name="TextBox 72"/>
            <p:cNvSpPr txBox="1"/>
            <p:nvPr/>
          </p:nvSpPr>
          <p:spPr>
            <a:xfrm>
              <a:off x="6254498" y="5810349"/>
              <a:ext cx="819455" cy="338554"/>
            </a:xfrm>
            <a:prstGeom prst="rect">
              <a:avLst/>
            </a:prstGeom>
            <a:noFill/>
          </p:spPr>
          <p:txBody>
            <a:bodyPr wrap="none" rtlCol="0">
              <a:spAutoFit/>
            </a:bodyPr>
            <a:lstStyle/>
            <a:p>
              <a:r>
                <a:rPr lang="en-US" sz="1600" b="1" dirty="0" smtClean="0">
                  <a:solidFill>
                    <a:srgbClr val="23812E"/>
                  </a:solidFill>
                </a:rPr>
                <a:t>69,391</a:t>
              </a:r>
              <a:endParaRPr lang="en-US" sz="1600" b="1" dirty="0">
                <a:solidFill>
                  <a:srgbClr val="23812E"/>
                </a:solidFill>
              </a:endParaRPr>
            </a:p>
          </p:txBody>
        </p:sp>
        <p:sp>
          <p:nvSpPr>
            <p:cNvPr id="74" name="TextBox 73"/>
            <p:cNvSpPr txBox="1"/>
            <p:nvPr/>
          </p:nvSpPr>
          <p:spPr>
            <a:xfrm>
              <a:off x="9141093" y="5810349"/>
              <a:ext cx="819455" cy="338554"/>
            </a:xfrm>
            <a:prstGeom prst="rect">
              <a:avLst/>
            </a:prstGeom>
            <a:noFill/>
          </p:spPr>
          <p:txBody>
            <a:bodyPr wrap="none" rtlCol="0">
              <a:spAutoFit/>
            </a:bodyPr>
            <a:lstStyle/>
            <a:p>
              <a:r>
                <a:rPr lang="en-US" sz="1600" b="1" dirty="0" smtClean="0">
                  <a:solidFill>
                    <a:srgbClr val="23812E"/>
                  </a:solidFill>
                </a:rPr>
                <a:t>80,674</a:t>
              </a:r>
              <a:endParaRPr lang="en-US" sz="1600" b="1" dirty="0">
                <a:solidFill>
                  <a:srgbClr val="23812E"/>
                </a:solidFill>
              </a:endParaRPr>
            </a:p>
          </p:txBody>
        </p:sp>
      </p:grpSp>
      <p:grpSp>
        <p:nvGrpSpPr>
          <p:cNvPr id="82" name="Group 81"/>
          <p:cNvGrpSpPr/>
          <p:nvPr/>
        </p:nvGrpSpPr>
        <p:grpSpPr>
          <a:xfrm>
            <a:off x="6206763" y="5966184"/>
            <a:ext cx="3749513" cy="830997"/>
            <a:chOff x="6252713" y="6010382"/>
            <a:chExt cx="3749513" cy="830997"/>
          </a:xfrm>
        </p:grpSpPr>
        <p:sp>
          <p:nvSpPr>
            <p:cNvPr id="75" name="TextBox 74"/>
            <p:cNvSpPr txBox="1"/>
            <p:nvPr/>
          </p:nvSpPr>
          <p:spPr>
            <a:xfrm>
              <a:off x="6252713" y="6010382"/>
              <a:ext cx="976549" cy="830997"/>
            </a:xfrm>
            <a:prstGeom prst="rect">
              <a:avLst/>
            </a:prstGeom>
            <a:noFill/>
          </p:spPr>
          <p:txBody>
            <a:bodyPr wrap="none" rtlCol="0">
              <a:spAutoFit/>
            </a:bodyPr>
            <a:lstStyle/>
            <a:p>
              <a:r>
                <a:rPr lang="en-US" sz="1600" b="1" dirty="0"/>
                <a:t>(10,495)</a:t>
              </a:r>
            </a:p>
            <a:p>
              <a:r>
                <a:rPr lang="en-US" sz="1600" dirty="0"/>
                <a:t/>
              </a:r>
              <a:br>
                <a:rPr lang="en-US" sz="1600" dirty="0"/>
              </a:br>
              <a:endParaRPr lang="en-US" sz="1600" b="1" dirty="0"/>
            </a:p>
          </p:txBody>
        </p:sp>
        <p:sp>
          <p:nvSpPr>
            <p:cNvPr id="76" name="TextBox 75"/>
            <p:cNvSpPr txBox="1"/>
            <p:nvPr/>
          </p:nvSpPr>
          <p:spPr>
            <a:xfrm>
              <a:off x="9141093" y="6037425"/>
              <a:ext cx="861133" cy="338554"/>
            </a:xfrm>
            <a:prstGeom prst="rect">
              <a:avLst/>
            </a:prstGeom>
            <a:noFill/>
          </p:spPr>
          <p:txBody>
            <a:bodyPr wrap="none" rtlCol="0">
              <a:spAutoFit/>
            </a:bodyPr>
            <a:lstStyle/>
            <a:p>
              <a:r>
                <a:rPr lang="en-US" sz="1600" b="1" dirty="0"/>
                <a:t>(7,309)</a:t>
              </a:r>
            </a:p>
          </p:txBody>
        </p:sp>
      </p:grpSp>
      <p:grpSp>
        <p:nvGrpSpPr>
          <p:cNvPr id="83" name="Group 82"/>
          <p:cNvGrpSpPr/>
          <p:nvPr/>
        </p:nvGrpSpPr>
        <p:grpSpPr>
          <a:xfrm>
            <a:off x="6236131" y="6287254"/>
            <a:ext cx="3757384" cy="355742"/>
            <a:chOff x="6264503" y="6425103"/>
            <a:chExt cx="3582649" cy="355742"/>
          </a:xfrm>
        </p:grpSpPr>
        <p:sp>
          <p:nvSpPr>
            <p:cNvPr id="77" name="TextBox 76"/>
            <p:cNvSpPr txBox="1"/>
            <p:nvPr/>
          </p:nvSpPr>
          <p:spPr>
            <a:xfrm>
              <a:off x="6264503" y="6425103"/>
              <a:ext cx="781347" cy="338554"/>
            </a:xfrm>
            <a:prstGeom prst="rect">
              <a:avLst/>
            </a:prstGeom>
            <a:noFill/>
          </p:spPr>
          <p:txBody>
            <a:bodyPr wrap="none" rtlCol="0">
              <a:spAutoFit/>
            </a:bodyPr>
            <a:lstStyle/>
            <a:p>
              <a:r>
                <a:rPr lang="en-US" sz="1600" b="1" dirty="0">
                  <a:solidFill>
                    <a:schemeClr val="accent1"/>
                  </a:solidFill>
                </a:rPr>
                <a:t>58,896</a:t>
              </a:r>
            </a:p>
          </p:txBody>
        </p:sp>
        <p:sp>
          <p:nvSpPr>
            <p:cNvPr id="78" name="TextBox 77"/>
            <p:cNvSpPr txBox="1"/>
            <p:nvPr/>
          </p:nvSpPr>
          <p:spPr>
            <a:xfrm>
              <a:off x="9065805" y="6442291"/>
              <a:ext cx="781347" cy="338554"/>
            </a:xfrm>
            <a:prstGeom prst="rect">
              <a:avLst/>
            </a:prstGeom>
            <a:noFill/>
          </p:spPr>
          <p:txBody>
            <a:bodyPr wrap="none" rtlCol="0">
              <a:spAutoFit/>
            </a:bodyPr>
            <a:lstStyle/>
            <a:p>
              <a:r>
                <a:rPr lang="en-US" sz="1600" b="1" dirty="0">
                  <a:solidFill>
                    <a:schemeClr val="accent1"/>
                  </a:solidFill>
                </a:rPr>
                <a:t>73,365</a:t>
              </a:r>
            </a:p>
          </p:txBody>
        </p:sp>
      </p:grpSp>
      <p:cxnSp>
        <p:nvCxnSpPr>
          <p:cNvPr id="79" name="Straight Connector 78"/>
          <p:cNvCxnSpPr/>
          <p:nvPr/>
        </p:nvCxnSpPr>
        <p:spPr>
          <a:xfrm>
            <a:off x="5938873" y="6304738"/>
            <a:ext cx="453433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4" name="Left Arrow 83"/>
          <p:cNvSpPr/>
          <p:nvPr/>
        </p:nvSpPr>
        <p:spPr>
          <a:xfrm>
            <a:off x="10484711" y="2821387"/>
            <a:ext cx="1552214" cy="1547128"/>
          </a:xfrm>
          <a:prstGeom prst="leftArrow">
            <a:avLst/>
          </a:prstGeom>
          <a:noFill/>
          <a:ln w="28575">
            <a:solidFill>
              <a:srgbClr val="23812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Left Arrow 84"/>
          <p:cNvSpPr/>
          <p:nvPr/>
        </p:nvSpPr>
        <p:spPr>
          <a:xfrm>
            <a:off x="10577341" y="6287254"/>
            <a:ext cx="1290766" cy="325859"/>
          </a:xfrm>
          <a:prstGeom prst="leftArrow">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10592873" y="3168124"/>
            <a:ext cx="1527982" cy="738664"/>
          </a:xfrm>
          <a:prstGeom prst="rect">
            <a:avLst/>
          </a:prstGeom>
          <a:noFill/>
        </p:spPr>
        <p:txBody>
          <a:bodyPr wrap="none" rtlCol="0">
            <a:spAutoFit/>
          </a:bodyPr>
          <a:lstStyle/>
          <a:p>
            <a:r>
              <a:rPr lang="en-US" sz="1400" b="1" dirty="0" smtClean="0"/>
              <a:t>Most cash</a:t>
            </a:r>
            <a:br>
              <a:rPr lang="en-US" sz="1400" b="1" dirty="0" smtClean="0"/>
            </a:br>
            <a:r>
              <a:rPr lang="en-US" sz="1400" b="1" dirty="0" smtClean="0"/>
              <a:t>from Operating</a:t>
            </a:r>
            <a:br>
              <a:rPr lang="en-US" sz="1400" b="1" dirty="0" smtClean="0"/>
            </a:br>
            <a:r>
              <a:rPr lang="en-US" sz="1400" b="1" dirty="0" smtClean="0"/>
              <a:t>Activities</a:t>
            </a:r>
            <a:endParaRPr lang="en-US" sz="1400" b="1" dirty="0"/>
          </a:p>
        </p:txBody>
      </p:sp>
    </p:spTree>
    <p:extLst>
      <p:ext uri="{BB962C8B-B14F-4D97-AF65-F5344CB8AC3E}">
        <p14:creationId xmlns:p14="http://schemas.microsoft.com/office/powerpoint/2010/main" val="37074070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0449" y="351199"/>
            <a:ext cx="9160826" cy="1049281"/>
          </a:xfrm>
        </p:spPr>
        <p:txBody>
          <a:bodyPr>
            <a:normAutofit fontScale="90000"/>
          </a:bodyPr>
          <a:lstStyle/>
          <a:p>
            <a:r>
              <a:rPr lang="en-US" sz="3200" dirty="0"/>
              <a:t>Comparing </a:t>
            </a:r>
            <a:r>
              <a:rPr lang="en-US" sz="3200" b="1" dirty="0"/>
              <a:t>Tesla’s</a:t>
            </a:r>
            <a:r>
              <a:rPr lang="en-US" sz="3200" dirty="0"/>
              <a:t> Income and Cash Flow Statements </a:t>
            </a:r>
            <a:r>
              <a:rPr lang="en-US" sz="2200" dirty="0" smtClean="0"/>
              <a:t>(</a:t>
            </a:r>
            <a:r>
              <a:rPr lang="en-US" sz="2200" i="1" dirty="0" smtClean="0"/>
              <a:t>Qtrly Data, from Morningstar</a:t>
            </a:r>
            <a:r>
              <a:rPr lang="en-US" sz="2200" dirty="0" smtClean="0"/>
              <a:t>): </a:t>
            </a:r>
            <a:r>
              <a:rPr lang="en-US" sz="2200" b="1" i="1" dirty="0" smtClean="0"/>
              <a:t>See cash from Financing</a:t>
            </a:r>
            <a:endParaRPr lang="en-US" sz="2200" b="1" i="1" dirty="0"/>
          </a:p>
        </p:txBody>
      </p:sp>
      <p:sp>
        <p:nvSpPr>
          <p:cNvPr id="3" name="Content Placeholder 2"/>
          <p:cNvSpPr>
            <a:spLocks noGrp="1"/>
          </p:cNvSpPr>
          <p:nvPr>
            <p:ph idx="1"/>
          </p:nvPr>
        </p:nvSpPr>
        <p:spPr>
          <a:xfrm>
            <a:off x="2271914" y="1424393"/>
            <a:ext cx="8913544" cy="4884871"/>
          </a:xfrm>
        </p:spPr>
        <p:txBody>
          <a:bodyPr>
            <a:normAutofit/>
          </a:bodyPr>
          <a:lstStyle/>
          <a:p>
            <a:r>
              <a:rPr lang="en-US" b="1" dirty="0"/>
              <a:t>Income  Statement (Consolidated): Net </a:t>
            </a:r>
            <a:r>
              <a:rPr lang="en-US" b="1" dirty="0" smtClean="0"/>
              <a:t>Income (</a:t>
            </a:r>
            <a:r>
              <a:rPr lang="en-US" b="1" i="1" dirty="0" smtClean="0"/>
              <a:t>9 Mo  ending</a:t>
            </a:r>
            <a:r>
              <a:rPr lang="en-US" b="1" dirty="0" smtClean="0"/>
              <a:t>) </a:t>
            </a:r>
          </a:p>
          <a:p>
            <a:endParaRPr lang="en-US" sz="1800" b="1" dirty="0" smtClean="0"/>
          </a:p>
          <a:p>
            <a:pPr marL="0" indent="0">
              <a:buNone/>
            </a:pPr>
            <a:endParaRPr lang="en-US" sz="800" dirty="0" smtClean="0"/>
          </a:p>
          <a:p>
            <a:r>
              <a:rPr lang="en-US" sz="2000" b="1" dirty="0" smtClean="0"/>
              <a:t>Cash </a:t>
            </a:r>
            <a:r>
              <a:rPr lang="en-US" sz="2000" b="1" dirty="0"/>
              <a:t>Flow Statement  (Consolidated</a:t>
            </a:r>
            <a:r>
              <a:rPr lang="en-US" sz="2000" b="1" dirty="0" smtClean="0"/>
              <a:t>) (9 Mo ending)</a:t>
            </a:r>
            <a:endParaRPr lang="en-US" sz="2000" b="1" dirty="0"/>
          </a:p>
          <a:p>
            <a:pPr lvl="1"/>
            <a:r>
              <a:rPr lang="en-US" b="1" dirty="0">
                <a:solidFill>
                  <a:srgbClr val="23812E"/>
                </a:solidFill>
              </a:rPr>
              <a:t>(</a:t>
            </a:r>
            <a:r>
              <a:rPr lang="en-US" sz="1800" b="1" dirty="0">
                <a:solidFill>
                  <a:srgbClr val="23812E"/>
                </a:solidFill>
              </a:rPr>
              <a:t>Cash Generated by Operating Activities OA</a:t>
            </a:r>
            <a:r>
              <a:rPr lang="en-US" b="1" dirty="0">
                <a:solidFill>
                  <a:srgbClr val="23812E"/>
                </a:solidFill>
              </a:rPr>
              <a:t>): </a:t>
            </a:r>
            <a:r>
              <a:rPr lang="en-US" b="1" i="1" u="sng" dirty="0">
                <a:solidFill>
                  <a:srgbClr val="23812E"/>
                </a:solidFill>
              </a:rPr>
              <a:t>Note: Most cash from OA</a:t>
            </a:r>
            <a:endParaRPr lang="en-US" sz="1800" dirty="0">
              <a:solidFill>
                <a:srgbClr val="23812E"/>
              </a:solidFill>
            </a:endParaRPr>
          </a:p>
          <a:p>
            <a:pPr marL="457200" lvl="1" indent="0">
              <a:buNone/>
            </a:pPr>
            <a:endParaRPr lang="en-US" sz="1800" dirty="0" smtClean="0">
              <a:solidFill>
                <a:srgbClr val="23812E"/>
              </a:solidFill>
            </a:endParaRPr>
          </a:p>
          <a:p>
            <a:pPr lvl="1"/>
            <a:r>
              <a:rPr lang="en-US" b="1" dirty="0" smtClean="0">
                <a:solidFill>
                  <a:srgbClr val="7030A0"/>
                </a:solidFill>
              </a:rPr>
              <a:t>(</a:t>
            </a:r>
            <a:r>
              <a:rPr lang="en-US" b="1" dirty="0">
                <a:solidFill>
                  <a:srgbClr val="7030A0"/>
                </a:solidFill>
              </a:rPr>
              <a:t>Cash </a:t>
            </a:r>
            <a:r>
              <a:rPr lang="en-US" b="1" dirty="0" smtClean="0">
                <a:solidFill>
                  <a:srgbClr val="7030A0"/>
                </a:solidFill>
              </a:rPr>
              <a:t>Generated/Used </a:t>
            </a:r>
            <a:r>
              <a:rPr lang="en-US" b="1" dirty="0">
                <a:solidFill>
                  <a:srgbClr val="7030A0"/>
                </a:solidFill>
              </a:rPr>
              <a:t>by </a:t>
            </a:r>
            <a:r>
              <a:rPr lang="en-US" b="1" dirty="0" smtClean="0">
                <a:solidFill>
                  <a:srgbClr val="7030A0"/>
                </a:solidFill>
              </a:rPr>
              <a:t>Investing Activities</a:t>
            </a:r>
          </a:p>
          <a:p>
            <a:pPr marL="457200" lvl="1" indent="0">
              <a:buNone/>
            </a:pPr>
            <a:r>
              <a:rPr lang="en-US" b="1" dirty="0" smtClean="0"/>
              <a:t>           </a:t>
            </a:r>
            <a:endParaRPr lang="en-US" b="1" dirty="0"/>
          </a:p>
          <a:p>
            <a:pPr lvl="1"/>
            <a:r>
              <a:rPr lang="en-US" b="1" dirty="0" smtClean="0">
                <a:solidFill>
                  <a:srgbClr val="0000FF"/>
                </a:solidFill>
              </a:rPr>
              <a:t>Cash Generated/Used by </a:t>
            </a:r>
            <a:r>
              <a:rPr lang="en-US" b="1" dirty="0">
                <a:solidFill>
                  <a:srgbClr val="0000FF"/>
                </a:solidFill>
              </a:rPr>
              <a:t>Financing </a:t>
            </a:r>
            <a:r>
              <a:rPr lang="en-US" b="1" dirty="0" smtClean="0">
                <a:solidFill>
                  <a:srgbClr val="0000FF"/>
                </a:solidFill>
              </a:rPr>
              <a:t>Activities</a:t>
            </a:r>
            <a:endParaRPr lang="en-US" sz="1800" dirty="0">
              <a:solidFill>
                <a:srgbClr val="0000FF"/>
              </a:solidFill>
            </a:endParaRPr>
          </a:p>
          <a:p>
            <a:pPr marL="457200" lvl="1" indent="0">
              <a:buNone/>
            </a:pPr>
            <a:endParaRPr lang="en-US" sz="1800" dirty="0">
              <a:solidFill>
                <a:srgbClr val="0000FF"/>
              </a:solidFill>
            </a:endParaRPr>
          </a:p>
        </p:txBody>
      </p:sp>
      <p:sp>
        <p:nvSpPr>
          <p:cNvPr id="5" name="Slide Number Placeholder 4"/>
          <p:cNvSpPr>
            <a:spLocks noGrp="1"/>
          </p:cNvSpPr>
          <p:nvPr>
            <p:ph type="sldNum" sz="quarter" idx="12"/>
          </p:nvPr>
        </p:nvSpPr>
        <p:spPr/>
        <p:txBody>
          <a:bodyPr/>
          <a:lstStyle/>
          <a:p>
            <a:fld id="{2BF5E417-CB87-4D6C-AC20-3005CDFC2362}" type="slidenum">
              <a:rPr lang="en-US" smtClean="0"/>
              <a:t>13</a:t>
            </a:fld>
            <a:endParaRPr lang="en-US"/>
          </a:p>
        </p:txBody>
      </p:sp>
      <p:sp>
        <p:nvSpPr>
          <p:cNvPr id="14" name="Rectangle 13"/>
          <p:cNvSpPr/>
          <p:nvPr/>
        </p:nvSpPr>
        <p:spPr>
          <a:xfrm>
            <a:off x="3337414" y="5567464"/>
            <a:ext cx="285017" cy="16528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p:cNvSpPr txBox="1"/>
          <p:nvPr/>
        </p:nvSpPr>
        <p:spPr>
          <a:xfrm>
            <a:off x="8807373" y="1649495"/>
            <a:ext cx="2003980" cy="338554"/>
          </a:xfrm>
          <a:prstGeom prst="rect">
            <a:avLst/>
          </a:prstGeom>
          <a:noFill/>
        </p:spPr>
        <p:txBody>
          <a:bodyPr wrap="square" rtlCol="0">
            <a:spAutoFit/>
          </a:bodyPr>
          <a:lstStyle/>
          <a:p>
            <a:r>
              <a:rPr lang="en-US" sz="1600" b="1" dirty="0"/>
              <a:t>September 2020</a:t>
            </a:r>
          </a:p>
        </p:txBody>
      </p:sp>
      <p:sp>
        <p:nvSpPr>
          <p:cNvPr id="31" name="TextBox 30"/>
          <p:cNvSpPr txBox="1"/>
          <p:nvPr/>
        </p:nvSpPr>
        <p:spPr>
          <a:xfrm>
            <a:off x="5775217" y="1677537"/>
            <a:ext cx="1867888" cy="338554"/>
          </a:xfrm>
          <a:prstGeom prst="rect">
            <a:avLst/>
          </a:prstGeom>
          <a:noFill/>
        </p:spPr>
        <p:txBody>
          <a:bodyPr wrap="none" rtlCol="0">
            <a:spAutoFit/>
          </a:bodyPr>
          <a:lstStyle/>
          <a:p>
            <a:r>
              <a:rPr lang="en-US" sz="1600" b="1" dirty="0"/>
              <a:t>September 2019</a:t>
            </a:r>
          </a:p>
        </p:txBody>
      </p:sp>
      <p:sp>
        <p:nvSpPr>
          <p:cNvPr id="21" name="TextBox 20"/>
          <p:cNvSpPr txBox="1"/>
          <p:nvPr/>
        </p:nvSpPr>
        <p:spPr>
          <a:xfrm>
            <a:off x="6259096" y="1944095"/>
            <a:ext cx="1084670" cy="338554"/>
          </a:xfrm>
          <a:prstGeom prst="rect">
            <a:avLst/>
          </a:prstGeom>
          <a:noFill/>
        </p:spPr>
        <p:txBody>
          <a:bodyPr wrap="square" rtlCol="0">
            <a:spAutoFit/>
          </a:bodyPr>
          <a:lstStyle/>
          <a:p>
            <a:r>
              <a:rPr lang="en-US" sz="1600" b="1" dirty="0" smtClean="0"/>
              <a:t>(1,019)</a:t>
            </a:r>
            <a:endParaRPr lang="en-US" sz="1600" b="1" dirty="0"/>
          </a:p>
        </p:txBody>
      </p:sp>
      <p:sp>
        <p:nvSpPr>
          <p:cNvPr id="50" name="TextBox 49"/>
          <p:cNvSpPr txBox="1"/>
          <p:nvPr/>
        </p:nvSpPr>
        <p:spPr>
          <a:xfrm>
            <a:off x="9127507" y="1944095"/>
            <a:ext cx="530915" cy="338554"/>
          </a:xfrm>
          <a:prstGeom prst="rect">
            <a:avLst/>
          </a:prstGeom>
          <a:noFill/>
        </p:spPr>
        <p:txBody>
          <a:bodyPr wrap="none" rtlCol="0">
            <a:spAutoFit/>
          </a:bodyPr>
          <a:lstStyle/>
          <a:p>
            <a:r>
              <a:rPr lang="en-US" sz="1600" b="1" dirty="0" smtClean="0"/>
              <a:t>727</a:t>
            </a:r>
            <a:endParaRPr lang="en-US" sz="1600" b="1" dirty="0"/>
          </a:p>
        </p:txBody>
      </p:sp>
      <p:cxnSp>
        <p:nvCxnSpPr>
          <p:cNvPr id="52" name="Straight Connector 51"/>
          <p:cNvCxnSpPr/>
          <p:nvPr/>
        </p:nvCxnSpPr>
        <p:spPr>
          <a:xfrm>
            <a:off x="5302944" y="1959441"/>
            <a:ext cx="5170262" cy="5664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5367088" y="5012019"/>
            <a:ext cx="5008813" cy="406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5367088" y="2268276"/>
            <a:ext cx="5106118" cy="1534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V="1">
            <a:off x="5302944" y="4154936"/>
            <a:ext cx="5072957" cy="5044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8723033" y="3109563"/>
            <a:ext cx="1928235" cy="338554"/>
          </a:xfrm>
          <a:prstGeom prst="rect">
            <a:avLst/>
          </a:prstGeom>
          <a:noFill/>
        </p:spPr>
        <p:txBody>
          <a:bodyPr wrap="square" rtlCol="0">
            <a:spAutoFit/>
          </a:bodyPr>
          <a:lstStyle/>
          <a:p>
            <a:r>
              <a:rPr lang="en-US" sz="1600" b="1" dirty="0"/>
              <a:t>September 2020</a:t>
            </a:r>
          </a:p>
        </p:txBody>
      </p:sp>
      <p:sp>
        <p:nvSpPr>
          <p:cNvPr id="39" name="TextBox 38"/>
          <p:cNvSpPr txBox="1"/>
          <p:nvPr/>
        </p:nvSpPr>
        <p:spPr>
          <a:xfrm>
            <a:off x="5805483" y="3137605"/>
            <a:ext cx="1797287" cy="338554"/>
          </a:xfrm>
          <a:prstGeom prst="rect">
            <a:avLst/>
          </a:prstGeom>
          <a:noFill/>
        </p:spPr>
        <p:txBody>
          <a:bodyPr wrap="none" rtlCol="0">
            <a:spAutoFit/>
          </a:bodyPr>
          <a:lstStyle/>
          <a:p>
            <a:r>
              <a:rPr lang="en-US" sz="1600" b="1" dirty="0"/>
              <a:t>September 2019</a:t>
            </a:r>
          </a:p>
        </p:txBody>
      </p:sp>
      <p:sp>
        <p:nvSpPr>
          <p:cNvPr id="42" name="TextBox 41"/>
          <p:cNvSpPr txBox="1"/>
          <p:nvPr/>
        </p:nvSpPr>
        <p:spPr>
          <a:xfrm>
            <a:off x="8742382" y="3866829"/>
            <a:ext cx="1928235" cy="338554"/>
          </a:xfrm>
          <a:prstGeom prst="rect">
            <a:avLst/>
          </a:prstGeom>
          <a:noFill/>
        </p:spPr>
        <p:txBody>
          <a:bodyPr wrap="square" rtlCol="0">
            <a:spAutoFit/>
          </a:bodyPr>
          <a:lstStyle/>
          <a:p>
            <a:r>
              <a:rPr lang="en-US" sz="1600" b="1" dirty="0"/>
              <a:t>September 2020</a:t>
            </a:r>
          </a:p>
        </p:txBody>
      </p:sp>
      <p:sp>
        <p:nvSpPr>
          <p:cNvPr id="43" name="TextBox 42"/>
          <p:cNvSpPr txBox="1"/>
          <p:nvPr/>
        </p:nvSpPr>
        <p:spPr>
          <a:xfrm>
            <a:off x="5824832" y="3894871"/>
            <a:ext cx="1797287" cy="338554"/>
          </a:xfrm>
          <a:prstGeom prst="rect">
            <a:avLst/>
          </a:prstGeom>
          <a:noFill/>
        </p:spPr>
        <p:txBody>
          <a:bodyPr wrap="none" rtlCol="0">
            <a:spAutoFit/>
          </a:bodyPr>
          <a:lstStyle/>
          <a:p>
            <a:r>
              <a:rPr lang="en-US" sz="1600" b="1" dirty="0"/>
              <a:t>September 2019</a:t>
            </a:r>
          </a:p>
        </p:txBody>
      </p:sp>
      <p:sp>
        <p:nvSpPr>
          <p:cNvPr id="51" name="TextBox 50"/>
          <p:cNvSpPr txBox="1"/>
          <p:nvPr/>
        </p:nvSpPr>
        <p:spPr>
          <a:xfrm>
            <a:off x="8723033" y="4677530"/>
            <a:ext cx="1928235" cy="338554"/>
          </a:xfrm>
          <a:prstGeom prst="rect">
            <a:avLst/>
          </a:prstGeom>
          <a:noFill/>
        </p:spPr>
        <p:txBody>
          <a:bodyPr wrap="square" rtlCol="0">
            <a:spAutoFit/>
          </a:bodyPr>
          <a:lstStyle/>
          <a:p>
            <a:r>
              <a:rPr lang="en-US" sz="1600" b="1" dirty="0"/>
              <a:t>September 2020</a:t>
            </a:r>
          </a:p>
        </p:txBody>
      </p:sp>
      <p:sp>
        <p:nvSpPr>
          <p:cNvPr id="55" name="TextBox 54"/>
          <p:cNvSpPr txBox="1"/>
          <p:nvPr/>
        </p:nvSpPr>
        <p:spPr>
          <a:xfrm>
            <a:off x="5805483" y="4677530"/>
            <a:ext cx="1797287" cy="338554"/>
          </a:xfrm>
          <a:prstGeom prst="rect">
            <a:avLst/>
          </a:prstGeom>
          <a:noFill/>
        </p:spPr>
        <p:txBody>
          <a:bodyPr wrap="none" rtlCol="0">
            <a:spAutoFit/>
          </a:bodyPr>
          <a:lstStyle/>
          <a:p>
            <a:r>
              <a:rPr lang="en-US" sz="1600" b="1" dirty="0"/>
              <a:t>September 2019</a:t>
            </a:r>
          </a:p>
        </p:txBody>
      </p:sp>
      <p:cxnSp>
        <p:nvCxnSpPr>
          <p:cNvPr id="57" name="Straight Connector 56"/>
          <p:cNvCxnSpPr/>
          <p:nvPr/>
        </p:nvCxnSpPr>
        <p:spPr>
          <a:xfrm flipV="1">
            <a:off x="5302944" y="3405733"/>
            <a:ext cx="5170262" cy="4238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9244983" y="4097267"/>
            <a:ext cx="861133" cy="338554"/>
          </a:xfrm>
          <a:prstGeom prst="rect">
            <a:avLst/>
          </a:prstGeom>
          <a:noFill/>
        </p:spPr>
        <p:txBody>
          <a:bodyPr wrap="none" rtlCol="0">
            <a:spAutoFit/>
          </a:bodyPr>
          <a:lstStyle/>
          <a:p>
            <a:r>
              <a:rPr lang="en-US" sz="1600" b="1" dirty="0">
                <a:solidFill>
                  <a:srgbClr val="7030A0"/>
                </a:solidFill>
              </a:rPr>
              <a:t>(1,039)</a:t>
            </a:r>
          </a:p>
        </p:txBody>
      </p:sp>
      <p:sp>
        <p:nvSpPr>
          <p:cNvPr id="58" name="TextBox 57"/>
          <p:cNvSpPr txBox="1"/>
          <p:nvPr/>
        </p:nvSpPr>
        <p:spPr>
          <a:xfrm>
            <a:off x="6212964" y="4097267"/>
            <a:ext cx="688009" cy="861774"/>
          </a:xfrm>
          <a:prstGeom prst="rect">
            <a:avLst/>
          </a:prstGeom>
          <a:noFill/>
        </p:spPr>
        <p:txBody>
          <a:bodyPr wrap="none" rtlCol="0">
            <a:spAutoFit/>
          </a:bodyPr>
          <a:lstStyle/>
          <a:p>
            <a:r>
              <a:rPr lang="en-US" sz="1600" b="1" dirty="0">
                <a:solidFill>
                  <a:srgbClr val="7030A0"/>
                </a:solidFill>
              </a:rPr>
              <a:t>(486)</a:t>
            </a:r>
          </a:p>
          <a:p>
            <a:r>
              <a:rPr lang="en-US" sz="1600" dirty="0"/>
              <a:t/>
            </a:r>
            <a:br>
              <a:rPr lang="en-US" sz="1600" dirty="0"/>
            </a:br>
            <a:endParaRPr lang="en-US" sz="1600" b="1" dirty="0">
              <a:solidFill>
                <a:srgbClr val="7030A0"/>
              </a:solidFill>
            </a:endParaRPr>
          </a:p>
        </p:txBody>
      </p:sp>
      <p:sp>
        <p:nvSpPr>
          <p:cNvPr id="61" name="TextBox 60"/>
          <p:cNvSpPr txBox="1"/>
          <p:nvPr/>
        </p:nvSpPr>
        <p:spPr>
          <a:xfrm>
            <a:off x="6221162" y="3361643"/>
            <a:ext cx="530915" cy="338554"/>
          </a:xfrm>
          <a:prstGeom prst="rect">
            <a:avLst/>
          </a:prstGeom>
          <a:noFill/>
        </p:spPr>
        <p:txBody>
          <a:bodyPr wrap="none" rtlCol="0">
            <a:spAutoFit/>
          </a:bodyPr>
          <a:lstStyle/>
          <a:p>
            <a:r>
              <a:rPr lang="en-US" sz="1600" b="1" dirty="0">
                <a:solidFill>
                  <a:srgbClr val="23812E"/>
                </a:solidFill>
              </a:rPr>
              <a:t>756</a:t>
            </a:r>
          </a:p>
        </p:txBody>
      </p:sp>
      <p:sp>
        <p:nvSpPr>
          <p:cNvPr id="62" name="TextBox 61"/>
          <p:cNvSpPr txBox="1"/>
          <p:nvPr/>
        </p:nvSpPr>
        <p:spPr>
          <a:xfrm>
            <a:off x="9252237" y="3361643"/>
            <a:ext cx="704039" cy="338554"/>
          </a:xfrm>
          <a:prstGeom prst="rect">
            <a:avLst/>
          </a:prstGeom>
          <a:noFill/>
        </p:spPr>
        <p:txBody>
          <a:bodyPr wrap="none" rtlCol="0">
            <a:spAutoFit/>
          </a:bodyPr>
          <a:lstStyle/>
          <a:p>
            <a:r>
              <a:rPr lang="en-US" sz="1600" b="1" dirty="0" smtClean="0">
                <a:solidFill>
                  <a:srgbClr val="23812E"/>
                </a:solidFill>
              </a:rPr>
              <a:t>2,400</a:t>
            </a:r>
            <a:endParaRPr lang="en-US" sz="1600" b="1" dirty="0">
              <a:solidFill>
                <a:srgbClr val="23812E"/>
              </a:solidFill>
            </a:endParaRPr>
          </a:p>
        </p:txBody>
      </p:sp>
      <p:sp>
        <p:nvSpPr>
          <p:cNvPr id="65" name="TextBox 64"/>
          <p:cNvSpPr txBox="1"/>
          <p:nvPr/>
        </p:nvSpPr>
        <p:spPr>
          <a:xfrm>
            <a:off x="9173689" y="5016084"/>
            <a:ext cx="704039" cy="338554"/>
          </a:xfrm>
          <a:prstGeom prst="rect">
            <a:avLst/>
          </a:prstGeom>
          <a:noFill/>
        </p:spPr>
        <p:txBody>
          <a:bodyPr wrap="none" rtlCol="0">
            <a:spAutoFit/>
          </a:bodyPr>
          <a:lstStyle/>
          <a:p>
            <a:r>
              <a:rPr lang="en-US" sz="1600" b="1" dirty="0" smtClean="0">
                <a:solidFill>
                  <a:srgbClr val="0000FF"/>
                </a:solidFill>
              </a:rPr>
              <a:t>4,450</a:t>
            </a:r>
            <a:endParaRPr lang="en-US" sz="1600" b="1" dirty="0">
              <a:solidFill>
                <a:srgbClr val="0000FF"/>
              </a:solidFill>
            </a:endParaRPr>
          </a:p>
        </p:txBody>
      </p:sp>
      <p:sp>
        <p:nvSpPr>
          <p:cNvPr id="66" name="TextBox 65"/>
          <p:cNvSpPr txBox="1"/>
          <p:nvPr/>
        </p:nvSpPr>
        <p:spPr>
          <a:xfrm>
            <a:off x="6142614" y="5012019"/>
            <a:ext cx="530915" cy="338554"/>
          </a:xfrm>
          <a:prstGeom prst="rect">
            <a:avLst/>
          </a:prstGeom>
          <a:noFill/>
        </p:spPr>
        <p:txBody>
          <a:bodyPr wrap="none" rtlCol="0">
            <a:spAutoFit/>
          </a:bodyPr>
          <a:lstStyle/>
          <a:p>
            <a:r>
              <a:rPr lang="en-US" sz="1600" b="1" dirty="0">
                <a:solidFill>
                  <a:srgbClr val="0000FF"/>
                </a:solidFill>
              </a:rPr>
              <a:t>118</a:t>
            </a:r>
          </a:p>
        </p:txBody>
      </p:sp>
      <p:sp>
        <p:nvSpPr>
          <p:cNvPr id="68" name="TextBox 67"/>
          <p:cNvSpPr txBox="1"/>
          <p:nvPr/>
        </p:nvSpPr>
        <p:spPr>
          <a:xfrm>
            <a:off x="1899672" y="5275997"/>
            <a:ext cx="4713150" cy="369332"/>
          </a:xfrm>
          <a:prstGeom prst="rect">
            <a:avLst/>
          </a:prstGeom>
          <a:noFill/>
        </p:spPr>
        <p:txBody>
          <a:bodyPr wrap="none" rtlCol="0">
            <a:spAutoFit/>
          </a:bodyPr>
          <a:lstStyle/>
          <a:p>
            <a:r>
              <a:rPr lang="en-US" b="1" dirty="0" smtClean="0">
                <a:solidFill>
                  <a:schemeClr val="accent1"/>
                </a:solidFill>
              </a:rPr>
              <a:t>Free Cash Flow Calculation </a:t>
            </a:r>
            <a:r>
              <a:rPr lang="en-US" sz="1200" b="1" dirty="0" smtClean="0">
                <a:solidFill>
                  <a:schemeClr val="accent1"/>
                </a:solidFill>
              </a:rPr>
              <a:t>(from Morningstar)</a:t>
            </a:r>
            <a:r>
              <a:rPr lang="en-US" b="1" dirty="0" smtClean="0"/>
              <a:t>:</a:t>
            </a:r>
            <a:endParaRPr lang="en-US" b="1" dirty="0"/>
          </a:p>
        </p:txBody>
      </p:sp>
      <p:sp>
        <p:nvSpPr>
          <p:cNvPr id="69" name="TextBox 68"/>
          <p:cNvSpPr txBox="1"/>
          <p:nvPr/>
        </p:nvSpPr>
        <p:spPr>
          <a:xfrm>
            <a:off x="2220571" y="5651125"/>
            <a:ext cx="4116833" cy="369332"/>
          </a:xfrm>
          <a:prstGeom prst="rect">
            <a:avLst/>
          </a:prstGeom>
          <a:noFill/>
        </p:spPr>
        <p:txBody>
          <a:bodyPr wrap="none" rtlCol="0">
            <a:spAutoFit/>
          </a:bodyPr>
          <a:lstStyle/>
          <a:p>
            <a:r>
              <a:rPr lang="en-US" b="1" dirty="0" smtClean="0">
                <a:solidFill>
                  <a:srgbClr val="23812E"/>
                </a:solidFill>
              </a:rPr>
              <a:t>Operating Cash Flow (from above):</a:t>
            </a:r>
            <a:endParaRPr lang="en-US" b="1" dirty="0">
              <a:solidFill>
                <a:srgbClr val="23812E"/>
              </a:solidFill>
            </a:endParaRPr>
          </a:p>
        </p:txBody>
      </p:sp>
      <p:sp>
        <p:nvSpPr>
          <p:cNvPr id="70" name="TextBox 69"/>
          <p:cNvSpPr txBox="1"/>
          <p:nvPr/>
        </p:nvSpPr>
        <p:spPr>
          <a:xfrm>
            <a:off x="2221683" y="5889830"/>
            <a:ext cx="3158237" cy="369332"/>
          </a:xfrm>
          <a:prstGeom prst="rect">
            <a:avLst/>
          </a:prstGeom>
          <a:noFill/>
        </p:spPr>
        <p:txBody>
          <a:bodyPr wrap="none" rtlCol="0">
            <a:spAutoFit/>
          </a:bodyPr>
          <a:lstStyle/>
          <a:p>
            <a:r>
              <a:rPr lang="en-US" b="1" dirty="0" smtClean="0"/>
              <a:t>Less Capital Expenditures:</a:t>
            </a:r>
            <a:endParaRPr lang="en-US" b="1" dirty="0"/>
          </a:p>
        </p:txBody>
      </p:sp>
      <p:sp>
        <p:nvSpPr>
          <p:cNvPr id="71" name="TextBox 70"/>
          <p:cNvSpPr txBox="1"/>
          <p:nvPr/>
        </p:nvSpPr>
        <p:spPr>
          <a:xfrm>
            <a:off x="2208198" y="6138177"/>
            <a:ext cx="1925527" cy="369332"/>
          </a:xfrm>
          <a:prstGeom prst="rect">
            <a:avLst/>
          </a:prstGeom>
          <a:noFill/>
        </p:spPr>
        <p:txBody>
          <a:bodyPr wrap="none" rtlCol="0">
            <a:spAutoFit/>
          </a:bodyPr>
          <a:lstStyle/>
          <a:p>
            <a:r>
              <a:rPr lang="en-US" b="1" dirty="0" smtClean="0">
                <a:solidFill>
                  <a:schemeClr val="accent1"/>
                </a:solidFill>
              </a:rPr>
              <a:t>Free Cash Flow</a:t>
            </a:r>
            <a:r>
              <a:rPr lang="en-US" b="1" dirty="0" smtClean="0"/>
              <a:t>:</a:t>
            </a:r>
            <a:endParaRPr lang="en-US" b="1" dirty="0"/>
          </a:p>
        </p:txBody>
      </p:sp>
      <p:grpSp>
        <p:nvGrpSpPr>
          <p:cNvPr id="81" name="Group 80"/>
          <p:cNvGrpSpPr/>
          <p:nvPr/>
        </p:nvGrpSpPr>
        <p:grpSpPr>
          <a:xfrm>
            <a:off x="6259096" y="5671373"/>
            <a:ext cx="3590634" cy="338554"/>
            <a:chOff x="6254498" y="5810349"/>
            <a:chExt cx="3590634" cy="338554"/>
          </a:xfrm>
        </p:grpSpPr>
        <p:sp>
          <p:nvSpPr>
            <p:cNvPr id="73" name="TextBox 72"/>
            <p:cNvSpPr txBox="1"/>
            <p:nvPr/>
          </p:nvSpPr>
          <p:spPr>
            <a:xfrm>
              <a:off x="6254498" y="5810349"/>
              <a:ext cx="530915" cy="338554"/>
            </a:xfrm>
            <a:prstGeom prst="rect">
              <a:avLst/>
            </a:prstGeom>
            <a:noFill/>
          </p:spPr>
          <p:txBody>
            <a:bodyPr wrap="none" rtlCol="0">
              <a:spAutoFit/>
            </a:bodyPr>
            <a:lstStyle/>
            <a:p>
              <a:r>
                <a:rPr lang="en-US" sz="1600" b="1" dirty="0" smtClean="0">
                  <a:solidFill>
                    <a:srgbClr val="23812E"/>
                  </a:solidFill>
                </a:rPr>
                <a:t>756</a:t>
              </a:r>
              <a:endParaRPr lang="en-US" sz="1600" b="1" dirty="0">
                <a:solidFill>
                  <a:srgbClr val="23812E"/>
                </a:solidFill>
              </a:endParaRPr>
            </a:p>
          </p:txBody>
        </p:sp>
        <p:sp>
          <p:nvSpPr>
            <p:cNvPr id="74" name="TextBox 73"/>
            <p:cNvSpPr txBox="1"/>
            <p:nvPr/>
          </p:nvSpPr>
          <p:spPr>
            <a:xfrm>
              <a:off x="9141093" y="5810349"/>
              <a:ext cx="704039" cy="338554"/>
            </a:xfrm>
            <a:prstGeom prst="rect">
              <a:avLst/>
            </a:prstGeom>
            <a:noFill/>
          </p:spPr>
          <p:txBody>
            <a:bodyPr wrap="none" rtlCol="0">
              <a:spAutoFit/>
            </a:bodyPr>
            <a:lstStyle/>
            <a:p>
              <a:r>
                <a:rPr lang="en-US" sz="1600" b="1" dirty="0" smtClean="0">
                  <a:solidFill>
                    <a:srgbClr val="23812E"/>
                  </a:solidFill>
                </a:rPr>
                <a:t>2,400</a:t>
              </a:r>
              <a:endParaRPr lang="en-US" sz="1600" b="1" dirty="0">
                <a:solidFill>
                  <a:srgbClr val="23812E"/>
                </a:solidFill>
              </a:endParaRPr>
            </a:p>
          </p:txBody>
        </p:sp>
      </p:grpSp>
      <p:grpSp>
        <p:nvGrpSpPr>
          <p:cNvPr id="82" name="Group 81"/>
          <p:cNvGrpSpPr/>
          <p:nvPr/>
        </p:nvGrpSpPr>
        <p:grpSpPr>
          <a:xfrm>
            <a:off x="6132563" y="5908243"/>
            <a:ext cx="3749513" cy="1077218"/>
            <a:chOff x="6252713" y="6010382"/>
            <a:chExt cx="3749513" cy="1077218"/>
          </a:xfrm>
        </p:grpSpPr>
        <p:sp>
          <p:nvSpPr>
            <p:cNvPr id="75" name="TextBox 74"/>
            <p:cNvSpPr txBox="1"/>
            <p:nvPr/>
          </p:nvSpPr>
          <p:spPr>
            <a:xfrm>
              <a:off x="6252713" y="6010382"/>
              <a:ext cx="688009" cy="1077218"/>
            </a:xfrm>
            <a:prstGeom prst="rect">
              <a:avLst/>
            </a:prstGeom>
            <a:noFill/>
          </p:spPr>
          <p:txBody>
            <a:bodyPr wrap="none" rtlCol="0">
              <a:spAutoFit/>
            </a:bodyPr>
            <a:lstStyle/>
            <a:p>
              <a:r>
                <a:rPr lang="en-US" sz="1600" b="1" dirty="0"/>
                <a:t>(410)</a:t>
              </a:r>
            </a:p>
            <a:p>
              <a:r>
                <a:rPr lang="en-US" sz="1600" b="1" dirty="0"/>
                <a:t/>
              </a:r>
              <a:br>
                <a:rPr lang="en-US" sz="1600" b="1" dirty="0"/>
              </a:br>
              <a:r>
                <a:rPr lang="en-US" sz="1600" dirty="0"/>
                <a:t/>
              </a:r>
              <a:br>
                <a:rPr lang="en-US" sz="1600" dirty="0"/>
              </a:br>
              <a:endParaRPr lang="en-US" sz="1600" b="1" dirty="0"/>
            </a:p>
          </p:txBody>
        </p:sp>
        <p:sp>
          <p:nvSpPr>
            <p:cNvPr id="76" name="TextBox 75"/>
            <p:cNvSpPr txBox="1"/>
            <p:nvPr/>
          </p:nvSpPr>
          <p:spPr>
            <a:xfrm>
              <a:off x="9141093" y="6037425"/>
              <a:ext cx="861133" cy="338554"/>
            </a:xfrm>
            <a:prstGeom prst="rect">
              <a:avLst/>
            </a:prstGeom>
            <a:noFill/>
          </p:spPr>
          <p:txBody>
            <a:bodyPr wrap="none" rtlCol="0">
              <a:spAutoFit/>
            </a:bodyPr>
            <a:lstStyle/>
            <a:p>
              <a:r>
                <a:rPr lang="en-US" sz="1600" b="1" dirty="0"/>
                <a:t>(1,026</a:t>
              </a:r>
              <a:r>
                <a:rPr lang="en-US" sz="1600" b="1" dirty="0" smtClean="0"/>
                <a:t>)</a:t>
              </a:r>
              <a:endParaRPr lang="en-US" sz="1600" b="1" dirty="0"/>
            </a:p>
          </p:txBody>
        </p:sp>
      </p:grpSp>
      <p:grpSp>
        <p:nvGrpSpPr>
          <p:cNvPr id="83" name="Group 82"/>
          <p:cNvGrpSpPr/>
          <p:nvPr/>
        </p:nvGrpSpPr>
        <p:grpSpPr>
          <a:xfrm>
            <a:off x="6121703" y="6201165"/>
            <a:ext cx="3641967" cy="861774"/>
            <a:chOff x="6264503" y="6425103"/>
            <a:chExt cx="3472600" cy="861774"/>
          </a:xfrm>
        </p:grpSpPr>
        <p:sp>
          <p:nvSpPr>
            <p:cNvPr id="77" name="TextBox 76"/>
            <p:cNvSpPr txBox="1"/>
            <p:nvPr/>
          </p:nvSpPr>
          <p:spPr>
            <a:xfrm>
              <a:off x="6264503" y="6425103"/>
              <a:ext cx="501640" cy="861774"/>
            </a:xfrm>
            <a:prstGeom prst="rect">
              <a:avLst/>
            </a:prstGeom>
            <a:noFill/>
          </p:spPr>
          <p:txBody>
            <a:bodyPr wrap="none" rtlCol="0">
              <a:spAutoFit/>
            </a:bodyPr>
            <a:lstStyle/>
            <a:p>
              <a:r>
                <a:rPr lang="en-US" sz="1600" b="1" dirty="0">
                  <a:solidFill>
                    <a:srgbClr val="C00000"/>
                  </a:solidFill>
                </a:rPr>
                <a:t>346</a:t>
              </a:r>
            </a:p>
            <a:p>
              <a:r>
                <a:rPr lang="en-US" sz="1600" dirty="0"/>
                <a:t/>
              </a:r>
              <a:br>
                <a:rPr lang="en-US" sz="1600" dirty="0"/>
              </a:br>
              <a:endParaRPr lang="en-US" sz="1600" b="1" dirty="0">
                <a:solidFill>
                  <a:schemeClr val="accent1"/>
                </a:solidFill>
              </a:endParaRPr>
            </a:p>
          </p:txBody>
        </p:sp>
        <p:sp>
          <p:nvSpPr>
            <p:cNvPr id="78" name="TextBox 77"/>
            <p:cNvSpPr txBox="1"/>
            <p:nvPr/>
          </p:nvSpPr>
          <p:spPr>
            <a:xfrm>
              <a:off x="9065805" y="6442291"/>
              <a:ext cx="671298" cy="830997"/>
            </a:xfrm>
            <a:prstGeom prst="rect">
              <a:avLst/>
            </a:prstGeom>
            <a:noFill/>
          </p:spPr>
          <p:txBody>
            <a:bodyPr wrap="none" rtlCol="0">
              <a:spAutoFit/>
            </a:bodyPr>
            <a:lstStyle/>
            <a:p>
              <a:r>
                <a:rPr lang="en-US" sz="1600" b="1" dirty="0" smtClean="0">
                  <a:solidFill>
                    <a:srgbClr val="C00000"/>
                  </a:solidFill>
                </a:rPr>
                <a:t>1,374</a:t>
              </a:r>
              <a:endParaRPr lang="en-US" sz="1600" b="1" dirty="0">
                <a:solidFill>
                  <a:srgbClr val="C00000"/>
                </a:solidFill>
              </a:endParaRPr>
            </a:p>
            <a:p>
              <a:r>
                <a:rPr lang="en-US" sz="1600" dirty="0"/>
                <a:t/>
              </a:r>
              <a:br>
                <a:rPr lang="en-US" sz="1600" dirty="0"/>
              </a:br>
              <a:endParaRPr lang="en-US" sz="1600" b="1" dirty="0">
                <a:solidFill>
                  <a:schemeClr val="accent1"/>
                </a:solidFill>
              </a:endParaRPr>
            </a:p>
          </p:txBody>
        </p:sp>
      </p:grpSp>
      <p:cxnSp>
        <p:nvCxnSpPr>
          <p:cNvPr id="79" name="Straight Connector 78"/>
          <p:cNvCxnSpPr/>
          <p:nvPr/>
        </p:nvCxnSpPr>
        <p:spPr>
          <a:xfrm>
            <a:off x="5912495" y="6259162"/>
            <a:ext cx="453433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4" name="Left Arrow 83"/>
          <p:cNvSpPr/>
          <p:nvPr/>
        </p:nvSpPr>
        <p:spPr>
          <a:xfrm>
            <a:off x="10439327" y="3414338"/>
            <a:ext cx="1332204" cy="198217"/>
          </a:xfrm>
          <a:prstGeom prst="leftArrow">
            <a:avLst/>
          </a:prstGeom>
          <a:solidFill>
            <a:srgbClr val="23812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Left Arrow 84"/>
          <p:cNvSpPr/>
          <p:nvPr/>
        </p:nvSpPr>
        <p:spPr>
          <a:xfrm>
            <a:off x="10503512" y="6188856"/>
            <a:ext cx="1393653" cy="325859"/>
          </a:xfrm>
          <a:prstGeom prst="leftArrow">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10345228" y="4352641"/>
            <a:ext cx="1691422" cy="1615772"/>
            <a:chOff x="10446827" y="4274058"/>
            <a:chExt cx="1691422" cy="1615772"/>
          </a:xfrm>
        </p:grpSpPr>
        <p:sp>
          <p:nvSpPr>
            <p:cNvPr id="64" name="Left Arrow 63"/>
            <p:cNvSpPr/>
            <p:nvPr/>
          </p:nvSpPr>
          <p:spPr>
            <a:xfrm>
              <a:off x="10446827" y="4274058"/>
              <a:ext cx="1551938" cy="1615772"/>
            </a:xfrm>
            <a:prstGeom prst="leftArrow">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noFill/>
              </a:endParaRPr>
            </a:p>
          </p:txBody>
        </p:sp>
        <p:sp>
          <p:nvSpPr>
            <p:cNvPr id="17" name="TextBox 16"/>
            <p:cNvSpPr txBox="1"/>
            <p:nvPr/>
          </p:nvSpPr>
          <p:spPr>
            <a:xfrm>
              <a:off x="10735301" y="4712612"/>
              <a:ext cx="1402948" cy="738664"/>
            </a:xfrm>
            <a:prstGeom prst="rect">
              <a:avLst/>
            </a:prstGeom>
            <a:noFill/>
          </p:spPr>
          <p:txBody>
            <a:bodyPr wrap="none" rtlCol="0">
              <a:spAutoFit/>
            </a:bodyPr>
            <a:lstStyle/>
            <a:p>
              <a:r>
                <a:rPr lang="en-US" sz="1400" b="1" i="1" dirty="0" smtClean="0"/>
                <a:t>2020 </a:t>
              </a:r>
              <a:r>
                <a:rPr lang="en-US" sz="1400" b="1" i="1" dirty="0" err="1" smtClean="0"/>
                <a:t>incl</a:t>
              </a:r>
              <a:r>
                <a:rPr lang="en-US" sz="1400" b="1" i="1" dirty="0" smtClean="0"/>
                <a:t> 2.9B </a:t>
              </a:r>
              <a:br>
                <a:rPr lang="en-US" sz="1400" b="1" i="1" dirty="0" smtClean="0"/>
              </a:br>
              <a:r>
                <a:rPr lang="en-US" sz="1400" b="1" i="1" dirty="0" smtClean="0"/>
                <a:t>debt &amp; 5B </a:t>
              </a:r>
              <a:br>
                <a:rPr lang="en-US" sz="1400" b="1" i="1" dirty="0" smtClean="0"/>
              </a:br>
              <a:r>
                <a:rPr lang="en-US" sz="1400" b="1" i="1" dirty="0" smtClean="0"/>
                <a:t>new stock</a:t>
              </a:r>
              <a:endParaRPr lang="en-US" sz="1400" b="1" i="1" dirty="0"/>
            </a:p>
          </p:txBody>
        </p:sp>
      </p:grpSp>
    </p:spTree>
    <p:extLst>
      <p:ext uri="{BB962C8B-B14F-4D97-AF65-F5344CB8AC3E}">
        <p14:creationId xmlns:p14="http://schemas.microsoft.com/office/powerpoint/2010/main" val="38219424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163032" y="2100872"/>
            <a:ext cx="6076950" cy="3800475"/>
          </a:xfrm>
          <a:prstGeom prst="rect">
            <a:avLst/>
          </a:prstGeom>
        </p:spPr>
      </p:pic>
      <p:sp>
        <p:nvSpPr>
          <p:cNvPr id="3" name="Title 1"/>
          <p:cNvSpPr txBox="1">
            <a:spLocks/>
          </p:cNvSpPr>
          <p:nvPr/>
        </p:nvSpPr>
        <p:spPr>
          <a:xfrm>
            <a:off x="1983325" y="553771"/>
            <a:ext cx="8911687" cy="1280890"/>
          </a:xfrm>
          <a:prstGeom prst="rect">
            <a:avLst/>
          </a:prstGeom>
        </p:spPr>
        <p:txBody>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a:t>Looking for Key Relationships: (1) Sales (or Net Income) and Receivables</a:t>
            </a:r>
            <a:br>
              <a:rPr lang="en-US" dirty="0"/>
            </a:br>
            <a:endParaRPr lang="en-US" sz="2000" i="1" dirty="0"/>
          </a:p>
        </p:txBody>
      </p:sp>
      <p:sp>
        <p:nvSpPr>
          <p:cNvPr id="4" name="Slide Number Placeholder 3"/>
          <p:cNvSpPr>
            <a:spLocks noGrp="1"/>
          </p:cNvSpPr>
          <p:nvPr>
            <p:ph type="sldNum" sz="quarter" idx="12"/>
          </p:nvPr>
        </p:nvSpPr>
        <p:spPr/>
        <p:txBody>
          <a:bodyPr/>
          <a:lstStyle/>
          <a:p>
            <a:fld id="{2BF5E417-CB87-4D6C-AC20-3005CDFC2362}" type="slidenum">
              <a:rPr lang="en-US" smtClean="0"/>
              <a:t>14</a:t>
            </a:fld>
            <a:endParaRPr lang="en-US"/>
          </a:p>
        </p:txBody>
      </p:sp>
      <p:sp>
        <p:nvSpPr>
          <p:cNvPr id="6" name="TextBox 5"/>
          <p:cNvSpPr txBox="1"/>
          <p:nvPr/>
        </p:nvSpPr>
        <p:spPr>
          <a:xfrm>
            <a:off x="2743199" y="5844392"/>
            <a:ext cx="7571303" cy="646331"/>
          </a:xfrm>
          <a:prstGeom prst="rect">
            <a:avLst/>
          </a:prstGeom>
          <a:noFill/>
        </p:spPr>
        <p:txBody>
          <a:bodyPr wrap="none" rtlCol="0">
            <a:spAutoFit/>
          </a:bodyPr>
          <a:lstStyle/>
          <a:p>
            <a:r>
              <a:rPr lang="en-US" dirty="0"/>
              <a:t>Diagram from Hugh McManus, “The Quality of Earnings,” Manifest </a:t>
            </a:r>
            <a:br>
              <a:rPr lang="en-US" dirty="0"/>
            </a:br>
            <a:r>
              <a:rPr lang="en-US" dirty="0"/>
              <a:t>Investing Bull Sessions, YouTube, 10/27/2020</a:t>
            </a:r>
          </a:p>
        </p:txBody>
      </p:sp>
    </p:spTree>
    <p:extLst>
      <p:ext uri="{BB962C8B-B14F-4D97-AF65-F5344CB8AC3E}">
        <p14:creationId xmlns:p14="http://schemas.microsoft.com/office/powerpoint/2010/main" val="30030267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2BF5E417-CB87-4D6C-AC20-3005CDFC2362}" type="slidenum">
              <a:rPr lang="en-US" smtClean="0"/>
              <a:t>15</a:t>
            </a:fld>
            <a:endParaRPr lang="en-US"/>
          </a:p>
        </p:txBody>
      </p:sp>
      <p:sp>
        <p:nvSpPr>
          <p:cNvPr id="3" name="Content Placeholder 2"/>
          <p:cNvSpPr>
            <a:spLocks noGrp="1"/>
          </p:cNvSpPr>
          <p:nvPr>
            <p:ph idx="1"/>
          </p:nvPr>
        </p:nvSpPr>
        <p:spPr/>
        <p:txBody>
          <a:bodyPr/>
          <a:lstStyle/>
          <a:p>
            <a:r>
              <a:rPr lang="en-US" b="1" dirty="0"/>
              <a:t>Apple</a:t>
            </a:r>
            <a:r>
              <a:rPr lang="en-US" dirty="0"/>
              <a:t> - tracking	</a:t>
            </a:r>
          </a:p>
          <a:p>
            <a:pPr lvl="1"/>
            <a:r>
              <a:rPr lang="en-US" dirty="0"/>
              <a:t>Net Income (Income </a:t>
            </a:r>
            <a:r>
              <a:rPr lang="en-US" dirty="0" smtClean="0"/>
              <a:t>Statement</a:t>
            </a:r>
            <a:r>
              <a:rPr lang="en-US" dirty="0"/>
              <a:t>)			</a:t>
            </a:r>
          </a:p>
          <a:p>
            <a:pPr lvl="1"/>
            <a:r>
              <a:rPr lang="en-US" dirty="0"/>
              <a:t>Accounts Receivable (Balance </a:t>
            </a:r>
            <a:br>
              <a:rPr lang="en-US" dirty="0"/>
            </a:br>
            <a:r>
              <a:rPr lang="en-US" dirty="0" smtClean="0"/>
              <a:t>Sheet)   </a:t>
            </a:r>
            <a:endParaRPr lang="en-US" dirty="0"/>
          </a:p>
          <a:p>
            <a:endParaRPr lang="en-US" dirty="0"/>
          </a:p>
          <a:p>
            <a:pPr marL="0" indent="0">
              <a:buNone/>
            </a:pPr>
            <a:endParaRPr lang="en-US" dirty="0"/>
          </a:p>
          <a:p>
            <a:r>
              <a:rPr lang="en-US" b="1" dirty="0"/>
              <a:t>Tesla</a:t>
            </a:r>
            <a:r>
              <a:rPr lang="en-US" dirty="0"/>
              <a:t> –Growing together</a:t>
            </a:r>
          </a:p>
          <a:p>
            <a:pPr lvl="1"/>
            <a:r>
              <a:rPr lang="en-US" dirty="0"/>
              <a:t>Net Income before taxes</a:t>
            </a:r>
          </a:p>
          <a:p>
            <a:pPr lvl="1"/>
            <a:r>
              <a:rPr lang="en-US" dirty="0"/>
              <a:t>Accounts Receivable  </a:t>
            </a:r>
          </a:p>
        </p:txBody>
      </p:sp>
      <p:sp>
        <p:nvSpPr>
          <p:cNvPr id="12" name="Title 1"/>
          <p:cNvSpPr txBox="1">
            <a:spLocks/>
          </p:cNvSpPr>
          <p:nvPr/>
        </p:nvSpPr>
        <p:spPr>
          <a:xfrm>
            <a:off x="2589212" y="438341"/>
            <a:ext cx="8911687" cy="1280890"/>
          </a:xfrm>
          <a:prstGeom prst="rect">
            <a:avLst/>
          </a:prstGeom>
        </p:spPr>
        <p:txBody>
          <a:bodyPr vert="horz" lIns="91440" tIns="45720" rIns="91440" bIns="45720" rtlCol="0" anchor="t">
            <a:normAutofit fontScale="92500"/>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a:t>Our Example Companies: Net Income (or Sales) vs. Receivables (</a:t>
            </a:r>
            <a:r>
              <a:rPr lang="en-US" sz="2400" i="1" dirty="0"/>
              <a:t>Note how both track)</a:t>
            </a:r>
          </a:p>
        </p:txBody>
      </p:sp>
      <p:grpSp>
        <p:nvGrpSpPr>
          <p:cNvPr id="11" name="Group 10"/>
          <p:cNvGrpSpPr/>
          <p:nvPr/>
        </p:nvGrpSpPr>
        <p:grpSpPr>
          <a:xfrm>
            <a:off x="6253518" y="1950302"/>
            <a:ext cx="5036136" cy="366596"/>
            <a:chOff x="5965568" y="1649495"/>
            <a:chExt cx="4845785" cy="366596"/>
          </a:xfrm>
        </p:grpSpPr>
        <p:sp>
          <p:nvSpPr>
            <p:cNvPr id="17" name="TextBox 16"/>
            <p:cNvSpPr txBox="1"/>
            <p:nvPr/>
          </p:nvSpPr>
          <p:spPr>
            <a:xfrm>
              <a:off x="8883118" y="1649495"/>
              <a:ext cx="1928235" cy="338554"/>
            </a:xfrm>
            <a:prstGeom prst="rect">
              <a:avLst/>
            </a:prstGeom>
            <a:noFill/>
          </p:spPr>
          <p:txBody>
            <a:bodyPr wrap="square" rtlCol="0">
              <a:spAutoFit/>
            </a:bodyPr>
            <a:lstStyle/>
            <a:p>
              <a:r>
                <a:rPr lang="en-US" sz="1600" b="1" dirty="0"/>
                <a:t>September 2020</a:t>
              </a:r>
            </a:p>
          </p:txBody>
        </p:sp>
        <p:sp>
          <p:nvSpPr>
            <p:cNvPr id="18" name="TextBox 17"/>
            <p:cNvSpPr txBox="1"/>
            <p:nvPr/>
          </p:nvSpPr>
          <p:spPr>
            <a:xfrm>
              <a:off x="5965568" y="1677537"/>
              <a:ext cx="1797287" cy="338554"/>
            </a:xfrm>
            <a:prstGeom prst="rect">
              <a:avLst/>
            </a:prstGeom>
            <a:noFill/>
          </p:spPr>
          <p:txBody>
            <a:bodyPr wrap="none" rtlCol="0">
              <a:spAutoFit/>
            </a:bodyPr>
            <a:lstStyle/>
            <a:p>
              <a:r>
                <a:rPr lang="en-US" sz="1600" b="1" dirty="0"/>
                <a:t>September 2019</a:t>
              </a:r>
            </a:p>
          </p:txBody>
        </p:sp>
      </p:grpSp>
      <p:grpSp>
        <p:nvGrpSpPr>
          <p:cNvPr id="20" name="Group 19"/>
          <p:cNvGrpSpPr/>
          <p:nvPr/>
        </p:nvGrpSpPr>
        <p:grpSpPr>
          <a:xfrm>
            <a:off x="6253518" y="4226923"/>
            <a:ext cx="5036136" cy="366596"/>
            <a:chOff x="5965568" y="1649495"/>
            <a:chExt cx="4845785" cy="366596"/>
          </a:xfrm>
        </p:grpSpPr>
        <p:sp>
          <p:nvSpPr>
            <p:cNvPr id="21" name="TextBox 20"/>
            <p:cNvSpPr txBox="1"/>
            <p:nvPr/>
          </p:nvSpPr>
          <p:spPr>
            <a:xfrm>
              <a:off x="8883118" y="1649495"/>
              <a:ext cx="1928235" cy="338554"/>
            </a:xfrm>
            <a:prstGeom prst="rect">
              <a:avLst/>
            </a:prstGeom>
            <a:noFill/>
          </p:spPr>
          <p:txBody>
            <a:bodyPr wrap="square" rtlCol="0">
              <a:spAutoFit/>
            </a:bodyPr>
            <a:lstStyle/>
            <a:p>
              <a:r>
                <a:rPr lang="en-US" sz="1600" b="1" dirty="0"/>
                <a:t>September 2020</a:t>
              </a:r>
            </a:p>
          </p:txBody>
        </p:sp>
        <p:sp>
          <p:nvSpPr>
            <p:cNvPr id="22" name="TextBox 21"/>
            <p:cNvSpPr txBox="1"/>
            <p:nvPr/>
          </p:nvSpPr>
          <p:spPr>
            <a:xfrm>
              <a:off x="5965568" y="1677537"/>
              <a:ext cx="1797287" cy="338554"/>
            </a:xfrm>
            <a:prstGeom prst="rect">
              <a:avLst/>
            </a:prstGeom>
            <a:noFill/>
          </p:spPr>
          <p:txBody>
            <a:bodyPr wrap="none" rtlCol="0">
              <a:spAutoFit/>
            </a:bodyPr>
            <a:lstStyle/>
            <a:p>
              <a:r>
                <a:rPr lang="en-US" sz="1600" b="1" dirty="0"/>
                <a:t>September 2019</a:t>
              </a:r>
            </a:p>
          </p:txBody>
        </p:sp>
      </p:grpSp>
      <p:grpSp>
        <p:nvGrpSpPr>
          <p:cNvPr id="4" name="Group 3"/>
          <p:cNvGrpSpPr/>
          <p:nvPr/>
        </p:nvGrpSpPr>
        <p:grpSpPr>
          <a:xfrm>
            <a:off x="7045055" y="2444112"/>
            <a:ext cx="3299550" cy="338554"/>
            <a:chOff x="7045055" y="2444112"/>
            <a:chExt cx="3299550" cy="338554"/>
          </a:xfrm>
        </p:grpSpPr>
        <p:sp>
          <p:nvSpPr>
            <p:cNvPr id="2" name="TextBox 1"/>
            <p:cNvSpPr txBox="1"/>
            <p:nvPr/>
          </p:nvSpPr>
          <p:spPr>
            <a:xfrm>
              <a:off x="7045055" y="2444112"/>
              <a:ext cx="819455" cy="338554"/>
            </a:xfrm>
            <a:prstGeom prst="rect">
              <a:avLst/>
            </a:prstGeom>
            <a:noFill/>
          </p:spPr>
          <p:txBody>
            <a:bodyPr wrap="none" rtlCol="0">
              <a:spAutoFit/>
            </a:bodyPr>
            <a:lstStyle/>
            <a:p>
              <a:r>
                <a:rPr lang="en-US" sz="1600" b="1" dirty="0" smtClean="0"/>
                <a:t>55,356</a:t>
              </a:r>
              <a:endParaRPr lang="en-US" sz="1600" b="1" dirty="0"/>
            </a:p>
          </p:txBody>
        </p:sp>
        <p:sp>
          <p:nvSpPr>
            <p:cNvPr id="23" name="TextBox 22"/>
            <p:cNvSpPr txBox="1"/>
            <p:nvPr/>
          </p:nvSpPr>
          <p:spPr>
            <a:xfrm>
              <a:off x="9525150" y="2444112"/>
              <a:ext cx="819455" cy="338554"/>
            </a:xfrm>
            <a:prstGeom prst="rect">
              <a:avLst/>
            </a:prstGeom>
            <a:noFill/>
          </p:spPr>
          <p:txBody>
            <a:bodyPr wrap="none" rtlCol="0">
              <a:spAutoFit/>
            </a:bodyPr>
            <a:lstStyle/>
            <a:p>
              <a:r>
                <a:rPr lang="en-US" sz="1600" b="1" dirty="0" smtClean="0"/>
                <a:t>59,531</a:t>
              </a:r>
              <a:endParaRPr lang="en-US" sz="1600" b="1" dirty="0"/>
            </a:p>
          </p:txBody>
        </p:sp>
      </p:grpSp>
      <p:sp>
        <p:nvSpPr>
          <p:cNvPr id="24" name="TextBox 23"/>
          <p:cNvSpPr txBox="1"/>
          <p:nvPr/>
        </p:nvSpPr>
        <p:spPr>
          <a:xfrm>
            <a:off x="7045054" y="2924818"/>
            <a:ext cx="819455" cy="338554"/>
          </a:xfrm>
          <a:prstGeom prst="rect">
            <a:avLst/>
          </a:prstGeom>
          <a:noFill/>
        </p:spPr>
        <p:txBody>
          <a:bodyPr wrap="none" rtlCol="0">
            <a:spAutoFit/>
          </a:bodyPr>
          <a:lstStyle/>
          <a:p>
            <a:r>
              <a:rPr lang="en-US" sz="1600" b="1" dirty="0"/>
              <a:t>22,926</a:t>
            </a:r>
          </a:p>
        </p:txBody>
      </p:sp>
      <p:sp>
        <p:nvSpPr>
          <p:cNvPr id="25" name="TextBox 24"/>
          <p:cNvSpPr txBox="1"/>
          <p:nvPr/>
        </p:nvSpPr>
        <p:spPr>
          <a:xfrm>
            <a:off x="9525150" y="2869045"/>
            <a:ext cx="819455" cy="338554"/>
          </a:xfrm>
          <a:prstGeom prst="rect">
            <a:avLst/>
          </a:prstGeom>
          <a:noFill/>
        </p:spPr>
        <p:txBody>
          <a:bodyPr wrap="none" rtlCol="0">
            <a:spAutoFit/>
          </a:bodyPr>
          <a:lstStyle/>
          <a:p>
            <a:r>
              <a:rPr lang="en-US" sz="1600" b="1" dirty="0"/>
              <a:t>16,120</a:t>
            </a:r>
          </a:p>
        </p:txBody>
      </p:sp>
      <p:grpSp>
        <p:nvGrpSpPr>
          <p:cNvPr id="6" name="Group 5"/>
          <p:cNvGrpSpPr/>
          <p:nvPr/>
        </p:nvGrpSpPr>
        <p:grpSpPr>
          <a:xfrm>
            <a:off x="7159996" y="4551456"/>
            <a:ext cx="3127668" cy="338554"/>
            <a:chOff x="7159996" y="4551456"/>
            <a:chExt cx="3127668" cy="338554"/>
          </a:xfrm>
        </p:grpSpPr>
        <p:sp>
          <p:nvSpPr>
            <p:cNvPr id="26" name="TextBox 25"/>
            <p:cNvSpPr txBox="1"/>
            <p:nvPr/>
          </p:nvSpPr>
          <p:spPr>
            <a:xfrm>
              <a:off x="7159996" y="4551456"/>
              <a:ext cx="861133" cy="338554"/>
            </a:xfrm>
            <a:prstGeom prst="rect">
              <a:avLst/>
            </a:prstGeom>
            <a:noFill/>
          </p:spPr>
          <p:txBody>
            <a:bodyPr wrap="none" rtlCol="0">
              <a:spAutoFit/>
            </a:bodyPr>
            <a:lstStyle/>
            <a:p>
              <a:r>
                <a:rPr lang="en-US" sz="1600" b="1" dirty="0" smtClean="0"/>
                <a:t>(1,019)</a:t>
              </a:r>
              <a:endParaRPr lang="en-US" sz="1600" b="1" dirty="0"/>
            </a:p>
          </p:txBody>
        </p:sp>
        <p:sp>
          <p:nvSpPr>
            <p:cNvPr id="27" name="TextBox 26"/>
            <p:cNvSpPr txBox="1"/>
            <p:nvPr/>
          </p:nvSpPr>
          <p:spPr>
            <a:xfrm>
              <a:off x="9756749" y="4551456"/>
              <a:ext cx="530915" cy="338554"/>
            </a:xfrm>
            <a:prstGeom prst="rect">
              <a:avLst/>
            </a:prstGeom>
            <a:noFill/>
          </p:spPr>
          <p:txBody>
            <a:bodyPr wrap="none" rtlCol="0">
              <a:spAutoFit/>
            </a:bodyPr>
            <a:lstStyle/>
            <a:p>
              <a:r>
                <a:rPr lang="en-US" sz="1600" b="1" dirty="0" smtClean="0"/>
                <a:t>727</a:t>
              </a:r>
              <a:endParaRPr lang="en-US" sz="1600" b="1" dirty="0"/>
            </a:p>
          </p:txBody>
        </p:sp>
      </p:grpSp>
      <p:sp>
        <p:nvSpPr>
          <p:cNvPr id="28" name="TextBox 27"/>
          <p:cNvSpPr txBox="1"/>
          <p:nvPr/>
        </p:nvSpPr>
        <p:spPr>
          <a:xfrm>
            <a:off x="9589634" y="5019648"/>
            <a:ext cx="704039" cy="338554"/>
          </a:xfrm>
          <a:prstGeom prst="rect">
            <a:avLst/>
          </a:prstGeom>
          <a:noFill/>
        </p:spPr>
        <p:txBody>
          <a:bodyPr wrap="none" rtlCol="0">
            <a:spAutoFit/>
          </a:bodyPr>
          <a:lstStyle/>
          <a:p>
            <a:r>
              <a:rPr lang="en-US" sz="1600" b="1" dirty="0"/>
              <a:t>1,757</a:t>
            </a:r>
          </a:p>
        </p:txBody>
      </p:sp>
      <p:sp>
        <p:nvSpPr>
          <p:cNvPr id="29" name="TextBox 28"/>
          <p:cNvSpPr txBox="1"/>
          <p:nvPr/>
        </p:nvSpPr>
        <p:spPr>
          <a:xfrm>
            <a:off x="7248219" y="5019648"/>
            <a:ext cx="704039" cy="338554"/>
          </a:xfrm>
          <a:prstGeom prst="rect">
            <a:avLst/>
          </a:prstGeom>
          <a:noFill/>
        </p:spPr>
        <p:txBody>
          <a:bodyPr wrap="none" rtlCol="0">
            <a:spAutoFit/>
          </a:bodyPr>
          <a:lstStyle/>
          <a:p>
            <a:r>
              <a:rPr lang="en-US" sz="1600" b="1" dirty="0"/>
              <a:t>1,128</a:t>
            </a:r>
          </a:p>
        </p:txBody>
      </p:sp>
    </p:spTree>
    <p:extLst>
      <p:ext uri="{BB962C8B-B14F-4D97-AF65-F5344CB8AC3E}">
        <p14:creationId xmlns:p14="http://schemas.microsoft.com/office/powerpoint/2010/main" val="13893259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010634" y="2205842"/>
            <a:ext cx="6076950" cy="3638550"/>
          </a:xfrm>
          <a:prstGeom prst="rect">
            <a:avLst/>
          </a:prstGeom>
        </p:spPr>
      </p:pic>
      <p:sp>
        <p:nvSpPr>
          <p:cNvPr id="3" name="Title 1"/>
          <p:cNvSpPr txBox="1">
            <a:spLocks/>
          </p:cNvSpPr>
          <p:nvPr/>
        </p:nvSpPr>
        <p:spPr>
          <a:xfrm>
            <a:off x="1983325" y="553771"/>
            <a:ext cx="8911687" cy="1280890"/>
          </a:xfrm>
          <a:prstGeom prst="rect">
            <a:avLst/>
          </a:prstGeom>
        </p:spPr>
        <p:txBody>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a:t>Looking for Key Relationships: (1) Sales (or Net Income) and Inventory</a:t>
            </a:r>
            <a:br>
              <a:rPr lang="en-US" dirty="0"/>
            </a:br>
            <a:endParaRPr lang="en-US" sz="2000" i="1" dirty="0"/>
          </a:p>
          <a:p>
            <a:r>
              <a:rPr lang="en-US" dirty="0"/>
              <a:t> </a:t>
            </a:r>
          </a:p>
        </p:txBody>
      </p:sp>
      <p:sp>
        <p:nvSpPr>
          <p:cNvPr id="4" name="Slide Number Placeholder 3"/>
          <p:cNvSpPr>
            <a:spLocks noGrp="1"/>
          </p:cNvSpPr>
          <p:nvPr>
            <p:ph type="sldNum" sz="quarter" idx="12"/>
          </p:nvPr>
        </p:nvSpPr>
        <p:spPr/>
        <p:txBody>
          <a:bodyPr/>
          <a:lstStyle/>
          <a:p>
            <a:fld id="{2BF5E417-CB87-4D6C-AC20-3005CDFC2362}" type="slidenum">
              <a:rPr lang="en-US" smtClean="0"/>
              <a:t>16</a:t>
            </a:fld>
            <a:endParaRPr lang="en-US"/>
          </a:p>
        </p:txBody>
      </p:sp>
      <p:sp>
        <p:nvSpPr>
          <p:cNvPr id="6" name="TextBox 5"/>
          <p:cNvSpPr txBox="1"/>
          <p:nvPr/>
        </p:nvSpPr>
        <p:spPr>
          <a:xfrm>
            <a:off x="2743199" y="5844392"/>
            <a:ext cx="7571303" cy="646331"/>
          </a:xfrm>
          <a:prstGeom prst="rect">
            <a:avLst/>
          </a:prstGeom>
          <a:noFill/>
        </p:spPr>
        <p:txBody>
          <a:bodyPr wrap="none" rtlCol="0">
            <a:spAutoFit/>
          </a:bodyPr>
          <a:lstStyle/>
          <a:p>
            <a:r>
              <a:rPr lang="en-US" dirty="0"/>
              <a:t>Diagram from Hugh McManus, “The Quality of Earnings,” Manifest </a:t>
            </a:r>
            <a:br>
              <a:rPr lang="en-US" dirty="0"/>
            </a:br>
            <a:r>
              <a:rPr lang="en-US" dirty="0"/>
              <a:t>Investing Bull Sessions, YouTube, 10/27/2020</a:t>
            </a:r>
          </a:p>
        </p:txBody>
      </p:sp>
    </p:spTree>
    <p:extLst>
      <p:ext uri="{BB962C8B-B14F-4D97-AF65-F5344CB8AC3E}">
        <p14:creationId xmlns:p14="http://schemas.microsoft.com/office/powerpoint/2010/main" val="16070276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Examples: Net Income (or Sales)  and Inventory. </a:t>
            </a:r>
            <a:r>
              <a:rPr lang="en-US" i="1" dirty="0"/>
              <a:t>Note how both track</a:t>
            </a:r>
            <a:endParaRPr lang="en-US" dirty="0"/>
          </a:p>
        </p:txBody>
      </p:sp>
      <p:sp>
        <p:nvSpPr>
          <p:cNvPr id="3" name="Content Placeholder 2"/>
          <p:cNvSpPr>
            <a:spLocks noGrp="1"/>
          </p:cNvSpPr>
          <p:nvPr>
            <p:ph idx="1"/>
          </p:nvPr>
        </p:nvSpPr>
        <p:spPr/>
        <p:txBody>
          <a:bodyPr/>
          <a:lstStyle/>
          <a:p>
            <a:r>
              <a:rPr lang="en-US" dirty="0"/>
              <a:t>Apple</a:t>
            </a:r>
          </a:p>
          <a:p>
            <a:pPr lvl="1"/>
            <a:r>
              <a:rPr lang="en-US" dirty="0"/>
              <a:t>Net Income</a:t>
            </a:r>
          </a:p>
          <a:p>
            <a:pPr lvl="1"/>
            <a:endParaRPr lang="en-US" dirty="0"/>
          </a:p>
          <a:p>
            <a:pPr lvl="1"/>
            <a:r>
              <a:rPr lang="en-US" dirty="0"/>
              <a:t>Inventory</a:t>
            </a:r>
          </a:p>
          <a:p>
            <a:pPr lvl="1"/>
            <a:endParaRPr lang="en-US" dirty="0"/>
          </a:p>
          <a:p>
            <a:r>
              <a:rPr lang="en-US" dirty="0"/>
              <a:t>Tesla</a:t>
            </a:r>
          </a:p>
          <a:p>
            <a:pPr lvl="1"/>
            <a:r>
              <a:rPr lang="en-US" dirty="0"/>
              <a:t>Net Income before taxes</a:t>
            </a:r>
          </a:p>
          <a:p>
            <a:pPr lvl="1"/>
            <a:endParaRPr lang="en-US" dirty="0"/>
          </a:p>
          <a:p>
            <a:pPr lvl="1"/>
            <a:r>
              <a:rPr lang="en-US" dirty="0"/>
              <a:t>Inventory</a:t>
            </a:r>
          </a:p>
        </p:txBody>
      </p:sp>
      <p:sp>
        <p:nvSpPr>
          <p:cNvPr id="5" name="Slide Number Placeholder 4"/>
          <p:cNvSpPr>
            <a:spLocks noGrp="1"/>
          </p:cNvSpPr>
          <p:nvPr>
            <p:ph type="sldNum" sz="quarter" idx="12"/>
          </p:nvPr>
        </p:nvSpPr>
        <p:spPr/>
        <p:txBody>
          <a:bodyPr/>
          <a:lstStyle/>
          <a:p>
            <a:fld id="{2BF5E417-CB87-4D6C-AC20-3005CDFC2362}" type="slidenum">
              <a:rPr lang="en-US" smtClean="0"/>
              <a:t>17</a:t>
            </a:fld>
            <a:endParaRPr lang="en-US"/>
          </a:p>
        </p:txBody>
      </p:sp>
      <p:grpSp>
        <p:nvGrpSpPr>
          <p:cNvPr id="18" name="Group 17"/>
          <p:cNvGrpSpPr/>
          <p:nvPr/>
        </p:nvGrpSpPr>
        <p:grpSpPr>
          <a:xfrm>
            <a:off x="6253518" y="1950302"/>
            <a:ext cx="5036136" cy="366596"/>
            <a:chOff x="5965568" y="1649495"/>
            <a:chExt cx="4845785" cy="366596"/>
          </a:xfrm>
        </p:grpSpPr>
        <p:sp>
          <p:nvSpPr>
            <p:cNvPr id="19" name="TextBox 18"/>
            <p:cNvSpPr txBox="1"/>
            <p:nvPr/>
          </p:nvSpPr>
          <p:spPr>
            <a:xfrm>
              <a:off x="8883118" y="1649495"/>
              <a:ext cx="1928235" cy="338554"/>
            </a:xfrm>
            <a:prstGeom prst="rect">
              <a:avLst/>
            </a:prstGeom>
            <a:noFill/>
          </p:spPr>
          <p:txBody>
            <a:bodyPr wrap="square" rtlCol="0">
              <a:spAutoFit/>
            </a:bodyPr>
            <a:lstStyle/>
            <a:p>
              <a:r>
                <a:rPr lang="en-US" sz="1600" b="1" dirty="0"/>
                <a:t>September 2020</a:t>
              </a:r>
            </a:p>
          </p:txBody>
        </p:sp>
        <p:sp>
          <p:nvSpPr>
            <p:cNvPr id="20" name="TextBox 19"/>
            <p:cNvSpPr txBox="1"/>
            <p:nvPr/>
          </p:nvSpPr>
          <p:spPr>
            <a:xfrm>
              <a:off x="5965568" y="1677537"/>
              <a:ext cx="1797287" cy="338554"/>
            </a:xfrm>
            <a:prstGeom prst="rect">
              <a:avLst/>
            </a:prstGeom>
            <a:noFill/>
          </p:spPr>
          <p:txBody>
            <a:bodyPr wrap="none" rtlCol="0">
              <a:spAutoFit/>
            </a:bodyPr>
            <a:lstStyle/>
            <a:p>
              <a:r>
                <a:rPr lang="en-US" sz="1600" b="1" dirty="0"/>
                <a:t>September 2019</a:t>
              </a:r>
            </a:p>
          </p:txBody>
        </p:sp>
      </p:grpSp>
      <p:grpSp>
        <p:nvGrpSpPr>
          <p:cNvPr id="21" name="Group 20"/>
          <p:cNvGrpSpPr/>
          <p:nvPr/>
        </p:nvGrpSpPr>
        <p:grpSpPr>
          <a:xfrm>
            <a:off x="7045055" y="2444112"/>
            <a:ext cx="3299550" cy="338554"/>
            <a:chOff x="7045055" y="2444112"/>
            <a:chExt cx="3299550" cy="338554"/>
          </a:xfrm>
        </p:grpSpPr>
        <p:sp>
          <p:nvSpPr>
            <p:cNvPr id="22" name="TextBox 21"/>
            <p:cNvSpPr txBox="1"/>
            <p:nvPr/>
          </p:nvSpPr>
          <p:spPr>
            <a:xfrm>
              <a:off x="7045055" y="2444112"/>
              <a:ext cx="819455" cy="338554"/>
            </a:xfrm>
            <a:prstGeom prst="rect">
              <a:avLst/>
            </a:prstGeom>
            <a:noFill/>
          </p:spPr>
          <p:txBody>
            <a:bodyPr wrap="none" rtlCol="0">
              <a:spAutoFit/>
            </a:bodyPr>
            <a:lstStyle/>
            <a:p>
              <a:r>
                <a:rPr lang="en-US" sz="1600" b="1" dirty="0" smtClean="0"/>
                <a:t>55,356</a:t>
              </a:r>
              <a:endParaRPr lang="en-US" sz="1600" b="1" dirty="0"/>
            </a:p>
          </p:txBody>
        </p:sp>
        <p:sp>
          <p:nvSpPr>
            <p:cNvPr id="23" name="TextBox 22"/>
            <p:cNvSpPr txBox="1"/>
            <p:nvPr/>
          </p:nvSpPr>
          <p:spPr>
            <a:xfrm>
              <a:off x="9525150" y="2444112"/>
              <a:ext cx="819455" cy="338554"/>
            </a:xfrm>
            <a:prstGeom prst="rect">
              <a:avLst/>
            </a:prstGeom>
            <a:noFill/>
          </p:spPr>
          <p:txBody>
            <a:bodyPr wrap="none" rtlCol="0">
              <a:spAutoFit/>
            </a:bodyPr>
            <a:lstStyle/>
            <a:p>
              <a:r>
                <a:rPr lang="en-US" sz="1600" b="1" dirty="0" smtClean="0"/>
                <a:t>59,531</a:t>
              </a:r>
              <a:endParaRPr lang="en-US" sz="1600" b="1" dirty="0"/>
            </a:p>
          </p:txBody>
        </p:sp>
      </p:grpSp>
      <p:grpSp>
        <p:nvGrpSpPr>
          <p:cNvPr id="24" name="Group 23"/>
          <p:cNvGrpSpPr/>
          <p:nvPr/>
        </p:nvGrpSpPr>
        <p:grpSpPr>
          <a:xfrm>
            <a:off x="6363715" y="3902720"/>
            <a:ext cx="5036136" cy="366596"/>
            <a:chOff x="5965568" y="1649495"/>
            <a:chExt cx="4845785" cy="366596"/>
          </a:xfrm>
        </p:grpSpPr>
        <p:sp>
          <p:nvSpPr>
            <p:cNvPr id="25" name="TextBox 24"/>
            <p:cNvSpPr txBox="1"/>
            <p:nvPr/>
          </p:nvSpPr>
          <p:spPr>
            <a:xfrm>
              <a:off x="8883118" y="1649495"/>
              <a:ext cx="1928235" cy="338554"/>
            </a:xfrm>
            <a:prstGeom prst="rect">
              <a:avLst/>
            </a:prstGeom>
            <a:noFill/>
          </p:spPr>
          <p:txBody>
            <a:bodyPr wrap="square" rtlCol="0">
              <a:spAutoFit/>
            </a:bodyPr>
            <a:lstStyle/>
            <a:p>
              <a:r>
                <a:rPr lang="en-US" sz="1600" b="1" dirty="0"/>
                <a:t>September 2020</a:t>
              </a:r>
            </a:p>
          </p:txBody>
        </p:sp>
        <p:sp>
          <p:nvSpPr>
            <p:cNvPr id="26" name="TextBox 25"/>
            <p:cNvSpPr txBox="1"/>
            <p:nvPr/>
          </p:nvSpPr>
          <p:spPr>
            <a:xfrm>
              <a:off x="5965568" y="1677537"/>
              <a:ext cx="1797287" cy="338554"/>
            </a:xfrm>
            <a:prstGeom prst="rect">
              <a:avLst/>
            </a:prstGeom>
            <a:noFill/>
          </p:spPr>
          <p:txBody>
            <a:bodyPr wrap="none" rtlCol="0">
              <a:spAutoFit/>
            </a:bodyPr>
            <a:lstStyle/>
            <a:p>
              <a:r>
                <a:rPr lang="en-US" sz="1600" b="1" dirty="0"/>
                <a:t>September 2019</a:t>
              </a:r>
            </a:p>
          </p:txBody>
        </p:sp>
      </p:grpSp>
      <p:grpSp>
        <p:nvGrpSpPr>
          <p:cNvPr id="27" name="Group 26"/>
          <p:cNvGrpSpPr/>
          <p:nvPr/>
        </p:nvGrpSpPr>
        <p:grpSpPr>
          <a:xfrm>
            <a:off x="7159996" y="4424572"/>
            <a:ext cx="3127668" cy="338554"/>
            <a:chOff x="7159996" y="4551456"/>
            <a:chExt cx="3127668" cy="338554"/>
          </a:xfrm>
        </p:grpSpPr>
        <p:sp>
          <p:nvSpPr>
            <p:cNvPr id="28" name="TextBox 27"/>
            <p:cNvSpPr txBox="1"/>
            <p:nvPr/>
          </p:nvSpPr>
          <p:spPr>
            <a:xfrm>
              <a:off x="7159996" y="4551456"/>
              <a:ext cx="861133" cy="338554"/>
            </a:xfrm>
            <a:prstGeom prst="rect">
              <a:avLst/>
            </a:prstGeom>
            <a:noFill/>
          </p:spPr>
          <p:txBody>
            <a:bodyPr wrap="none" rtlCol="0">
              <a:spAutoFit/>
            </a:bodyPr>
            <a:lstStyle/>
            <a:p>
              <a:r>
                <a:rPr lang="en-US" sz="1600" b="1" dirty="0" smtClean="0"/>
                <a:t>(1,019)</a:t>
              </a:r>
              <a:endParaRPr lang="en-US" sz="1600" b="1" dirty="0"/>
            </a:p>
          </p:txBody>
        </p:sp>
        <p:sp>
          <p:nvSpPr>
            <p:cNvPr id="29" name="TextBox 28"/>
            <p:cNvSpPr txBox="1"/>
            <p:nvPr/>
          </p:nvSpPr>
          <p:spPr>
            <a:xfrm>
              <a:off x="9756749" y="4551456"/>
              <a:ext cx="530915" cy="338554"/>
            </a:xfrm>
            <a:prstGeom prst="rect">
              <a:avLst/>
            </a:prstGeom>
            <a:noFill/>
          </p:spPr>
          <p:txBody>
            <a:bodyPr wrap="none" rtlCol="0">
              <a:spAutoFit/>
            </a:bodyPr>
            <a:lstStyle/>
            <a:p>
              <a:r>
                <a:rPr lang="en-US" sz="1600" b="1" dirty="0" smtClean="0"/>
                <a:t>727</a:t>
              </a:r>
              <a:endParaRPr lang="en-US" sz="1600" b="1" dirty="0"/>
            </a:p>
          </p:txBody>
        </p:sp>
      </p:grpSp>
      <p:sp>
        <p:nvSpPr>
          <p:cNvPr id="6" name="TextBox 5"/>
          <p:cNvSpPr txBox="1"/>
          <p:nvPr/>
        </p:nvSpPr>
        <p:spPr>
          <a:xfrm>
            <a:off x="7209688" y="5153858"/>
            <a:ext cx="704039" cy="338554"/>
          </a:xfrm>
          <a:prstGeom prst="rect">
            <a:avLst/>
          </a:prstGeom>
          <a:noFill/>
        </p:spPr>
        <p:txBody>
          <a:bodyPr wrap="none" rtlCol="0">
            <a:spAutoFit/>
          </a:bodyPr>
          <a:lstStyle/>
          <a:p>
            <a:r>
              <a:rPr lang="en-US" sz="1600" b="1" dirty="0"/>
              <a:t>3,581</a:t>
            </a:r>
          </a:p>
        </p:txBody>
      </p:sp>
      <p:sp>
        <p:nvSpPr>
          <p:cNvPr id="30" name="TextBox 29"/>
          <p:cNvSpPr txBox="1"/>
          <p:nvPr/>
        </p:nvSpPr>
        <p:spPr>
          <a:xfrm>
            <a:off x="9641332" y="5153858"/>
            <a:ext cx="704039" cy="338554"/>
          </a:xfrm>
          <a:prstGeom prst="rect">
            <a:avLst/>
          </a:prstGeom>
          <a:noFill/>
        </p:spPr>
        <p:txBody>
          <a:bodyPr wrap="none" rtlCol="0">
            <a:spAutoFit/>
          </a:bodyPr>
          <a:lstStyle/>
          <a:p>
            <a:r>
              <a:rPr lang="en-US" sz="1600" b="1" dirty="0"/>
              <a:t>4,218</a:t>
            </a:r>
          </a:p>
        </p:txBody>
      </p:sp>
      <p:sp>
        <p:nvSpPr>
          <p:cNvPr id="31" name="TextBox 30"/>
          <p:cNvSpPr txBox="1"/>
          <p:nvPr/>
        </p:nvSpPr>
        <p:spPr>
          <a:xfrm>
            <a:off x="7102762" y="3194331"/>
            <a:ext cx="704039" cy="338554"/>
          </a:xfrm>
          <a:prstGeom prst="rect">
            <a:avLst/>
          </a:prstGeom>
          <a:noFill/>
        </p:spPr>
        <p:txBody>
          <a:bodyPr wrap="none" rtlCol="0">
            <a:spAutoFit/>
          </a:bodyPr>
          <a:lstStyle/>
          <a:p>
            <a:r>
              <a:rPr lang="en-US" sz="1600" b="1" dirty="0"/>
              <a:t>4,106</a:t>
            </a:r>
          </a:p>
        </p:txBody>
      </p:sp>
      <p:sp>
        <p:nvSpPr>
          <p:cNvPr id="32" name="TextBox 31"/>
          <p:cNvSpPr txBox="1"/>
          <p:nvPr/>
        </p:nvSpPr>
        <p:spPr>
          <a:xfrm>
            <a:off x="9670186" y="3180310"/>
            <a:ext cx="704039" cy="338554"/>
          </a:xfrm>
          <a:prstGeom prst="rect">
            <a:avLst/>
          </a:prstGeom>
          <a:noFill/>
        </p:spPr>
        <p:txBody>
          <a:bodyPr wrap="none" rtlCol="0">
            <a:spAutoFit/>
          </a:bodyPr>
          <a:lstStyle/>
          <a:p>
            <a:r>
              <a:rPr lang="en-US" sz="1600" b="1" dirty="0"/>
              <a:t>4,061</a:t>
            </a:r>
          </a:p>
        </p:txBody>
      </p:sp>
    </p:spTree>
    <p:extLst>
      <p:ext uri="{BB962C8B-B14F-4D97-AF65-F5344CB8AC3E}">
        <p14:creationId xmlns:p14="http://schemas.microsoft.com/office/powerpoint/2010/main" val="33972205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9751" y="624110"/>
            <a:ext cx="9694862" cy="1280890"/>
          </a:xfrm>
        </p:spPr>
        <p:txBody>
          <a:bodyPr>
            <a:normAutofit fontScale="90000"/>
          </a:bodyPr>
          <a:lstStyle/>
          <a:p>
            <a:r>
              <a:rPr lang="en-US" dirty="0"/>
              <a:t>Applying a Solvency Ratio (from Balance Sheet) to Assess Company Health: </a:t>
            </a:r>
            <a:r>
              <a:rPr lang="en-US" b="1" dirty="0"/>
              <a:t>Should be &gt;1</a:t>
            </a:r>
          </a:p>
        </p:txBody>
      </p:sp>
      <p:sp>
        <p:nvSpPr>
          <p:cNvPr id="3" name="Content Placeholder 2"/>
          <p:cNvSpPr>
            <a:spLocks noGrp="1"/>
          </p:cNvSpPr>
          <p:nvPr>
            <p:ph idx="1"/>
          </p:nvPr>
        </p:nvSpPr>
        <p:spPr>
          <a:xfrm>
            <a:off x="1962150" y="1499228"/>
            <a:ext cx="9542463" cy="4725726"/>
          </a:xfrm>
        </p:spPr>
        <p:txBody>
          <a:bodyPr>
            <a:normAutofit fontScale="92500" lnSpcReduction="20000"/>
          </a:bodyPr>
          <a:lstStyle/>
          <a:p>
            <a:pPr lvl="1"/>
            <a:endParaRPr lang="en-US" dirty="0"/>
          </a:p>
          <a:p>
            <a:r>
              <a:rPr lang="en-US" b="1" dirty="0"/>
              <a:t>Acid Test (Quick Ratio) </a:t>
            </a:r>
            <a:r>
              <a:rPr lang="en-US" dirty="0"/>
              <a:t>– tests immediate ability to cover current liabilities</a:t>
            </a:r>
          </a:p>
          <a:p>
            <a:pPr lvl="1"/>
            <a:r>
              <a:rPr lang="en-US" b="1" dirty="0"/>
              <a:t>Formula:</a:t>
            </a:r>
            <a:r>
              <a:rPr lang="en-US" dirty="0"/>
              <a:t>					</a:t>
            </a:r>
            <a:r>
              <a:rPr lang="en-US" b="1" u="sng" dirty="0"/>
              <a:t>Apple</a:t>
            </a:r>
            <a:r>
              <a:rPr lang="en-US" dirty="0"/>
              <a:t>						</a:t>
            </a:r>
            <a:r>
              <a:rPr lang="en-US" b="1" u="sng" dirty="0"/>
              <a:t>Tesla</a:t>
            </a:r>
          </a:p>
          <a:p>
            <a:pPr marL="457200" lvl="1" indent="0">
              <a:buNone/>
            </a:pPr>
            <a:r>
              <a:rPr lang="en-US" b="1" dirty="0"/>
              <a:t>     Cash +</a:t>
            </a:r>
            <a:r>
              <a:rPr lang="en-US" dirty="0"/>
              <a:t>					</a:t>
            </a:r>
            <a:r>
              <a:rPr lang="en-US" dirty="0" smtClean="0"/>
              <a:t>         38,016 </a:t>
            </a:r>
            <a:r>
              <a:rPr lang="en-US" dirty="0"/>
              <a:t>+                                           14,531 +</a:t>
            </a:r>
            <a:br>
              <a:rPr lang="en-US" dirty="0"/>
            </a:br>
            <a:r>
              <a:rPr lang="en-US" dirty="0"/>
              <a:t>     </a:t>
            </a:r>
            <a:r>
              <a:rPr lang="en-US" b="1" dirty="0"/>
              <a:t>Marketable Securities +</a:t>
            </a:r>
            <a:r>
              <a:rPr lang="en-US" dirty="0"/>
              <a:t>           </a:t>
            </a:r>
            <a:r>
              <a:rPr lang="en-US" dirty="0" smtClean="0"/>
              <a:t>    </a:t>
            </a:r>
            <a:r>
              <a:rPr lang="en-US" dirty="0"/>
              <a:t>52,927 +                                                 0    +                                  </a:t>
            </a:r>
            <a:br>
              <a:rPr lang="en-US" dirty="0"/>
            </a:br>
            <a:r>
              <a:rPr lang="en-US" dirty="0"/>
              <a:t>     </a:t>
            </a:r>
            <a:r>
              <a:rPr lang="en-US" b="1" u="sng" dirty="0"/>
              <a:t>Accts </a:t>
            </a:r>
            <a:r>
              <a:rPr lang="en-US" b="1" u="sng" dirty="0" err="1"/>
              <a:t>Recvble</a:t>
            </a:r>
            <a:r>
              <a:rPr lang="en-US" dirty="0"/>
              <a:t>                           </a:t>
            </a:r>
            <a:r>
              <a:rPr lang="en-US" dirty="0" smtClean="0"/>
              <a:t>    </a:t>
            </a:r>
            <a:r>
              <a:rPr lang="en-US" u="sng" dirty="0"/>
              <a:t>16,120    </a:t>
            </a:r>
            <a:r>
              <a:rPr lang="en-US" dirty="0"/>
              <a:t>                                            </a:t>
            </a:r>
            <a:r>
              <a:rPr lang="en-US" u="sng" dirty="0"/>
              <a:t>1,757</a:t>
            </a:r>
            <a:r>
              <a:rPr lang="en-US" dirty="0"/>
              <a:t/>
            </a:r>
            <a:br>
              <a:rPr lang="en-US" dirty="0"/>
            </a:br>
            <a:r>
              <a:rPr lang="en-US" dirty="0"/>
              <a:t>      </a:t>
            </a:r>
            <a:r>
              <a:rPr lang="en-US" b="1" dirty="0"/>
              <a:t>Subtotal/</a:t>
            </a:r>
            <a:r>
              <a:rPr lang="en-US" dirty="0"/>
              <a:t>                                   </a:t>
            </a:r>
            <a:r>
              <a:rPr lang="en-US" dirty="0" smtClean="0"/>
              <a:t>   107,063</a:t>
            </a:r>
            <a:r>
              <a:rPr lang="en-US" dirty="0"/>
              <a:t>/                                            16,288/</a:t>
            </a:r>
          </a:p>
          <a:p>
            <a:pPr marL="457200" lvl="1" indent="0">
              <a:buNone/>
            </a:pPr>
            <a:r>
              <a:rPr lang="en-US" dirty="0"/>
              <a:t>      </a:t>
            </a:r>
            <a:r>
              <a:rPr lang="en-US" b="1" dirty="0"/>
              <a:t>Current Liabilities  = Ratio        </a:t>
            </a:r>
            <a:r>
              <a:rPr lang="en-US" b="1" dirty="0" smtClean="0"/>
              <a:t>  </a:t>
            </a:r>
            <a:r>
              <a:rPr lang="en-US" dirty="0" smtClean="0"/>
              <a:t>105,392    </a:t>
            </a:r>
            <a:r>
              <a:rPr lang="en-US" dirty="0"/>
              <a:t>= </a:t>
            </a:r>
            <a:r>
              <a:rPr lang="en-US" b="1" dirty="0" smtClean="0"/>
              <a:t>1.02</a:t>
            </a:r>
            <a:r>
              <a:rPr lang="en-US" b="1" dirty="0" smtClean="0"/>
              <a:t> </a:t>
            </a:r>
            <a:r>
              <a:rPr lang="en-US" b="1" dirty="0"/>
              <a:t>*  </a:t>
            </a:r>
            <a:r>
              <a:rPr lang="en-US" dirty="0" smtClean="0"/>
              <a:t>                           13,302    </a:t>
            </a:r>
            <a:r>
              <a:rPr lang="en-US" dirty="0"/>
              <a:t>=</a:t>
            </a:r>
            <a:r>
              <a:rPr lang="en-US" b="1" dirty="0" smtClean="0"/>
              <a:t>1.22 *</a:t>
            </a:r>
            <a:endParaRPr lang="en-US" b="1" dirty="0"/>
          </a:p>
          <a:p>
            <a:pPr lvl="1"/>
            <a:endParaRPr lang="en-US" b="1" dirty="0"/>
          </a:p>
          <a:p>
            <a:pPr lvl="1"/>
            <a:r>
              <a:rPr lang="en-US" b="1" i="1" dirty="0" smtClean="0"/>
              <a:t>*Notes</a:t>
            </a:r>
            <a:r>
              <a:rPr lang="en-US" b="1" dirty="0" smtClean="0"/>
              <a:t>: Data available under the “Research” </a:t>
            </a:r>
            <a:r>
              <a:rPr lang="en-US" b="1" dirty="0" smtClean="0"/>
              <a:t>t</a:t>
            </a:r>
            <a:r>
              <a:rPr lang="en-US" b="1" dirty="0" smtClean="0"/>
              <a:t>ab for each stock on the BI SSG website; the Morningstar-calculated Quick Ratio numbers are similar but slightly different from those above</a:t>
            </a:r>
            <a:r>
              <a:rPr lang="en-US" b="1" dirty="0"/>
              <a:t>. Part of the difference between Quick Ratio calculations here and those provided in Morningstar is the timeframe for the financial  data: annual vs  quarterly</a:t>
            </a:r>
            <a:r>
              <a:rPr lang="en-US" b="1" dirty="0" smtClean="0"/>
              <a:t/>
            </a:r>
            <a:br>
              <a:rPr lang="en-US" b="1" dirty="0" smtClean="0"/>
            </a:br>
            <a:r>
              <a:rPr lang="en-US" b="1" dirty="0" smtClean="0"/>
              <a:t>    </a:t>
            </a:r>
            <a:r>
              <a:rPr lang="en-US" b="1" i="1" dirty="0" smtClean="0"/>
              <a:t>Go </a:t>
            </a:r>
            <a:r>
              <a:rPr lang="en-US" b="1" i="1" dirty="0" smtClean="0"/>
              <a:t>to</a:t>
            </a:r>
            <a:r>
              <a:rPr lang="en-US" b="1" dirty="0" smtClean="0"/>
              <a:t>:</a:t>
            </a:r>
            <a:br>
              <a:rPr lang="en-US" b="1" dirty="0" smtClean="0"/>
            </a:br>
            <a:r>
              <a:rPr lang="en-US" b="1" dirty="0" smtClean="0"/>
              <a:t>	</a:t>
            </a:r>
            <a:r>
              <a:rPr lang="en-US" b="1" dirty="0" smtClean="0"/>
              <a:t>Stock Selection Tools/(stock name)/Research/Financials/Morningstar Financials/Financials 	or Key Ratios.</a:t>
            </a:r>
          </a:p>
          <a:p>
            <a:pPr lvl="1"/>
            <a:r>
              <a:rPr lang="en-US" b="1" dirty="0" smtClean="0"/>
              <a:t>One can also find this financial information in the public Library’s </a:t>
            </a:r>
            <a:r>
              <a:rPr lang="en-US" b="1" i="1" dirty="0"/>
              <a:t>online</a:t>
            </a:r>
            <a:r>
              <a:rPr lang="en-US" b="1" dirty="0"/>
              <a:t> edition of </a:t>
            </a:r>
            <a:r>
              <a:rPr lang="en-US" b="1" i="1" dirty="0" smtClean="0"/>
              <a:t>Morningstar</a:t>
            </a:r>
            <a:endParaRPr lang="en-US" b="1" dirty="0"/>
          </a:p>
          <a:p>
            <a:pPr marL="0" indent="0">
              <a:buNone/>
            </a:pPr>
            <a:r>
              <a:rPr lang="en-US" b="1" dirty="0"/>
              <a:t>	</a:t>
            </a:r>
            <a:endParaRPr lang="en-US" dirty="0"/>
          </a:p>
          <a:p>
            <a:pPr marL="457200" lvl="1" indent="0">
              <a:buNone/>
            </a:pPr>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2"/>
            <a:endParaRPr lang="en-US" dirty="0"/>
          </a:p>
        </p:txBody>
      </p:sp>
      <p:sp>
        <p:nvSpPr>
          <p:cNvPr id="5" name="Slide Number Placeholder 4"/>
          <p:cNvSpPr>
            <a:spLocks noGrp="1"/>
          </p:cNvSpPr>
          <p:nvPr>
            <p:ph type="sldNum" sz="quarter" idx="12"/>
          </p:nvPr>
        </p:nvSpPr>
        <p:spPr/>
        <p:txBody>
          <a:bodyPr/>
          <a:lstStyle/>
          <a:p>
            <a:fld id="{2BF5E417-CB87-4D6C-AC20-3005CDFC2362}" type="slidenum">
              <a:rPr lang="en-US" smtClean="0"/>
              <a:t>18</a:t>
            </a:fld>
            <a:endParaRPr lang="en-US"/>
          </a:p>
        </p:txBody>
      </p:sp>
    </p:spTree>
    <p:extLst>
      <p:ext uri="{BB962C8B-B14F-4D97-AF65-F5344CB8AC3E}">
        <p14:creationId xmlns:p14="http://schemas.microsoft.com/office/powerpoint/2010/main" val="33205273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14833"/>
          </a:xfrm>
        </p:spPr>
        <p:txBody>
          <a:bodyPr/>
          <a:lstStyle/>
          <a:p>
            <a:pPr algn="ctr"/>
            <a:r>
              <a:rPr lang="en-US" dirty="0"/>
              <a:t>Summary</a:t>
            </a:r>
          </a:p>
        </p:txBody>
      </p:sp>
      <p:sp>
        <p:nvSpPr>
          <p:cNvPr id="3" name="Content Placeholder 2"/>
          <p:cNvSpPr>
            <a:spLocks noGrp="1"/>
          </p:cNvSpPr>
          <p:nvPr>
            <p:ph idx="1"/>
          </p:nvPr>
        </p:nvSpPr>
        <p:spPr>
          <a:xfrm>
            <a:off x="2592925" y="1357086"/>
            <a:ext cx="8915400" cy="4894947"/>
          </a:xfrm>
        </p:spPr>
        <p:txBody>
          <a:bodyPr>
            <a:normAutofit lnSpcReduction="10000"/>
          </a:bodyPr>
          <a:lstStyle/>
          <a:p>
            <a:r>
              <a:rPr lang="en-US" dirty="0"/>
              <a:t>Cash Flow can be helpful, especially for assessing the health and prospects of new companies, with limited years of Profit.</a:t>
            </a:r>
          </a:p>
          <a:p>
            <a:r>
              <a:rPr lang="en-US" dirty="0"/>
              <a:t>Cash Flow, by Itself, however, does not provide a full picture of company health. </a:t>
            </a:r>
          </a:p>
          <a:p>
            <a:pPr lvl="1"/>
            <a:r>
              <a:rPr lang="en-US" dirty="0"/>
              <a:t>Very high Cash Flow might indicate under-investment. </a:t>
            </a:r>
          </a:p>
          <a:p>
            <a:pPr lvl="1"/>
            <a:r>
              <a:rPr lang="en-US" dirty="0"/>
              <a:t>Negative Cash Flow could mean a company investing heavily in expanding its market share, which would likely lead to future growth</a:t>
            </a:r>
          </a:p>
          <a:p>
            <a:r>
              <a:rPr lang="en-US" dirty="0">
                <a:ea typeface="Calibri" panose="020F0502020204030204" pitchFamily="34" charset="0"/>
                <a:cs typeface="Times New Roman" panose="02020603050405020304" pitchFamily="18" charset="0"/>
              </a:rPr>
              <a:t>When analyzing cash flows, it is crucial to compare similar companies to each other in the same industry.</a:t>
            </a:r>
          </a:p>
          <a:p>
            <a:r>
              <a:rPr lang="en-US" dirty="0">
                <a:cs typeface="Times New Roman" panose="02020603050405020304" pitchFamily="18" charset="0"/>
              </a:rPr>
              <a:t>It is important to look at all three financial statements to determine the health of a company.</a:t>
            </a:r>
          </a:p>
          <a:p>
            <a:pPr lvl="1"/>
            <a:r>
              <a:rPr lang="en-US" dirty="0">
                <a:cs typeface="Times New Roman" panose="02020603050405020304" pitchFamily="18" charset="0"/>
              </a:rPr>
              <a:t>Income statement – Sales and Net Income</a:t>
            </a:r>
          </a:p>
          <a:p>
            <a:pPr lvl="1"/>
            <a:r>
              <a:rPr lang="en-US" dirty="0">
                <a:cs typeface="Times New Roman" panose="02020603050405020304" pitchFamily="18" charset="0"/>
              </a:rPr>
              <a:t>Cash Flow – Net Income vs </a:t>
            </a:r>
            <a:r>
              <a:rPr lang="en-US" b="1" dirty="0">
                <a:cs typeface="Times New Roman" panose="02020603050405020304" pitchFamily="18" charset="0"/>
              </a:rPr>
              <a:t>Actua</a:t>
            </a:r>
            <a:r>
              <a:rPr lang="en-US" dirty="0">
                <a:cs typeface="Times New Roman" panose="02020603050405020304" pitchFamily="18" charset="0"/>
              </a:rPr>
              <a:t>l cash in bank, cash from Operating Activities</a:t>
            </a:r>
          </a:p>
          <a:p>
            <a:pPr lvl="1"/>
            <a:r>
              <a:rPr lang="en-US" dirty="0">
                <a:cs typeface="Times New Roman" panose="02020603050405020304" pitchFamily="18" charset="0"/>
              </a:rPr>
              <a:t>Balance sheet – Accounts Receivables, Inventory, CAPEX, debt, and a solvency ratio.</a:t>
            </a:r>
            <a:endParaRPr lang="en-US" dirty="0"/>
          </a:p>
        </p:txBody>
      </p:sp>
      <p:sp>
        <p:nvSpPr>
          <p:cNvPr id="4" name="Slide Number Placeholder 3"/>
          <p:cNvSpPr>
            <a:spLocks noGrp="1"/>
          </p:cNvSpPr>
          <p:nvPr>
            <p:ph type="sldNum" sz="quarter" idx="12"/>
          </p:nvPr>
        </p:nvSpPr>
        <p:spPr/>
        <p:txBody>
          <a:bodyPr/>
          <a:lstStyle/>
          <a:p>
            <a:fld id="{2BF5E417-CB87-4D6C-AC20-3005CDFC2362}" type="slidenum">
              <a:rPr lang="en-US" smtClean="0"/>
              <a:t>19</a:t>
            </a:fld>
            <a:endParaRPr lang="en-US"/>
          </a:p>
        </p:txBody>
      </p:sp>
    </p:spTree>
    <p:extLst>
      <p:ext uri="{BB962C8B-B14F-4D97-AF65-F5344CB8AC3E}">
        <p14:creationId xmlns:p14="http://schemas.microsoft.com/office/powerpoint/2010/main" val="26692643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DISCLAIMER</a:t>
            </a:r>
          </a:p>
        </p:txBody>
      </p:sp>
      <p:sp>
        <p:nvSpPr>
          <p:cNvPr id="3" name="Content Placeholder 2"/>
          <p:cNvSpPr>
            <a:spLocks noGrp="1"/>
          </p:cNvSpPr>
          <p:nvPr>
            <p:ph idx="1"/>
          </p:nvPr>
        </p:nvSpPr>
        <p:spPr>
          <a:xfrm>
            <a:off x="1941511" y="1992923"/>
            <a:ext cx="9148520" cy="3915508"/>
          </a:xfrm>
        </p:spPr>
        <p:txBody>
          <a:bodyPr>
            <a:normAutofit fontScale="85000" lnSpcReduction="20000"/>
          </a:bodyPr>
          <a:lstStyle/>
          <a:p>
            <a:pPr lvl="0"/>
            <a:r>
              <a:rPr lang="en-US" dirty="0"/>
              <a:t>The information in this presentation is for educational purposes only and is not intended to be a recommendation to purchase or sell any of the stocks, mutual funds, or other securities that may be referenced. The securities of companies referenced or featured in the seminar materials are for illustrative purposes only and are not to be considered endorsed or recommended for purchase or sale by </a:t>
            </a:r>
            <a:r>
              <a:rPr lang="en-US" dirty="0" err="1"/>
              <a:t>BetterInvesting</a:t>
            </a:r>
            <a:r>
              <a:rPr lang="en-US" baseline="30000" dirty="0" err="1"/>
              <a:t>TM</a:t>
            </a:r>
            <a:r>
              <a:rPr lang="en-US" dirty="0"/>
              <a:t> National Association of Investors Corporation (“BI”). The views expressed are those of the instructors, commentators, guests and participants, as the case may be, and do not necessarily represent those of BetterInvesting. Investors should conduct their own review and analysis of any company of interest before making an investment decision.</a:t>
            </a:r>
          </a:p>
          <a:p>
            <a:pPr lvl="0"/>
            <a:r>
              <a:rPr lang="en-US" dirty="0"/>
              <a:t>Securities discussed may be held by the instructors in their own personal portfolios or in those of their clients. BI presenters and volunteers are held to a strict code of conduct that precludes benefiting financially from educational presentations or public activities via any BetterInvesting programs, events and/or educational sessions in which they participate. Any violation is strictly prohibited and should be reported to the CEO of BetterInvesting or the Director of Chapter Relations. </a:t>
            </a:r>
          </a:p>
          <a:p>
            <a:r>
              <a:rPr lang="en-US" dirty="0"/>
              <a:t>This presentation may contain images of websites and products or services not endorsed by BetterInvesting. The presenters are not endorsing or promoting the use of these websites, products or services. </a:t>
            </a:r>
          </a:p>
          <a:p>
            <a:endParaRPr lang="en-US" dirty="0"/>
          </a:p>
        </p:txBody>
      </p:sp>
      <p:sp>
        <p:nvSpPr>
          <p:cNvPr id="4" name="Slide Number Placeholder 3"/>
          <p:cNvSpPr>
            <a:spLocks noGrp="1"/>
          </p:cNvSpPr>
          <p:nvPr>
            <p:ph type="sldNum" sz="quarter" idx="12"/>
          </p:nvPr>
        </p:nvSpPr>
        <p:spPr/>
        <p:txBody>
          <a:bodyPr/>
          <a:lstStyle/>
          <a:p>
            <a:fld id="{2BF5E417-CB87-4D6C-AC20-3005CDFC2362}" type="slidenum">
              <a:rPr lang="en-US" smtClean="0"/>
              <a:t>2</a:t>
            </a:fld>
            <a:endParaRPr lang="en-US"/>
          </a:p>
        </p:txBody>
      </p:sp>
    </p:spTree>
    <p:extLst>
      <p:ext uri="{BB962C8B-B14F-4D97-AF65-F5344CB8AC3E}">
        <p14:creationId xmlns:p14="http://schemas.microsoft.com/office/powerpoint/2010/main" val="7892694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Resources Used for this Presentation and Suggested for Further Research</a:t>
            </a:r>
          </a:p>
        </p:txBody>
      </p:sp>
      <p:sp>
        <p:nvSpPr>
          <p:cNvPr id="3" name="Content Placeholder 2"/>
          <p:cNvSpPr>
            <a:spLocks noGrp="1"/>
          </p:cNvSpPr>
          <p:nvPr>
            <p:ph idx="1"/>
          </p:nvPr>
        </p:nvSpPr>
        <p:spPr>
          <a:xfrm>
            <a:off x="2589212" y="2133600"/>
            <a:ext cx="8915400" cy="4100290"/>
          </a:xfrm>
        </p:spPr>
        <p:txBody>
          <a:bodyPr>
            <a:normAutofit fontScale="85000" lnSpcReduction="20000"/>
          </a:bodyPr>
          <a:lstStyle/>
          <a:p>
            <a:r>
              <a:rPr lang="en-US" i="1" dirty="0"/>
              <a:t>Ticker Talk</a:t>
            </a:r>
            <a:r>
              <a:rPr lang="en-US" dirty="0"/>
              <a:t>, October 26, 2020, by Ken Kavula and Ann </a:t>
            </a:r>
            <a:r>
              <a:rPr lang="en-US" dirty="0" err="1"/>
              <a:t>Cuneaz</a:t>
            </a:r>
            <a:endParaRPr lang="en-US" dirty="0"/>
          </a:p>
          <a:p>
            <a:r>
              <a:rPr lang="en-US" i="1" dirty="0"/>
              <a:t>Stock Up</a:t>
            </a:r>
            <a:r>
              <a:rPr lang="en-US" dirty="0"/>
              <a:t>, May 3, 2017, “Perform a Financial Checkup Using the Statements of Cash Flow, “ by John </a:t>
            </a:r>
            <a:r>
              <a:rPr lang="en-US" dirty="0" err="1"/>
              <a:t>Diercks</a:t>
            </a:r>
            <a:r>
              <a:rPr lang="en-US" dirty="0"/>
              <a:t>, Director, Central PA Chapter</a:t>
            </a:r>
          </a:p>
          <a:p>
            <a:r>
              <a:rPr lang="en-US" dirty="0"/>
              <a:t>Book, </a:t>
            </a:r>
            <a:r>
              <a:rPr lang="en-US" i="1" dirty="0"/>
              <a:t>How to Read a Financial Report</a:t>
            </a:r>
            <a:r>
              <a:rPr lang="en-US" dirty="0"/>
              <a:t>, by John A. Tracy and </a:t>
            </a:r>
            <a:r>
              <a:rPr lang="en-US" dirty="0" err="1"/>
              <a:t>Tage</a:t>
            </a:r>
            <a:r>
              <a:rPr lang="en-US" dirty="0"/>
              <a:t> C. Tracy</a:t>
            </a:r>
          </a:p>
          <a:p>
            <a:pPr lvl="0"/>
            <a:r>
              <a:rPr lang="en-US" i="1" dirty="0"/>
              <a:t>Manifest Investing, YouTube, Bull Sessions 10/27/2020 (see Hugh McManus slides on Quality of Earnings)</a:t>
            </a:r>
            <a:r>
              <a:rPr lang="en-US" dirty="0">
                <a:hlinkClick r:id="rId2"/>
              </a:rPr>
              <a:t> Bull Sessions (10/27/2020) - YouTube</a:t>
            </a:r>
            <a:endParaRPr lang="en-US" i="1" dirty="0"/>
          </a:p>
          <a:p>
            <a:pPr lvl="0"/>
            <a:r>
              <a:rPr lang="en-US" i="1" dirty="0"/>
              <a:t>Wall Street MOJO </a:t>
            </a:r>
            <a:r>
              <a:rPr lang="en-US" dirty="0"/>
              <a:t>- </a:t>
            </a:r>
            <a:r>
              <a:rPr lang="en-US" u="sng" dirty="0">
                <a:hlinkClick r:id="rId3"/>
              </a:rPr>
              <a:t>https://www.wallstreetmojo.com/cash-flow-analysis/</a:t>
            </a:r>
            <a:endParaRPr lang="en-US" dirty="0"/>
          </a:p>
          <a:p>
            <a:pPr lvl="0"/>
            <a:r>
              <a:rPr lang="en-US" u="sng" dirty="0">
                <a:hlinkClick r:id="rId4"/>
              </a:rPr>
              <a:t>https://www.investopedia.com/articles/stocks/07/easycashflow.asp</a:t>
            </a:r>
            <a:endParaRPr lang="en-US" dirty="0"/>
          </a:p>
          <a:p>
            <a:pPr lvl="0"/>
            <a:r>
              <a:rPr lang="en-US" u="sng" dirty="0">
                <a:hlinkClick r:id="rId5"/>
              </a:rPr>
              <a:t>https://www.investopedia.com/terms/f/freecashflow.asp</a:t>
            </a:r>
            <a:endParaRPr lang="en-US" u="sng" dirty="0"/>
          </a:p>
          <a:p>
            <a:pPr lvl="0"/>
            <a:r>
              <a:rPr lang="en-US" b="1" dirty="0"/>
              <a:t>TESLA10-K</a:t>
            </a:r>
            <a:r>
              <a:rPr lang="en-US" dirty="0"/>
              <a:t> </a:t>
            </a:r>
            <a:r>
              <a:rPr lang="en-US" dirty="0">
                <a:hlinkClick r:id="rId6"/>
              </a:rPr>
              <a:t>https://www.sec.gov/ix?doc=/Archives/edgar/data/1318605/000156459020047486/tsla-10q_20200930.htm</a:t>
            </a:r>
            <a:endParaRPr lang="en-US" dirty="0"/>
          </a:p>
          <a:p>
            <a:pPr lvl="0"/>
            <a:r>
              <a:rPr lang="en-US" b="1" dirty="0"/>
              <a:t>Apple 10-K </a:t>
            </a:r>
            <a:r>
              <a:rPr lang="en-US" b="1" dirty="0">
                <a:hlinkClick r:id="rId7"/>
              </a:rPr>
              <a:t>https://www.sec.gov/ix?doc=/Archives/edgar/data/320193/000032019320000062/aapl-20200627.htm</a:t>
            </a:r>
            <a:endParaRPr lang="en-US" b="1" dirty="0"/>
          </a:p>
          <a:p>
            <a:endParaRPr lang="en-US" dirty="0"/>
          </a:p>
        </p:txBody>
      </p:sp>
      <p:sp>
        <p:nvSpPr>
          <p:cNvPr id="4" name="Slide Number Placeholder 3"/>
          <p:cNvSpPr>
            <a:spLocks noGrp="1"/>
          </p:cNvSpPr>
          <p:nvPr>
            <p:ph type="sldNum" sz="quarter" idx="12"/>
          </p:nvPr>
        </p:nvSpPr>
        <p:spPr/>
        <p:txBody>
          <a:bodyPr/>
          <a:lstStyle/>
          <a:p>
            <a:fld id="{2BF5E417-CB87-4D6C-AC20-3005CDFC2362}" type="slidenum">
              <a:rPr lang="en-US" smtClean="0"/>
              <a:t>20</a:t>
            </a:fld>
            <a:endParaRPr lang="en-US"/>
          </a:p>
        </p:txBody>
      </p:sp>
    </p:spTree>
    <p:extLst>
      <p:ext uri="{BB962C8B-B14F-4D97-AF65-F5344CB8AC3E}">
        <p14:creationId xmlns:p14="http://schemas.microsoft.com/office/powerpoint/2010/main" val="15676567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29133"/>
          </a:xfrm>
        </p:spPr>
        <p:txBody>
          <a:bodyPr>
            <a:normAutofit fontScale="90000"/>
          </a:bodyPr>
          <a:lstStyle/>
          <a:p>
            <a:pPr algn="ctr"/>
            <a:r>
              <a:rPr lang="en-US" sz="3200" dirty="0"/>
              <a:t>Why Study The Financial Statements including Cash Flow?</a:t>
            </a:r>
          </a:p>
        </p:txBody>
      </p:sp>
      <p:sp>
        <p:nvSpPr>
          <p:cNvPr id="3" name="Content Placeholder 2"/>
          <p:cNvSpPr>
            <a:spLocks noGrp="1"/>
          </p:cNvSpPr>
          <p:nvPr>
            <p:ph idx="1"/>
          </p:nvPr>
        </p:nvSpPr>
        <p:spPr>
          <a:xfrm>
            <a:off x="2115683" y="1518557"/>
            <a:ext cx="9934802" cy="5143501"/>
          </a:xfrm>
        </p:spPr>
        <p:txBody>
          <a:bodyPr>
            <a:noAutofit/>
          </a:bodyPr>
          <a:lstStyle/>
          <a:p>
            <a:r>
              <a:rPr lang="en-US" sz="2200" dirty="0"/>
              <a:t>When we study a new stock, we usually look at the SSG and Analyst Reports. However, the SSG mainly tracks the income statement and  provides a debt-to-capital trend. </a:t>
            </a:r>
          </a:p>
          <a:p>
            <a:r>
              <a:rPr lang="en-US" sz="2200" dirty="0"/>
              <a:t>The SSG alone, especially for young companies, doesn’t provide liquidity data. For that, we need to look at the other financial statements.</a:t>
            </a:r>
          </a:p>
          <a:p>
            <a:r>
              <a:rPr lang="en-US" sz="2200" dirty="0"/>
              <a:t>Lack of adequate cash is one of the biggest reasons businesses fail.</a:t>
            </a:r>
          </a:p>
          <a:p>
            <a:r>
              <a:rPr lang="en-US" sz="2200" dirty="0"/>
              <a:t>Cash flow, as well as the Balance Sheet, is as important as earnings in determining if a company is financially healthy and can pay its bills.  </a:t>
            </a:r>
          </a:p>
          <a:p>
            <a:r>
              <a:rPr lang="en-US" sz="2200" dirty="0"/>
              <a:t>If we look at Cash Flow and the Balance Sheet, in addition to the SSG, we can see whether a young company, with high P/E and only recent earnings, might yet be worthy of further study. You’re looking for a company that may be transitioning into the explosive growth stage.</a:t>
            </a:r>
          </a:p>
        </p:txBody>
      </p:sp>
      <p:sp>
        <p:nvSpPr>
          <p:cNvPr id="4" name="Slide Number Placeholder 3"/>
          <p:cNvSpPr>
            <a:spLocks noGrp="1"/>
          </p:cNvSpPr>
          <p:nvPr>
            <p:ph type="sldNum" sz="quarter" idx="12"/>
          </p:nvPr>
        </p:nvSpPr>
        <p:spPr/>
        <p:txBody>
          <a:bodyPr/>
          <a:lstStyle/>
          <a:p>
            <a:fld id="{2BF5E417-CB87-4D6C-AC20-3005CDFC2362}" type="slidenum">
              <a:rPr lang="en-US" smtClean="0"/>
              <a:t>3</a:t>
            </a:fld>
            <a:endParaRPr lang="en-US"/>
          </a:p>
        </p:txBody>
      </p:sp>
    </p:spTree>
    <p:extLst>
      <p:ext uri="{BB962C8B-B14F-4D97-AF65-F5344CB8AC3E}">
        <p14:creationId xmlns:p14="http://schemas.microsoft.com/office/powerpoint/2010/main" val="30266493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7DA2B06-5D71-4CF4-B25F-56EFD6E2972A}"/>
              </a:ext>
            </a:extLst>
          </p:cNvPr>
          <p:cNvSpPr>
            <a:spLocks noGrp="1"/>
          </p:cNvSpPr>
          <p:nvPr>
            <p:ph type="title"/>
          </p:nvPr>
        </p:nvSpPr>
        <p:spPr/>
        <p:txBody>
          <a:bodyPr>
            <a:normAutofit/>
          </a:bodyPr>
          <a:lstStyle/>
          <a:p>
            <a:r>
              <a:rPr lang="en-US" sz="3200" dirty="0"/>
              <a:t>A Company’s Three Financial Statements and Their Relationships</a:t>
            </a:r>
          </a:p>
        </p:txBody>
      </p:sp>
      <p:sp>
        <p:nvSpPr>
          <p:cNvPr id="3" name="Footer Placeholder 2">
            <a:extLst>
              <a:ext uri="{FF2B5EF4-FFF2-40B4-BE49-F238E27FC236}">
                <a16:creationId xmlns="" xmlns:a16="http://schemas.microsoft.com/office/drawing/2014/main" id="{A951A6F8-15F8-4AAE-B1C4-72C8763D9447}"/>
              </a:ext>
            </a:extLst>
          </p:cNvPr>
          <p:cNvSpPr>
            <a:spLocks noGrp="1"/>
          </p:cNvSpPr>
          <p:nvPr>
            <p:ph type="ftr" sz="quarter" idx="11"/>
          </p:nvPr>
        </p:nvSpPr>
        <p:spPr>
          <a:xfrm>
            <a:off x="2592924" y="6217792"/>
            <a:ext cx="7619999" cy="365125"/>
          </a:xfrm>
        </p:spPr>
        <p:txBody>
          <a:bodyPr/>
          <a:lstStyle/>
          <a:p>
            <a:r>
              <a:rPr lang="en-US" sz="1100" dirty="0">
                <a:latin typeface="Arial Black" panose="020B0A04020102020204" pitchFamily="34" charset="0"/>
              </a:rPr>
              <a:t>Dan Harter &amp; Robin Ware (North Florida Chapter)</a:t>
            </a:r>
          </a:p>
        </p:txBody>
      </p:sp>
      <p:sp>
        <p:nvSpPr>
          <p:cNvPr id="4" name="Slide Number Placeholder 3">
            <a:extLst>
              <a:ext uri="{FF2B5EF4-FFF2-40B4-BE49-F238E27FC236}">
                <a16:creationId xmlns="" xmlns:a16="http://schemas.microsoft.com/office/drawing/2014/main" id="{E1C63231-4180-4E7C-A469-94DF16B12183}"/>
              </a:ext>
            </a:extLst>
          </p:cNvPr>
          <p:cNvSpPr>
            <a:spLocks noGrp="1"/>
          </p:cNvSpPr>
          <p:nvPr>
            <p:ph type="sldNum" sz="quarter" idx="12"/>
          </p:nvPr>
        </p:nvSpPr>
        <p:spPr/>
        <p:txBody>
          <a:bodyPr/>
          <a:lstStyle/>
          <a:p>
            <a:fld id="{2BF5E417-CB87-4D6C-AC20-3005CDFC2362}" type="slidenum">
              <a:rPr lang="en-US" smtClean="0"/>
              <a:t>4</a:t>
            </a:fld>
            <a:endParaRPr lang="en-US"/>
          </a:p>
        </p:txBody>
      </p:sp>
      <p:pic>
        <p:nvPicPr>
          <p:cNvPr id="8" name="Picture 7">
            <a:extLst>
              <a:ext uri="{FF2B5EF4-FFF2-40B4-BE49-F238E27FC236}">
                <a16:creationId xmlns="" xmlns:a16="http://schemas.microsoft.com/office/drawing/2014/main" id="{2B2CFEAA-5C10-462E-94CC-74C0246F88F0}"/>
              </a:ext>
            </a:extLst>
          </p:cNvPr>
          <p:cNvPicPr>
            <a:picLocks noChangeAspect="1"/>
          </p:cNvPicPr>
          <p:nvPr/>
        </p:nvPicPr>
        <p:blipFill>
          <a:blip r:embed="rId3"/>
          <a:stretch>
            <a:fillRect/>
          </a:stretch>
        </p:blipFill>
        <p:spPr>
          <a:xfrm>
            <a:off x="2779134" y="2071465"/>
            <a:ext cx="8296275" cy="4162425"/>
          </a:xfrm>
          <a:prstGeom prst="rect">
            <a:avLst/>
          </a:prstGeom>
        </p:spPr>
      </p:pic>
    </p:spTree>
    <p:extLst>
      <p:ext uri="{BB962C8B-B14F-4D97-AF65-F5344CB8AC3E}">
        <p14:creationId xmlns:p14="http://schemas.microsoft.com/office/powerpoint/2010/main" val="24738422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798975" cy="3757390"/>
          </a:xfrm>
        </p:spPr>
        <p:txBody>
          <a:bodyPr>
            <a:normAutofit fontScale="90000"/>
          </a:bodyPr>
          <a:lstStyle/>
          <a:p>
            <a:pPr algn="ctr"/>
            <a:r>
              <a:rPr lang="en-US" b="1" dirty="0" smtClean="0"/>
              <a:t>Financial Statements &amp; Key Ratios can all be found on the Better Investing Website, under the SSG Research Tab</a:t>
            </a:r>
            <a:br>
              <a:rPr lang="en-US" b="1" dirty="0" smtClean="0"/>
            </a:br>
            <a:r>
              <a:rPr lang="en-US" dirty="0" smtClean="0"/>
              <a:t>e.g.  Research/ Analysts Estimates</a:t>
            </a:r>
            <a:br>
              <a:rPr lang="en-US" dirty="0" smtClean="0"/>
            </a:br>
            <a:r>
              <a:rPr lang="en-US" dirty="0" smtClean="0"/>
              <a:t>/Morningstar Analyst Estimate</a:t>
            </a:r>
            <a:br>
              <a:rPr lang="en-US" dirty="0" smtClean="0"/>
            </a:br>
            <a:r>
              <a:rPr lang="en-US" dirty="0" smtClean="0"/>
              <a:t/>
            </a:r>
            <a:br>
              <a:rPr lang="en-US" dirty="0" smtClean="0"/>
            </a:br>
            <a:r>
              <a:rPr lang="en-US" i="1" dirty="0" smtClean="0"/>
              <a:t>Demo by Sheryl Patterson</a:t>
            </a:r>
            <a:endParaRPr lang="en-US" i="1" dirty="0"/>
          </a:p>
        </p:txBody>
      </p:sp>
      <p:sp>
        <p:nvSpPr>
          <p:cNvPr id="5" name="Slide Number Placeholder 4"/>
          <p:cNvSpPr>
            <a:spLocks noGrp="1"/>
          </p:cNvSpPr>
          <p:nvPr>
            <p:ph type="sldNum" sz="quarter" idx="12"/>
          </p:nvPr>
        </p:nvSpPr>
        <p:spPr/>
        <p:txBody>
          <a:bodyPr/>
          <a:lstStyle/>
          <a:p>
            <a:fld id="{2BF5E417-CB87-4D6C-AC20-3005CDFC2362}" type="slidenum">
              <a:rPr lang="en-US" smtClean="0"/>
              <a:t>5</a:t>
            </a:fld>
            <a:endParaRPr lang="en-US"/>
          </a:p>
        </p:txBody>
      </p:sp>
      <p:pic>
        <p:nvPicPr>
          <p:cNvPr id="6" name="Picture 5"/>
          <p:cNvPicPr>
            <a:picLocks noChangeAspect="1"/>
          </p:cNvPicPr>
          <p:nvPr/>
        </p:nvPicPr>
        <p:blipFill>
          <a:blip r:embed="rId2"/>
          <a:stretch>
            <a:fillRect/>
          </a:stretch>
        </p:blipFill>
        <p:spPr>
          <a:xfrm>
            <a:off x="1885950" y="4314825"/>
            <a:ext cx="8746075" cy="2076450"/>
          </a:xfrm>
          <a:prstGeom prst="rect">
            <a:avLst/>
          </a:prstGeom>
        </p:spPr>
      </p:pic>
      <p:sp>
        <p:nvSpPr>
          <p:cNvPr id="7" name="Oval 6"/>
          <p:cNvSpPr/>
          <p:nvPr/>
        </p:nvSpPr>
        <p:spPr>
          <a:xfrm>
            <a:off x="4762500" y="5724525"/>
            <a:ext cx="1809750" cy="666750"/>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885950" y="3914715"/>
            <a:ext cx="2132315" cy="400110"/>
          </a:xfrm>
          <a:prstGeom prst="rect">
            <a:avLst/>
          </a:prstGeom>
          <a:noFill/>
        </p:spPr>
        <p:txBody>
          <a:bodyPr wrap="none" rtlCol="0">
            <a:spAutoFit/>
          </a:bodyPr>
          <a:lstStyle/>
          <a:p>
            <a:r>
              <a:rPr lang="en-US" sz="2000" b="1" dirty="0" smtClean="0"/>
              <a:t>Example, result:</a:t>
            </a:r>
            <a:endParaRPr lang="en-US" sz="2000" b="1" dirty="0"/>
          </a:p>
        </p:txBody>
      </p:sp>
    </p:spTree>
    <p:extLst>
      <p:ext uri="{BB962C8B-B14F-4D97-AF65-F5344CB8AC3E}">
        <p14:creationId xmlns:p14="http://schemas.microsoft.com/office/powerpoint/2010/main" val="11407219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5135" y="542882"/>
            <a:ext cx="9242058" cy="682176"/>
          </a:xfrm>
        </p:spPr>
        <p:txBody>
          <a:bodyPr/>
          <a:lstStyle/>
          <a:p>
            <a:pPr algn="ctr"/>
            <a:r>
              <a:rPr lang="en-US" dirty="0"/>
              <a:t>A Closer Look at Cash Flow: Diagram</a:t>
            </a:r>
          </a:p>
        </p:txBody>
      </p:sp>
      <p:pic>
        <p:nvPicPr>
          <p:cNvPr id="4" name="Content Placeholder 3" descr="Cash Flow Analysis - Diagram"/>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45135" y="1325827"/>
            <a:ext cx="9242058" cy="4888522"/>
          </a:xfrm>
          <a:prstGeom prst="rect">
            <a:avLst/>
          </a:prstGeom>
          <a:noFill/>
          <a:ln>
            <a:noFill/>
          </a:ln>
        </p:spPr>
      </p:pic>
      <p:sp>
        <p:nvSpPr>
          <p:cNvPr id="3" name="Slide Number Placeholder 2"/>
          <p:cNvSpPr>
            <a:spLocks noGrp="1"/>
          </p:cNvSpPr>
          <p:nvPr>
            <p:ph type="sldNum" sz="quarter" idx="12"/>
          </p:nvPr>
        </p:nvSpPr>
        <p:spPr/>
        <p:txBody>
          <a:bodyPr/>
          <a:lstStyle/>
          <a:p>
            <a:fld id="{2BF5E417-CB87-4D6C-AC20-3005CDFC2362}" type="slidenum">
              <a:rPr lang="en-US" smtClean="0"/>
              <a:t>6</a:t>
            </a:fld>
            <a:endParaRPr lang="en-US"/>
          </a:p>
        </p:txBody>
      </p:sp>
      <p:sp>
        <p:nvSpPr>
          <p:cNvPr id="5" name="TextBox 4">
            <a:extLst>
              <a:ext uri="{FF2B5EF4-FFF2-40B4-BE49-F238E27FC236}">
                <a16:creationId xmlns="" xmlns:a16="http://schemas.microsoft.com/office/drawing/2014/main" id="{53F06F15-5245-4302-A1C0-A8398D4CEB83}"/>
              </a:ext>
            </a:extLst>
          </p:cNvPr>
          <p:cNvSpPr txBox="1"/>
          <p:nvPr/>
        </p:nvSpPr>
        <p:spPr>
          <a:xfrm>
            <a:off x="2245135" y="6233890"/>
            <a:ext cx="8768443" cy="338554"/>
          </a:xfrm>
          <a:prstGeom prst="rect">
            <a:avLst/>
          </a:prstGeom>
          <a:noFill/>
        </p:spPr>
        <p:txBody>
          <a:bodyPr wrap="square" rtlCol="0">
            <a:spAutoFit/>
          </a:bodyPr>
          <a:lstStyle/>
          <a:p>
            <a:pPr lvl="0"/>
            <a:r>
              <a:rPr lang="en-US" sz="1600" u="sng" dirty="0">
                <a:hlinkClick r:id="rId3">
                  <a:extLst>
                    <a:ext uri="{A12FA001-AC4F-418D-AE19-62706E023703}">
                      <ahyp:hlinkClr xmlns="" xmlns:ahyp="http://schemas.microsoft.com/office/drawing/2018/hyperlinkcolor" val="tx"/>
                    </a:ext>
                  </a:extLst>
                </a:hlinkClick>
              </a:rPr>
              <a:t>https://www.wallstreetmojo.com/cash-flow-analysis/</a:t>
            </a:r>
            <a:endParaRPr lang="en-US" sz="1600" u="sng" dirty="0"/>
          </a:p>
        </p:txBody>
      </p:sp>
    </p:spTree>
    <p:extLst>
      <p:ext uri="{BB962C8B-B14F-4D97-AF65-F5344CB8AC3E}">
        <p14:creationId xmlns:p14="http://schemas.microsoft.com/office/powerpoint/2010/main" val="17246057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0410" y="150980"/>
            <a:ext cx="9716170" cy="636802"/>
          </a:xfrm>
        </p:spPr>
        <p:txBody>
          <a:bodyPr>
            <a:normAutofit fontScale="90000"/>
          </a:bodyPr>
          <a:lstStyle/>
          <a:p>
            <a:pPr algn="ctr"/>
            <a:r>
              <a:rPr lang="en-US" sz="3600" b="1" dirty="0">
                <a:effectLst/>
                <a:latin typeface="Calibri" panose="020F0502020204030204" pitchFamily="34" charset="0"/>
                <a:ea typeface="Calibri" panose="020F0502020204030204" pitchFamily="34" charset="0"/>
                <a:cs typeface="Times New Roman" panose="02020603050405020304" pitchFamily="18" charset="0"/>
              </a:rPr>
              <a:t>Cash Flow from Operations</a:t>
            </a:r>
            <a:br>
              <a:rPr lang="en-US" sz="3600" b="1" dirty="0">
                <a:effectLst/>
                <a:latin typeface="Calibri" panose="020F0502020204030204" pitchFamily="34" charset="0"/>
                <a:ea typeface="Calibri" panose="020F0502020204030204" pitchFamily="34" charset="0"/>
                <a:cs typeface="Times New Roman" panose="02020603050405020304" pitchFamily="18" charset="0"/>
              </a:rPr>
            </a:br>
            <a:r>
              <a:rPr lang="en-US" dirty="0"/>
              <a:t/>
            </a:r>
            <a:br>
              <a:rPr lang="en-US" dirty="0"/>
            </a:br>
            <a:endParaRPr lang="en-US" dirty="0"/>
          </a:p>
        </p:txBody>
      </p:sp>
      <p:sp>
        <p:nvSpPr>
          <p:cNvPr id="6" name="TextBox 5"/>
          <p:cNvSpPr txBox="1"/>
          <p:nvPr/>
        </p:nvSpPr>
        <p:spPr>
          <a:xfrm>
            <a:off x="1691967" y="787782"/>
            <a:ext cx="10313505" cy="5139869"/>
          </a:xfrm>
          <a:prstGeom prst="rect">
            <a:avLst/>
          </a:prstGeom>
          <a:noFill/>
        </p:spPr>
        <p:txBody>
          <a:bodyPr wrap="square" rtlCol="0">
            <a:spAutoFit/>
          </a:bodyPr>
          <a:lstStyle/>
          <a:p>
            <a:pPr marL="285750" indent="-285750">
              <a:buFont typeface="Wingdings" panose="05000000000000000000" pitchFamily="2" charset="2"/>
              <a:buChar char="Ø"/>
            </a:pPr>
            <a:r>
              <a:rPr lang="en-US" b="1" dirty="0">
                <a:effectLst/>
                <a:ea typeface="Calibri" panose="020F0502020204030204" pitchFamily="34" charset="0"/>
                <a:cs typeface="Times New Roman" panose="02020603050405020304" pitchFamily="18" charset="0"/>
              </a:rPr>
              <a:t>Operating Cash Flow</a:t>
            </a:r>
            <a:endParaRPr lang="en-US" dirty="0">
              <a:effectLst/>
              <a:ea typeface="Calibri" panose="020F0502020204030204" pitchFamily="34" charset="0"/>
              <a:cs typeface="Times New Roman" panose="02020603050405020304" pitchFamily="18" charset="0"/>
            </a:endParaRPr>
          </a:p>
          <a:p>
            <a:endParaRPr lang="en-US" sz="1000" dirty="0">
              <a:effectLst/>
              <a:ea typeface="Calibri" panose="020F0502020204030204" pitchFamily="34" charset="0"/>
              <a:cs typeface="Times New Roman" panose="02020603050405020304" pitchFamily="18" charset="0"/>
            </a:endParaRPr>
          </a:p>
          <a:p>
            <a:pPr marL="742950" lvl="1" indent="-285750">
              <a:buFont typeface="Wingdings" panose="05000000000000000000" pitchFamily="2" charset="2"/>
              <a:buChar char="§"/>
            </a:pPr>
            <a:r>
              <a:rPr lang="en-US" dirty="0">
                <a:effectLst/>
                <a:ea typeface="Calibri" panose="020F0502020204030204" pitchFamily="34" charset="0"/>
                <a:cs typeface="Times New Roman" panose="02020603050405020304" pitchFamily="18" charset="0"/>
              </a:rPr>
              <a:t>A substantial decrease in cash flow from operations is usually a sign of fundamental difficulties.</a:t>
            </a:r>
            <a:br>
              <a:rPr lang="en-US" dirty="0">
                <a:effectLst/>
                <a:ea typeface="Calibri" panose="020F0502020204030204" pitchFamily="34" charset="0"/>
                <a:cs typeface="Times New Roman" panose="02020603050405020304" pitchFamily="18" charset="0"/>
              </a:rPr>
            </a:br>
            <a:endParaRPr lang="en-US" sz="1000" dirty="0">
              <a:effectLst/>
              <a:ea typeface="Calibri" panose="020F0502020204030204" pitchFamily="34" charset="0"/>
              <a:cs typeface="Times New Roman" panose="02020603050405020304" pitchFamily="18" charset="0"/>
            </a:endParaRPr>
          </a:p>
          <a:p>
            <a:pPr marL="742950" lvl="1" indent="-285750">
              <a:buFont typeface="Wingdings" panose="05000000000000000000" pitchFamily="2" charset="2"/>
              <a:buChar char="§"/>
            </a:pPr>
            <a:r>
              <a:rPr lang="en-US" dirty="0"/>
              <a:t>Must become positive and should be the largest sources of cash for a company to be sustainable.</a:t>
            </a:r>
            <a:r>
              <a:rPr lang="en-US" dirty="0">
                <a:effectLst/>
                <a:ea typeface="Calibri" panose="020F0502020204030204" pitchFamily="34" charset="0"/>
                <a:cs typeface="Times New Roman" panose="02020603050405020304" pitchFamily="18" charset="0"/>
              </a:rPr>
              <a:t> </a:t>
            </a:r>
            <a:endParaRPr lang="en-US" dirty="0"/>
          </a:p>
          <a:p>
            <a:pPr marL="742950" lvl="1" indent="-285750">
              <a:buFont typeface="Wingdings" panose="05000000000000000000" pitchFamily="2" charset="2"/>
              <a:buChar char="§"/>
            </a:pPr>
            <a:endParaRPr lang="en-US" sz="1000" dirty="0"/>
          </a:p>
          <a:p>
            <a:pPr marL="742950" lvl="1" indent="-285750">
              <a:buFont typeface="Wingdings" panose="05000000000000000000" pitchFamily="2" charset="2"/>
              <a:buChar char="§"/>
            </a:pPr>
            <a:r>
              <a:rPr lang="en-US" dirty="0"/>
              <a:t>For large companies, operating cash flow should only be positive</a:t>
            </a:r>
          </a:p>
          <a:p>
            <a:pPr lvl="1"/>
            <a:endParaRPr lang="en-US" sz="1000" dirty="0"/>
          </a:p>
          <a:p>
            <a:pPr marL="742950" lvl="1" indent="-285750">
              <a:buFont typeface="Wingdings" panose="05000000000000000000" pitchFamily="2" charset="2"/>
              <a:buChar char="§"/>
            </a:pPr>
            <a:r>
              <a:rPr lang="en-US" sz="1800" dirty="0">
                <a:effectLst/>
                <a:ea typeface="Calibri" panose="020F0502020204030204" pitchFamily="34" charset="0"/>
                <a:cs typeface="Times New Roman" panose="02020603050405020304" pitchFamily="18" charset="0"/>
              </a:rPr>
              <a:t>Make sure the company can sustain its dividends from operations of the business, as opposed to taking on more debt</a:t>
            </a:r>
            <a:endParaRPr lang="en-US" dirty="0"/>
          </a:p>
          <a:p>
            <a:endParaRPr lang="en-US" dirty="0"/>
          </a:p>
          <a:p>
            <a:pPr marL="285750" indent="-285750">
              <a:buFont typeface="Wingdings" panose="05000000000000000000" pitchFamily="2" charset="2"/>
              <a:buChar char="Ø"/>
            </a:pPr>
            <a:r>
              <a:rPr lang="en-US" b="1" dirty="0"/>
              <a:t>Free Cash Flow </a:t>
            </a:r>
            <a:r>
              <a:rPr lang="en-US" dirty="0">
                <a:effectLst/>
                <a:ea typeface="Calibri" panose="020F0502020204030204" pitchFamily="34" charset="0"/>
                <a:cs typeface="Times New Roman" panose="02020603050405020304" pitchFamily="18" charset="0"/>
              </a:rPr>
              <a:t>is the bottom line of th</a:t>
            </a:r>
            <a:r>
              <a:rPr lang="en-US" dirty="0">
                <a:ea typeface="Calibri" panose="020F0502020204030204" pitchFamily="34" charset="0"/>
                <a:cs typeface="Times New Roman" panose="02020603050405020304" pitchFamily="18" charset="0"/>
              </a:rPr>
              <a:t>e Cash Flow Statement (CFS).  The net of all forms of cash transactions. </a:t>
            </a:r>
          </a:p>
          <a:p>
            <a:endParaRPr lang="en-US" dirty="0">
              <a:ea typeface="Calibri" panose="020F0502020204030204" pitchFamily="34" charset="0"/>
              <a:cs typeface="Times New Roman" panose="02020603050405020304" pitchFamily="18" charset="0"/>
            </a:endParaRPr>
          </a:p>
          <a:p>
            <a:pPr marL="742950" lvl="1" indent="-285750">
              <a:buFont typeface="Wingdings" panose="05000000000000000000" pitchFamily="2" charset="2"/>
              <a:buChar char="§"/>
            </a:pPr>
            <a:r>
              <a:rPr lang="en-US" dirty="0">
                <a:ea typeface="Calibri" panose="020F0502020204030204" pitchFamily="34" charset="0"/>
                <a:cs typeface="Times New Roman" panose="02020603050405020304" pitchFamily="18" charset="0"/>
              </a:rPr>
              <a:t>It </a:t>
            </a:r>
            <a:r>
              <a:rPr lang="en-US" dirty="0"/>
              <a:t>should be mostly up, can be choppy due to Capital Expenditures (CAPEX). </a:t>
            </a:r>
            <a:br>
              <a:rPr lang="en-US" dirty="0"/>
            </a:br>
            <a:r>
              <a:rPr lang="en-US" dirty="0"/>
              <a:t> </a:t>
            </a:r>
          </a:p>
          <a:p>
            <a:pPr marL="742950" lvl="1" indent="-285750">
              <a:buFont typeface="Wingdings" panose="05000000000000000000" pitchFamily="2" charset="2"/>
              <a:buChar char="§"/>
            </a:pPr>
            <a:r>
              <a:rPr lang="en-US" dirty="0"/>
              <a:t>For the most part we can focus on the trend. But we also need to understand the causes of major shifts and what is behind management thinking.</a:t>
            </a:r>
          </a:p>
        </p:txBody>
      </p:sp>
      <p:sp>
        <p:nvSpPr>
          <p:cNvPr id="4" name="Slide Number Placeholder 3"/>
          <p:cNvSpPr>
            <a:spLocks noGrp="1"/>
          </p:cNvSpPr>
          <p:nvPr>
            <p:ph type="sldNum" sz="quarter" idx="12"/>
          </p:nvPr>
        </p:nvSpPr>
        <p:spPr/>
        <p:txBody>
          <a:bodyPr/>
          <a:lstStyle/>
          <a:p>
            <a:fld id="{2BF5E417-CB87-4D6C-AC20-3005CDFC2362}" type="slidenum">
              <a:rPr lang="en-US" smtClean="0"/>
              <a:t>7</a:t>
            </a:fld>
            <a:endParaRPr lang="en-US"/>
          </a:p>
        </p:txBody>
      </p:sp>
    </p:spTree>
    <p:extLst>
      <p:ext uri="{BB962C8B-B14F-4D97-AF65-F5344CB8AC3E}">
        <p14:creationId xmlns:p14="http://schemas.microsoft.com/office/powerpoint/2010/main" val="17604707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0410" y="150980"/>
            <a:ext cx="9716170" cy="636802"/>
          </a:xfrm>
        </p:spPr>
        <p:txBody>
          <a:bodyPr>
            <a:normAutofit fontScale="90000"/>
          </a:bodyPr>
          <a:lstStyle/>
          <a:p>
            <a:pPr algn="ctr"/>
            <a:r>
              <a:rPr lang="en-US" b="1" dirty="0"/>
              <a:t>Investing Activities</a:t>
            </a:r>
            <a:r>
              <a:rPr lang="en-US" dirty="0"/>
              <a:t/>
            </a:r>
            <a:br>
              <a:rPr lang="en-US" dirty="0"/>
            </a:br>
            <a:endParaRPr lang="en-US" dirty="0"/>
          </a:p>
        </p:txBody>
      </p:sp>
      <p:sp>
        <p:nvSpPr>
          <p:cNvPr id="6" name="TextBox 5"/>
          <p:cNvSpPr txBox="1"/>
          <p:nvPr/>
        </p:nvSpPr>
        <p:spPr>
          <a:xfrm>
            <a:off x="1346683" y="760206"/>
            <a:ext cx="10313505" cy="3290773"/>
          </a:xfrm>
          <a:prstGeom prst="rect">
            <a:avLst/>
          </a:prstGeom>
          <a:noFill/>
        </p:spPr>
        <p:txBody>
          <a:bodyPr wrap="square" rtlCol="0">
            <a:spAutoFit/>
          </a:bodyPr>
          <a:lstStyle/>
          <a:p>
            <a:pPr marL="342900" indent="-342900">
              <a:lnSpc>
                <a:spcPct val="107000"/>
              </a:lnSpc>
              <a:buFont typeface="Wingdings" panose="05000000000000000000" pitchFamily="2" charset="2"/>
              <a:buChar char="Ø"/>
            </a:pPr>
            <a:r>
              <a:rPr lang="en-US" b="1" dirty="0">
                <a:effectLst/>
                <a:ea typeface="Calibri" panose="020F0502020204030204" pitchFamily="34" charset="0"/>
                <a:cs typeface="Times New Roman" panose="02020603050405020304" pitchFamily="18" charset="0"/>
              </a:rPr>
              <a:t>Purchase or Sale of assets.  </a:t>
            </a:r>
            <a:r>
              <a:rPr lang="en-US" dirty="0">
                <a:effectLst/>
                <a:ea typeface="Calibri" panose="020F0502020204030204" pitchFamily="34" charset="0"/>
                <a:cs typeface="Times New Roman" panose="02020603050405020304" pitchFamily="18" charset="0"/>
              </a:rPr>
              <a:t>Known </a:t>
            </a:r>
            <a:r>
              <a:rPr lang="en-US" dirty="0">
                <a:ea typeface="Calibri" panose="020F0502020204030204" pitchFamily="34" charset="0"/>
                <a:cs typeface="Times New Roman" panose="02020603050405020304" pitchFamily="18" charset="0"/>
              </a:rPr>
              <a:t>as </a:t>
            </a:r>
            <a:r>
              <a:rPr lang="en-US" b="1" dirty="0">
                <a:effectLst/>
                <a:ea typeface="Calibri" panose="020F0502020204030204" pitchFamily="34" charset="0"/>
                <a:cs typeface="Times New Roman" panose="02020603050405020304" pitchFamily="18" charset="0"/>
              </a:rPr>
              <a:t>CAPEX </a:t>
            </a:r>
            <a:r>
              <a:rPr lang="en-US" dirty="0">
                <a:effectLst/>
                <a:ea typeface="Calibri" panose="020F0502020204030204" pitchFamily="34" charset="0"/>
                <a:cs typeface="Times New Roman" panose="02020603050405020304" pitchFamily="18" charset="0"/>
              </a:rPr>
              <a:t>or</a:t>
            </a:r>
            <a:r>
              <a:rPr lang="en-US" b="1" dirty="0">
                <a:effectLst/>
                <a:ea typeface="Calibri" panose="020F0502020204030204" pitchFamily="34" charset="0"/>
                <a:cs typeface="Times New Roman" panose="02020603050405020304" pitchFamily="18" charset="0"/>
              </a:rPr>
              <a:t> </a:t>
            </a:r>
            <a:r>
              <a:rPr lang="en-US" dirty="0"/>
              <a:t>Capital Investments/Expenditures </a:t>
            </a:r>
            <a:endParaRPr lang="en-US" b="1" dirty="0">
              <a:effectLst/>
              <a:ea typeface="Calibri" panose="020F0502020204030204" pitchFamily="34" charset="0"/>
              <a:cs typeface="Times New Roman" panose="02020603050405020304" pitchFamily="18" charset="0"/>
            </a:endParaRPr>
          </a:p>
          <a:p>
            <a:pPr marL="742950" lvl="1" indent="-285750">
              <a:buFont typeface="Wingdings" panose="05000000000000000000" pitchFamily="2" charset="2"/>
              <a:buChar char="Ø"/>
            </a:pPr>
            <a:r>
              <a:rPr lang="en-US" b="1" dirty="0"/>
              <a:t>Evaluate the quality of CAPEX</a:t>
            </a:r>
            <a:r>
              <a:rPr lang="en-US" dirty="0"/>
              <a:t> (Capital Investments/Expenditures), ask how will it contribute to the company’s future sales growth or profitability? </a:t>
            </a:r>
            <a:endParaRPr lang="en-US" b="1" dirty="0">
              <a:effectLst/>
              <a:ea typeface="Calibri" panose="020F0502020204030204" pitchFamily="34" charset="0"/>
              <a:cs typeface="Times New Roman" panose="02020603050405020304" pitchFamily="18" charset="0"/>
            </a:endParaRPr>
          </a:p>
          <a:p>
            <a:pPr marL="800100" lvl="1" indent="-342900">
              <a:lnSpc>
                <a:spcPct val="107000"/>
              </a:lnSpc>
              <a:buFont typeface="Wingdings" panose="05000000000000000000" pitchFamily="2" charset="2"/>
              <a:buChar char="Ø"/>
            </a:pPr>
            <a:r>
              <a:rPr lang="en-US" dirty="0">
                <a:effectLst/>
                <a:ea typeface="Calibri" panose="020F0502020204030204" pitchFamily="34" charset="0"/>
                <a:cs typeface="Times New Roman" panose="02020603050405020304" pitchFamily="18" charset="0"/>
              </a:rPr>
              <a:t>When a fixed asset is sold, ask why. </a:t>
            </a:r>
            <a:r>
              <a:rPr lang="en-US" dirty="0">
                <a:effectLst/>
                <a:latin typeface="Calibri" panose="020F0502020204030204" pitchFamily="34" charset="0"/>
                <a:ea typeface="Calibri" panose="020F0502020204030204" pitchFamily="34" charset="0"/>
                <a:cs typeface="Times New Roman" panose="02020603050405020304" pitchFamily="18" charset="0"/>
              </a:rPr>
              <a:t>Is the company trying to raise cash or has the asset’s purpose been realized? </a:t>
            </a:r>
            <a:r>
              <a:rPr lang="en-US" dirty="0"/>
              <a:t>Low product demand may force a company to sell manufacturing equipment, </a:t>
            </a:r>
            <a:r>
              <a:rPr lang="en-US" dirty="0">
                <a:effectLst/>
                <a:latin typeface="Calibri" panose="020F0502020204030204" pitchFamily="34" charset="0"/>
                <a:ea typeface="Calibri" panose="020F0502020204030204" pitchFamily="34" charset="0"/>
                <a:cs typeface="Times New Roman" panose="02020603050405020304" pitchFamily="18" charset="0"/>
              </a:rPr>
              <a:t>generating a positive cash flow but may equally indicate a bleak profit outlook.</a:t>
            </a:r>
          </a:p>
          <a:p>
            <a:pPr marL="342900" indent="-342900">
              <a:lnSpc>
                <a:spcPct val="107000"/>
              </a:lnSpc>
              <a:buFont typeface="Wingdings" panose="05000000000000000000" pitchFamily="2" charset="2"/>
              <a:buChar char="Ø"/>
            </a:pPr>
            <a:r>
              <a:rPr lang="en-US" b="1" i="1" dirty="0"/>
              <a:t>Note</a:t>
            </a:r>
            <a:r>
              <a:rPr lang="en-US" b="1" dirty="0"/>
              <a:t>: The Library’s online edition of </a:t>
            </a:r>
            <a:r>
              <a:rPr lang="en-US" b="1" i="1" dirty="0"/>
              <a:t>Morningstar</a:t>
            </a:r>
            <a:r>
              <a:rPr lang="en-US" b="1" dirty="0"/>
              <a:t> provides CAPEX activity for each stock it covers,</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buFont typeface="Wingdings" panose="05000000000000000000" pitchFamily="2" charset="2"/>
              <a:buChar char="Ø"/>
            </a:pPr>
            <a:r>
              <a:rPr lang="en-US" dirty="0">
                <a:latin typeface="Calibri" panose="020F0502020204030204" pitchFamily="34" charset="0"/>
                <a:cs typeface="Times New Roman" panose="02020603050405020304" pitchFamily="18" charset="0"/>
              </a:rPr>
              <a:t>The </a:t>
            </a:r>
            <a:r>
              <a:rPr lang="en-US" b="1" dirty="0"/>
              <a:t>Management Discussion</a:t>
            </a:r>
            <a:r>
              <a:rPr lang="en-US" dirty="0"/>
              <a:t> or </a:t>
            </a:r>
            <a:r>
              <a:rPr lang="en-US" b="1" dirty="0"/>
              <a:t>Financial Notes</a:t>
            </a:r>
            <a:r>
              <a:rPr lang="en-US" dirty="0"/>
              <a:t> </a:t>
            </a:r>
            <a:r>
              <a:rPr lang="en-US" sz="1800" dirty="0">
                <a:effectLst/>
                <a:latin typeface="Calibri" panose="020F0502020204030204" pitchFamily="34" charset="0"/>
                <a:ea typeface="Calibri" panose="020F0502020204030204" pitchFamily="34" charset="0"/>
                <a:cs typeface="Times New Roman" panose="02020603050405020304" pitchFamily="18" charset="0"/>
              </a:rPr>
              <a:t>found in the 10-Q or 10-K will describe </a:t>
            </a:r>
            <a:r>
              <a:rPr lang="en-US" dirty="0"/>
              <a:t> management’s business proposition.</a:t>
            </a:r>
            <a:endParaRPr lang="en-US" dirty="0">
              <a:effectLst/>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2BF5E417-CB87-4D6C-AC20-3005CDFC2362}" type="slidenum">
              <a:rPr lang="en-US" smtClean="0"/>
              <a:t>8</a:t>
            </a:fld>
            <a:endParaRPr lang="en-US"/>
          </a:p>
        </p:txBody>
      </p:sp>
      <p:sp>
        <p:nvSpPr>
          <p:cNvPr id="5" name="Title 1">
            <a:extLst>
              <a:ext uri="{FF2B5EF4-FFF2-40B4-BE49-F238E27FC236}">
                <a16:creationId xmlns="" xmlns:a16="http://schemas.microsoft.com/office/drawing/2014/main" id="{8AE31A9E-2771-4D35-AC78-411F580FB3C1}"/>
              </a:ext>
            </a:extLst>
          </p:cNvPr>
          <p:cNvSpPr txBox="1">
            <a:spLocks/>
          </p:cNvSpPr>
          <p:nvPr/>
        </p:nvSpPr>
        <p:spPr>
          <a:xfrm>
            <a:off x="1530497" y="4261306"/>
            <a:ext cx="9716170" cy="453097"/>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2800" b="1" dirty="0"/>
              <a:t>Financing Activities</a:t>
            </a:r>
            <a:r>
              <a:rPr lang="en-US" sz="2800" dirty="0"/>
              <a:t/>
            </a:r>
            <a:br>
              <a:rPr lang="en-US" sz="2800" dirty="0"/>
            </a:br>
            <a:endParaRPr lang="en-US" sz="2800" dirty="0"/>
          </a:p>
        </p:txBody>
      </p:sp>
      <p:sp>
        <p:nvSpPr>
          <p:cNvPr id="3" name="TextBox 2">
            <a:extLst>
              <a:ext uri="{FF2B5EF4-FFF2-40B4-BE49-F238E27FC236}">
                <a16:creationId xmlns="" xmlns:a16="http://schemas.microsoft.com/office/drawing/2014/main" id="{F23C9EE2-A3E3-4B8C-BD0C-5C4AD625E327}"/>
              </a:ext>
            </a:extLst>
          </p:cNvPr>
          <p:cNvSpPr txBox="1"/>
          <p:nvPr/>
        </p:nvSpPr>
        <p:spPr>
          <a:xfrm>
            <a:off x="1545139" y="4909243"/>
            <a:ext cx="9475995" cy="1477328"/>
          </a:xfrm>
          <a:prstGeom prst="rect">
            <a:avLst/>
          </a:prstGeom>
          <a:noFill/>
        </p:spPr>
        <p:txBody>
          <a:bodyPr wrap="square" rtlCol="0">
            <a:spAutoFit/>
          </a:bodyPr>
          <a:lstStyle/>
          <a:p>
            <a:pPr marL="285750" indent="-285750">
              <a:buFont typeface="Wingdings" panose="05000000000000000000" pitchFamily="2" charset="2"/>
              <a:buChar char="Ø"/>
            </a:pPr>
            <a:r>
              <a:rPr lang="en-US" dirty="0"/>
              <a:t>Is cash is coming from stock sales or acquiring more debt? </a:t>
            </a:r>
          </a:p>
          <a:p>
            <a:pPr marL="285750" indent="-285750">
              <a:buFont typeface="Wingdings" panose="05000000000000000000" pitchFamily="2" charset="2"/>
              <a:buChar char="Ø"/>
            </a:pPr>
            <a:r>
              <a:rPr lang="en-US" dirty="0"/>
              <a:t>How will cash be used to increase sales and net income? </a:t>
            </a:r>
          </a:p>
          <a:p>
            <a:pPr marL="285750" indent="-285750">
              <a:buFont typeface="Wingdings" panose="05000000000000000000" pitchFamily="2" charset="2"/>
              <a:buChar char="Ø"/>
            </a:pPr>
            <a:r>
              <a:rPr lang="en-US" dirty="0"/>
              <a:t> Is the debt level appropriate for industry?</a:t>
            </a:r>
          </a:p>
          <a:p>
            <a:pPr marL="285750" indent="-285750">
              <a:buFont typeface="Wingdings" panose="05000000000000000000" pitchFamily="2" charset="2"/>
              <a:buChar char="Ø"/>
            </a:pPr>
            <a:r>
              <a:rPr lang="en-US" b="1" dirty="0"/>
              <a:t>Financing activities should </a:t>
            </a:r>
            <a:r>
              <a:rPr lang="en-US" b="1" i="1" dirty="0"/>
              <a:t>not</a:t>
            </a:r>
            <a:r>
              <a:rPr lang="en-US" b="1" dirty="0"/>
              <a:t> be company’s main/sustaining source of positive cash flow</a:t>
            </a:r>
          </a:p>
        </p:txBody>
      </p:sp>
      <p:sp>
        <p:nvSpPr>
          <p:cNvPr id="8" name="Title 1">
            <a:extLst>
              <a:ext uri="{FF2B5EF4-FFF2-40B4-BE49-F238E27FC236}">
                <a16:creationId xmlns="" xmlns:a16="http://schemas.microsoft.com/office/drawing/2014/main" id="{310D89E8-FD41-4BCB-B83D-DBDD41BA2560}"/>
              </a:ext>
            </a:extLst>
          </p:cNvPr>
          <p:cNvSpPr txBox="1">
            <a:spLocks/>
          </p:cNvSpPr>
          <p:nvPr/>
        </p:nvSpPr>
        <p:spPr>
          <a:xfrm>
            <a:off x="1530497" y="4542182"/>
            <a:ext cx="9716170" cy="636802"/>
          </a:xfrm>
          <a:prstGeom prst="rect">
            <a:avLst/>
          </a:prstGeom>
        </p:spPr>
        <p:txBody>
          <a:bodyPr vert="horz" lIns="91440" tIns="45720" rIns="91440" bIns="45720" rtlCol="0" anchor="t">
            <a:normAutofit fontScale="60000" lnSpcReduction="20000"/>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dirty="0"/>
              <a:t/>
            </a:r>
            <a:br>
              <a:rPr lang="en-US" dirty="0"/>
            </a:br>
            <a:endParaRPr lang="en-US" dirty="0"/>
          </a:p>
        </p:txBody>
      </p:sp>
    </p:spTree>
    <p:extLst>
      <p:ext uri="{BB962C8B-B14F-4D97-AF65-F5344CB8AC3E}">
        <p14:creationId xmlns:p14="http://schemas.microsoft.com/office/powerpoint/2010/main" val="13098827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30828" y="329899"/>
            <a:ext cx="9274629" cy="1280890"/>
          </a:xfrm>
        </p:spPr>
        <p:txBody>
          <a:bodyPr>
            <a:noAutofit/>
          </a:bodyPr>
          <a:lstStyle/>
          <a:p>
            <a:pPr algn="ctr"/>
            <a:r>
              <a:rPr lang="en-US" sz="3000" dirty="0"/>
              <a:t>Key Relationships among the Income Statement-Sales and Net Income, the Balance Sheet, and Cash Flow Statement</a:t>
            </a:r>
          </a:p>
        </p:txBody>
      </p:sp>
      <p:sp>
        <p:nvSpPr>
          <p:cNvPr id="3" name="Content Placeholder 2"/>
          <p:cNvSpPr>
            <a:spLocks noGrp="1"/>
          </p:cNvSpPr>
          <p:nvPr>
            <p:ph idx="1"/>
          </p:nvPr>
        </p:nvSpPr>
        <p:spPr>
          <a:xfrm>
            <a:off x="1687285" y="1610789"/>
            <a:ext cx="9993086" cy="4917312"/>
          </a:xfrm>
        </p:spPr>
        <p:txBody>
          <a:bodyPr>
            <a:noAutofit/>
          </a:bodyPr>
          <a:lstStyle/>
          <a:p>
            <a:r>
              <a:rPr lang="en-US" dirty="0"/>
              <a:t>Growing Together</a:t>
            </a:r>
          </a:p>
          <a:p>
            <a:pPr lvl="1"/>
            <a:r>
              <a:rPr lang="en-US" sz="1800" dirty="0"/>
              <a:t>Sales and Net </a:t>
            </a:r>
            <a:r>
              <a:rPr lang="en-US" sz="1800" dirty="0" smtClean="0"/>
              <a:t>Income</a:t>
            </a:r>
            <a:endParaRPr lang="en-US" sz="1800" dirty="0"/>
          </a:p>
          <a:p>
            <a:pPr lvl="1"/>
            <a:r>
              <a:rPr lang="en-US" sz="1800" dirty="0"/>
              <a:t>Net </a:t>
            </a:r>
            <a:r>
              <a:rPr lang="en-US" sz="1800" dirty="0" smtClean="0"/>
              <a:t>Income </a:t>
            </a:r>
            <a:r>
              <a:rPr lang="en-US" sz="1800" dirty="0"/>
              <a:t>and Operational Cash Flow</a:t>
            </a:r>
          </a:p>
          <a:p>
            <a:pPr lvl="1"/>
            <a:r>
              <a:rPr lang="en-US" sz="1800" dirty="0"/>
              <a:t>Inventories with sales and net </a:t>
            </a:r>
            <a:r>
              <a:rPr lang="en-US" sz="1800" dirty="0" smtClean="0"/>
              <a:t>income </a:t>
            </a:r>
            <a:r>
              <a:rPr lang="en-US" sz="1800" dirty="0"/>
              <a:t>(Balance Sheet &amp; </a:t>
            </a:r>
            <a:r>
              <a:rPr lang="en-US" sz="1800" dirty="0" smtClean="0"/>
              <a:t>Income </a:t>
            </a:r>
            <a:r>
              <a:rPr lang="en-US" sz="1800" dirty="0"/>
              <a:t>Statement)</a:t>
            </a:r>
          </a:p>
          <a:p>
            <a:pPr lvl="1"/>
            <a:r>
              <a:rPr lang="en-US" sz="1800" dirty="0"/>
              <a:t>Receivables</a:t>
            </a:r>
            <a:r>
              <a:rPr lang="en-US" sz="1800" i="1" dirty="0"/>
              <a:t> </a:t>
            </a:r>
            <a:r>
              <a:rPr lang="en-US" sz="1800" dirty="0"/>
              <a:t>with sales (Balance Sheet &amp; </a:t>
            </a:r>
            <a:r>
              <a:rPr lang="en-US" sz="1800" dirty="0" smtClean="0"/>
              <a:t>Income Statement</a:t>
            </a:r>
            <a:r>
              <a:rPr lang="en-US" sz="1800" dirty="0"/>
              <a:t>)</a:t>
            </a:r>
            <a:endParaRPr lang="en-US" sz="1800" dirty="0">
              <a:effectLst/>
              <a:ea typeface="Calibri" panose="020F0502020204030204" pitchFamily="34" charset="0"/>
              <a:cs typeface="Times New Roman" panose="02020603050405020304" pitchFamily="18" charset="0"/>
            </a:endParaRPr>
          </a:p>
          <a:p>
            <a:r>
              <a:rPr lang="en-US" dirty="0">
                <a:effectLst/>
                <a:ea typeface="Calibri" panose="020F0502020204030204" pitchFamily="34" charset="0"/>
                <a:cs typeface="Times New Roman" panose="02020603050405020304" pitchFamily="18" charset="0"/>
              </a:rPr>
              <a:t>Compare Cash Flow from Operations to the company’s net income. If it is consistently higher than the net income, it can safely be assumed that the company’s earnings are of high quality</a:t>
            </a:r>
            <a:endParaRPr lang="en-US" dirty="0"/>
          </a:p>
          <a:p>
            <a:r>
              <a:rPr lang="en-US" dirty="0"/>
              <a:t>Some Red Flags</a:t>
            </a:r>
          </a:p>
          <a:p>
            <a:pPr lvl="1"/>
            <a:r>
              <a:rPr lang="en-US" sz="1800" dirty="0"/>
              <a:t>Inventory is growing faster than sales.</a:t>
            </a:r>
          </a:p>
          <a:p>
            <a:pPr lvl="1"/>
            <a:r>
              <a:rPr lang="en-US" sz="1800" dirty="0"/>
              <a:t>Accounts Receivable rise while sales are flattening</a:t>
            </a:r>
          </a:p>
          <a:p>
            <a:pPr lvl="1"/>
            <a:r>
              <a:rPr lang="en-US" sz="1800" dirty="0"/>
              <a:t>Cash Flow from Operations shows lower growth rate than the company’s net income</a:t>
            </a:r>
          </a:p>
        </p:txBody>
      </p:sp>
      <p:sp>
        <p:nvSpPr>
          <p:cNvPr id="4" name="Slide Number Placeholder 3"/>
          <p:cNvSpPr>
            <a:spLocks noGrp="1"/>
          </p:cNvSpPr>
          <p:nvPr>
            <p:ph type="sldNum" sz="quarter" idx="12"/>
          </p:nvPr>
        </p:nvSpPr>
        <p:spPr/>
        <p:txBody>
          <a:bodyPr/>
          <a:lstStyle/>
          <a:p>
            <a:fld id="{2BF5E417-CB87-4D6C-AC20-3005CDFC2362}" type="slidenum">
              <a:rPr lang="en-US" smtClean="0"/>
              <a:t>9</a:t>
            </a:fld>
            <a:endParaRPr lang="en-US"/>
          </a:p>
        </p:txBody>
      </p:sp>
    </p:spTree>
    <p:extLst>
      <p:ext uri="{BB962C8B-B14F-4D97-AF65-F5344CB8AC3E}">
        <p14:creationId xmlns:p14="http://schemas.microsoft.com/office/powerpoint/2010/main" val="2728521655"/>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3833</TotalTime>
  <Words>1483</Words>
  <Application>Microsoft Office PowerPoint</Application>
  <PresentationFormat>Widescreen</PresentationFormat>
  <Paragraphs>275</Paragraphs>
  <Slides>20</Slides>
  <Notes>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Arial</vt:lpstr>
      <vt:lpstr>Arial Black</vt:lpstr>
      <vt:lpstr>Calibri</vt:lpstr>
      <vt:lpstr>Century Gothic</vt:lpstr>
      <vt:lpstr>Times New Roman</vt:lpstr>
      <vt:lpstr>Wingdings</vt:lpstr>
      <vt:lpstr>Wingdings 3</vt:lpstr>
      <vt:lpstr>Wisp</vt:lpstr>
      <vt:lpstr>Using Cash Flow to Assess a Company’s Financial Health</vt:lpstr>
      <vt:lpstr>DISCLAIMER</vt:lpstr>
      <vt:lpstr>Why Study The Financial Statements including Cash Flow?</vt:lpstr>
      <vt:lpstr>A Company’s Three Financial Statements and Their Relationships</vt:lpstr>
      <vt:lpstr>Financial Statements &amp; Key Ratios can all be found on the Better Investing Website, under the SSG Research Tab e.g.  Research/ Analysts Estimates /Morningstar Analyst Estimate  Demo by Sheryl Patterson</vt:lpstr>
      <vt:lpstr>A Closer Look at Cash Flow: Diagram</vt:lpstr>
      <vt:lpstr>Cash Flow from Operations  </vt:lpstr>
      <vt:lpstr>Investing Activities </vt:lpstr>
      <vt:lpstr>Key Relationships among the Income Statement-Sales and Net Income, the Balance Sheet, and Cash Flow Statement</vt:lpstr>
      <vt:lpstr>To Illustrate Points on Previous Slide, we’ve graphed, on SSG Plus: Sales, Free Cash Flow/Share, and EPS for Apple </vt:lpstr>
      <vt:lpstr>Looking as same information for young company, : Tesla</vt:lpstr>
      <vt:lpstr>Comparing Apple’s Income and Cash Flow Statements (10-K for Fiscal Years ending in Sept.): Note Consistency</vt:lpstr>
      <vt:lpstr>Comparing Tesla’s Income and Cash Flow Statements (Qtrly Data, from Morningstar): See cash from Financing</vt:lpstr>
      <vt:lpstr>PowerPoint Presentation</vt:lpstr>
      <vt:lpstr>PowerPoint Presentation</vt:lpstr>
      <vt:lpstr>PowerPoint Presentation</vt:lpstr>
      <vt:lpstr>Examples: Net Income (or Sales)  and Inventory. Note how both track</vt:lpstr>
      <vt:lpstr>Applying a Solvency Ratio (from Balance Sheet) to Assess Company Health: Should be &gt;1</vt:lpstr>
      <vt:lpstr>Summary</vt:lpstr>
      <vt:lpstr>Resources Used for this Presentation and Suggested for Further Research</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gladys.henrikson@verizon.net</dc:creator>
  <cp:lastModifiedBy>gladys.henrikson@verizon.net</cp:lastModifiedBy>
  <cp:revision>396</cp:revision>
  <cp:lastPrinted>2021-01-15T23:15:21Z</cp:lastPrinted>
  <dcterms:created xsi:type="dcterms:W3CDTF">2020-11-17T21:13:16Z</dcterms:created>
  <dcterms:modified xsi:type="dcterms:W3CDTF">2021-01-16T03:40:05Z</dcterms:modified>
</cp:coreProperties>
</file>