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 </a:t>
            </a:r>
          </a:p>
        </p:txBody>
      </p:sp>
      <p:sp>
        <p:nvSpPr>
          <p:cNvPr id="14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" name="Presentation Title"/>
          <p:cNvSpPr txBox="1"/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6" name="Body Level One…"/>
          <p:cNvSpPr txBox="1"/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5" name="Body Level One…"/>
          <p:cNvSpPr txBox="1"/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/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Fact information"/>
          <p:cNvSpPr txBox="1"/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17244">
              <a:lnSpc>
                <a:spcPct val="80000"/>
              </a:lnSpc>
              <a:tabLst/>
              <a:defRPr spc="-54" sz="5445">
                <a:solidFill>
                  <a:schemeClr val="accent1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5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2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54" sz="5445">
                <a:solidFill>
                  <a:schemeClr val="accent1"/>
                </a:solidFill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Body Level One…"/>
          <p:cNvSpPr txBox="1"/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419100" indent="381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419100" indent="4953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419100" indent="9525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419100" indent="14097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ink flamingo with its nose to the water"/>
          <p:cNvSpPr/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lack iguana with its baby on its back"/>
          <p:cNvSpPr/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Blue-footed booby bird on sand"/>
          <p:cNvSpPr/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ea turtle swimming underwater"/>
          <p:cNvSpPr/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a turtle swimming underwater"/>
          <p:cNvSpPr/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" name="Author and Date"/>
          <p:cNvSpPr txBox="1"/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6" name="Body Level One…"/>
          <p:cNvSpPr txBox="1"/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9" name="Presentation Title"/>
          <p:cNvSpPr txBox="1"/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a turtle swimming underwater with a school of fish"/>
          <p:cNvSpPr/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9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0" name="Author and Date"/>
          <p:cNvSpPr txBox="1"/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1" name="Slide Title"/>
          <p:cNvSpPr txBox="1"/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pc="-300" sz="15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1" name="Author and Date"/>
          <p:cNvSpPr txBox="1"/>
          <p:nvPr>
            <p:ph type="body" sz="quarter" idx="21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Title"/>
          <p:cNvSpPr txBox="1"/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pc="-239" sz="12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62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63" name="Body Level One…"/>
          <p:cNvSpPr txBox="1"/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79"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lue-footed booby bird on sand"/>
          <p:cNvSpPr/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7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75" name="Slide Title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76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pc="-42" sz="4200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chemeClr val="accent3">
            <a:hueOff val="513816"/>
            <a:satOff val="9467"/>
            <a:lumOff val="1748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85" name="Line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86" name="Section Title"/>
          <p:cNvSpPr txBox="1"/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pc="-300" sz="15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6" name="Slide Title"/>
          <p:cNvSpPr txBox="1"/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pc="-239" sz="12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>
            <a:hueOff val="-42304"/>
            <a:satOff val="23749"/>
            <a:lumOff val="-4574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Title"/>
          <p:cNvSpPr txBox="1"/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Agenda Title</a:t>
            </a:r>
          </a:p>
        </p:txBody>
      </p:sp>
      <p:sp>
        <p:nvSpPr>
          <p:cNvPr id="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" name="Body Level One…"/>
          <p:cNvSpPr txBox="1"/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431499" y="122681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tabLst/>
              <a:defRPr spc="28" sz="28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barchart.com" TargetMode="External"/><Relationship Id="rId3" Type="http://schemas.openxmlformats.org/officeDocument/2006/relationships/hyperlink" Target="http://investopedia.com" TargetMode="External"/><Relationship Id="rId4" Type="http://schemas.openxmlformats.org/officeDocument/2006/relationships/hyperlink" Target="http://investors.com" TargetMode="External"/><Relationship Id="rId5" Type="http://schemas.openxmlformats.org/officeDocument/2006/relationships/hyperlink" Target="http://StockCharts.com" TargetMode="External"/><Relationship Id="rId6" Type="http://schemas.openxmlformats.org/officeDocument/2006/relationships/hyperlink" Target="http://ThickorSwim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ilbert Nixon, McNoVA; November 9, 2021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cap="none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Wilbert Nixon, McNoVA; November 9, 2021</a:t>
            </a:r>
          </a:p>
        </p:txBody>
      </p:sp>
      <p:sp>
        <p:nvSpPr>
          <p:cNvPr id="173" name="Reading the Chart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Reading the Charts</a:t>
            </a:r>
          </a:p>
        </p:txBody>
      </p:sp>
      <p:sp>
        <p:nvSpPr>
          <p:cNvPr id="174" name="Introduction to Technical Analysis: Part 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 to Technical Analysis: Part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ge13image45195584.png" descr="page13image451955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2852" y="1346842"/>
            <a:ext cx="19698296" cy="1102231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"/>
          <p:cNvSpPr txBox="1"/>
          <p:nvPr/>
        </p:nvSpPr>
        <p:spPr>
          <a:xfrm>
            <a:off x="7607300" y="417829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tabLst/>
              <a:defRPr spc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ge14image45195472.png" descr="page14image4519547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203773" y="1828601"/>
            <a:ext cx="17976352" cy="1005878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ext"/>
          <p:cNvSpPr txBox="1"/>
          <p:nvPr/>
        </p:nvSpPr>
        <p:spPr>
          <a:xfrm>
            <a:off x="7607300" y="417829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tabLst/>
              <a:defRPr spc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chnical analysts use support and resistance levels to identify price points on a chart where the probabilities favor a pause or reversal of a prevailing tren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Technical analysts use support and resistance levels to identify price points on a chart where the probabilities favor a pause or reversal of a prevailing trend. </a:t>
            </a:r>
          </a:p>
          <a:p>
            <a:pPr/>
            <a:r>
              <a:t>Support occurs where a downtrend is expected to pause due to a concentration of demand.</a:t>
            </a:r>
          </a:p>
          <a:p>
            <a:pPr/>
            <a:r>
              <a:t>Resistance occurs where an uptrend is expected to pause temporarily, due to a concentration of supply. </a:t>
            </a:r>
          </a:p>
          <a:p>
            <a:pPr/>
            <a:r>
              <a:t>Market psychology plays a major role as traders and investors remember the past and react to changing conditions to anticipate future market movement.</a:t>
            </a:r>
          </a:p>
          <a:p>
            <a:pPr/>
            <a:r>
              <a:t>Support and resistance areas can be identified on charts using trendlines and moving averages.</a:t>
            </a:r>
          </a:p>
        </p:txBody>
      </p:sp>
      <p:sp>
        <p:nvSpPr>
          <p:cNvPr id="205" name="Support and Resist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Support and Resistance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ge15image45478816.png" descr="page15image4547881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647156" y="1517054"/>
            <a:ext cx="19089853" cy="1068185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"/>
          <p:cNvSpPr txBox="1"/>
          <p:nvPr/>
        </p:nvSpPr>
        <p:spPr>
          <a:xfrm>
            <a:off x="9471752" y="5099319"/>
            <a:ext cx="13819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tabLst/>
              <a:defRPr spc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3345" y="46397"/>
            <a:ext cx="15769893" cy="13623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7879" y="0"/>
            <a:ext cx="1672824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chnical Indica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1675">
              <a:defRPr spc="-255" sz="12750"/>
            </a:lvl1pPr>
          </a:lstStyle>
          <a:p>
            <a:pPr/>
            <a:r>
              <a:t>Technical Indicators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n general, technical indicators fit into five categories: trend, mean reversion, relative strength, volume, and momentum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199" indent="-457199">
              <a:defRPr spc="-53" sz="5400"/>
            </a:pPr>
            <a:r>
              <a:t>In general, technical indicators fit into five categories: trend, mean reversion, relative strength, volume, and momentum.</a:t>
            </a:r>
          </a:p>
          <a:p>
            <a:pPr marL="457199" indent="-457199">
              <a:defRPr spc="-53" sz="5400"/>
            </a:pPr>
            <a:r>
              <a:t>Leading indicators attempt to predict where the price is headed while lagging indicators offer a historical report of background conditions that resulted in the current price being where it is.</a:t>
            </a:r>
          </a:p>
          <a:p>
            <a:pPr marL="457199" indent="-457199">
              <a:defRPr spc="-53" sz="5400"/>
            </a:pPr>
            <a:r>
              <a:t>Popular technical indicators include simple moving averages (SMAs), exponential moving averages (EMAs), bollinger bands, Relative Strength Index (RSI), stochastics, and on-balance volume (OBV).</a:t>
            </a:r>
          </a:p>
        </p:txBody>
      </p:sp>
      <p:sp>
        <p:nvSpPr>
          <p:cNvPr id="217" name="Technical Indica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Technical Indicators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rend indicators (lagging) analyze whether a market is moving up, down, or sideways over time.…"/>
          <p:cNvSpPr txBox="1"/>
          <p:nvPr>
            <p:ph type="body" idx="1"/>
          </p:nvPr>
        </p:nvSpPr>
        <p:spPr>
          <a:xfrm>
            <a:off x="352700" y="3009495"/>
            <a:ext cx="23241001" cy="7697010"/>
          </a:xfrm>
          <a:prstGeom prst="rect">
            <a:avLst/>
          </a:prstGeom>
        </p:spPr>
        <p:txBody>
          <a:bodyPr/>
          <a:lstStyle/>
          <a:p>
            <a:pPr>
              <a:defRPr spc="-45" sz="4500"/>
            </a:pPr>
            <a:r>
              <a:t>Trend indicators (lagging) analyze whether a market is moving up, down, or sideways over time.</a:t>
            </a:r>
          </a:p>
          <a:p>
            <a:pPr>
              <a:defRPr spc="-45" sz="4500"/>
            </a:pPr>
            <a:r>
              <a:t>Momentum indicators (leading) evaluate the speed of price change over time.</a:t>
            </a:r>
          </a:p>
          <a:p>
            <a:pPr>
              <a:defRPr spc="-45" sz="4500"/>
            </a:pPr>
            <a:r>
              <a:t>Relative strength indicators (leading) measure oscillations in buying and selling pressure.</a:t>
            </a:r>
          </a:p>
          <a:p>
            <a:pPr>
              <a:defRPr spc="-45" sz="4500"/>
            </a:pPr>
            <a:r>
              <a:t>Mean reversion indicators (lagging) measure how far a price swing will stretch before a counter impulse triggers a retracement.</a:t>
            </a:r>
          </a:p>
          <a:p>
            <a:pPr>
              <a:defRPr spc="-45" sz="4500"/>
            </a:pPr>
            <a:r>
              <a:t>Volume indicators (leading or lagging) tally up trades and quantify whether bulls or bear are in control.</a:t>
            </a:r>
          </a:p>
        </p:txBody>
      </p:sp>
      <p:sp>
        <p:nvSpPr>
          <p:cNvPr id="220" name="Technical Indicators, con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Technical Indicators, </a:t>
            </a:r>
            <a:r>
              <a:rPr spc="-119" sz="6000"/>
              <a:t>cont.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3" name="Moving Averages"/>
          <p:cNvSpPr txBox="1"/>
          <p:nvPr>
            <p:ph type="title"/>
          </p:nvPr>
        </p:nvSpPr>
        <p:spPr>
          <a:xfrm>
            <a:off x="13400310" y="1842719"/>
            <a:ext cx="10256839" cy="1308101"/>
          </a:xfrm>
          <a:prstGeom prst="rect">
            <a:avLst/>
          </a:prstGeom>
        </p:spPr>
        <p:txBody>
          <a:bodyPr/>
          <a:lstStyle>
            <a:lvl1pPr defTabSz="817244">
              <a:defRPr sz="7919"/>
            </a:lvl1pPr>
          </a:lstStyle>
          <a:p>
            <a:pPr/>
            <a:r>
              <a:t>Moving Averages</a:t>
            </a:r>
          </a:p>
        </p:txBody>
      </p:sp>
      <p:sp>
        <p:nvSpPr>
          <p:cNvPr id="224" name="Moving averages look back at price action over specific time periods, subdividing the total to create a running average that’s updated with each new bar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29768" indent="-429768" defTabSz="775969">
              <a:spcBef>
                <a:spcPts val="3300"/>
              </a:spcBef>
              <a:defRPr spc="-39" sz="3948"/>
            </a:pPr>
            <a:r>
              <a:t>Moving averages look back at price action over specific time periods, subdividing the total to create a running average that’s updated with each new bar.</a:t>
            </a:r>
          </a:p>
          <a:p>
            <a:pPr marL="429768" indent="-429768" defTabSz="775969">
              <a:spcBef>
                <a:spcPts val="3300"/>
              </a:spcBef>
              <a:defRPr spc="-39" sz="3948"/>
            </a:pPr>
            <a:r>
              <a:t>The 50- and 200-day exponential moving averages (EMAs) are more responsive versions of their better-known cousins, simple moving averages (SMAs).</a:t>
            </a:r>
          </a:p>
          <a:p>
            <a:pPr marL="429768" indent="-429768" defTabSz="775969">
              <a:spcBef>
                <a:spcPts val="3300"/>
              </a:spcBef>
              <a:defRPr spc="-39" sz="3948"/>
            </a:pPr>
            <a:r>
              <a:t>In a nutshell, the 50-day EMA is used to measure the average intermediate price of a security, while the 200-day EMA measures the average long term price.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63" y="2987785"/>
            <a:ext cx="12842179" cy="1041456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rend Indicators…"/>
          <p:cNvSpPr txBox="1"/>
          <p:nvPr/>
        </p:nvSpPr>
        <p:spPr>
          <a:xfrm>
            <a:off x="314044" y="1499214"/>
            <a:ext cx="8331762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0"/>
              </a:spcBef>
              <a:tabLst/>
              <a:defRPr spc="0" sz="36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Trend Indicators</a:t>
            </a:r>
          </a:p>
          <a:p>
            <a:pPr algn="l" defTabSz="457200">
              <a:spcBef>
                <a:spcPts val="0"/>
              </a:spcBef>
              <a:tabLst/>
              <a:defRPr spc="0" sz="4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50-Day EMA and 200-Day EMA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— Arthur Brisbane,…"/>
          <p:cNvSpPr txBox="1"/>
          <p:nvPr>
            <p:ph type="body" idx="21"/>
          </p:nvPr>
        </p:nvSpPr>
        <p:spPr>
          <a:xfrm>
            <a:off x="1148060" y="9247147"/>
            <a:ext cx="22707182" cy="20954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792479">
              <a:lnSpc>
                <a:spcPct val="100000"/>
              </a:lnSpc>
              <a:defRPr spc="-155" sz="7775">
                <a:latin typeface="Founders Grotesk"/>
                <a:ea typeface="Founders Grotesk"/>
                <a:cs typeface="Founders Grotesk"/>
                <a:sym typeface="Founders Grotesk"/>
              </a:defRPr>
            </a:pPr>
            <a:r>
              <a:t>— Arthur Brisbane,</a:t>
            </a:r>
          </a:p>
          <a:p>
            <a:pPr lvl="4" indent="1755647" defTabSz="792479">
              <a:lnSpc>
                <a:spcPct val="100000"/>
              </a:lnSpc>
              <a:tabLst/>
              <a:defRPr spc="-103" sz="51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pPr>
            <a:r>
              <a:t>addressing Syracuse Advertising Men's Club on journalism and publicity (March 1911)</a:t>
            </a:r>
          </a:p>
        </p:txBody>
      </p:sp>
      <p:sp>
        <p:nvSpPr>
          <p:cNvPr id="177" name="Use a Pictur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734694">
              <a:lnSpc>
                <a:spcPct val="100000"/>
              </a:lnSpc>
              <a:defRPr spc="-213" sz="10680"/>
            </a:pPr>
            <a:r>
              <a:t>Use a Picture.</a:t>
            </a:r>
          </a:p>
          <a:p>
            <a:pPr marL="0" indent="0" defTabSz="734694">
              <a:lnSpc>
                <a:spcPct val="100000"/>
              </a:lnSpc>
              <a:defRPr spc="-213" sz="10680"/>
            </a:pPr>
            <a:r>
              <a:t>It’s worth a thousand words.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9" name="Moving Average Convergence Divergence (MACD)"/>
          <p:cNvSpPr txBox="1"/>
          <p:nvPr>
            <p:ph type="title"/>
          </p:nvPr>
        </p:nvSpPr>
        <p:spPr>
          <a:xfrm>
            <a:off x="13261593" y="2201918"/>
            <a:ext cx="10071992" cy="1297721"/>
          </a:xfrm>
          <a:prstGeom prst="rect">
            <a:avLst/>
          </a:prstGeom>
        </p:spPr>
        <p:txBody>
          <a:bodyPr/>
          <a:lstStyle>
            <a:lvl1pPr defTabSz="454025">
              <a:defRPr sz="4400"/>
            </a:lvl1pPr>
          </a:lstStyle>
          <a:p>
            <a:pPr/>
            <a:r>
              <a:t>Moving Average Convergence Divergence (MACD)</a:t>
            </a:r>
          </a:p>
        </p:txBody>
      </p:sp>
      <p:sp>
        <p:nvSpPr>
          <p:cNvPr id="230" name="Moving average convergence divergence (MACD) indicator, set at 12, 26, 9, gives novice traders a powerful tool to examine rapid price chang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701675">
              <a:spcBef>
                <a:spcPts val="3000"/>
              </a:spcBef>
              <a:defRPr spc="-35" sz="3570"/>
            </a:pPr>
            <a:r>
              <a:t>Moving average convergence divergence (MACD) indicator, set at 12, 26, 9, gives novice traders a powerful tool to examine rapid price change.</a:t>
            </a:r>
          </a:p>
          <a:p>
            <a:pPr marL="388620" indent="-388620" defTabSz="701675">
              <a:spcBef>
                <a:spcPts val="3000"/>
              </a:spcBef>
              <a:defRPr spc="-35" sz="3570"/>
            </a:pPr>
            <a:r>
              <a:t>This classic momentum tool measures how fast a particular market is moving while it attempts to pinpoint natural turning points.</a:t>
            </a:r>
          </a:p>
          <a:p>
            <a:pPr marL="388620" indent="-388620" defTabSz="701675">
              <a:spcBef>
                <a:spcPts val="3000"/>
              </a:spcBef>
              <a:defRPr spc="-35" sz="3570"/>
            </a:pPr>
            <a:r>
              <a:t>Buy or sell signals go off when the histogram reaches a peak and reverses course to pierce through the zero line.</a:t>
            </a:r>
          </a:p>
          <a:p>
            <a:pPr marL="388620" indent="-388620" defTabSz="701675">
              <a:spcBef>
                <a:spcPts val="3000"/>
              </a:spcBef>
              <a:defRPr spc="-35" sz="3570"/>
            </a:pPr>
            <a:r>
              <a:t>The height or depth of the histogram, as well as the speed of change, all interact to generate a variety of useful market data.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558" y="3912976"/>
            <a:ext cx="11822632" cy="958533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Momentum Indicators…"/>
          <p:cNvSpPr txBox="1"/>
          <p:nvPr/>
        </p:nvSpPr>
        <p:spPr>
          <a:xfrm>
            <a:off x="421335" y="1891928"/>
            <a:ext cx="12173078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0"/>
              </a:spcBef>
              <a:tabLst/>
              <a:defRPr spc="0" sz="36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Momentum Indicators</a:t>
            </a:r>
          </a:p>
          <a:p>
            <a:pPr algn="l" defTabSz="457200">
              <a:spcBef>
                <a:spcPts val="0"/>
              </a:spcBef>
              <a:tabLst/>
              <a:defRPr spc="0" sz="42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Moving Average Convergence Divergence (MACD)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5" name="Relative Strength Index (RSI)"/>
          <p:cNvSpPr txBox="1"/>
          <p:nvPr>
            <p:ph type="title"/>
          </p:nvPr>
        </p:nvSpPr>
        <p:spPr>
          <a:xfrm>
            <a:off x="13157200" y="2128985"/>
            <a:ext cx="10256838" cy="1308101"/>
          </a:xfrm>
          <a:prstGeom prst="rect">
            <a:avLst/>
          </a:prstGeom>
        </p:spPr>
        <p:txBody>
          <a:bodyPr/>
          <a:lstStyle>
            <a:lvl1pPr defTabSz="668655">
              <a:defRPr sz="6480"/>
            </a:lvl1pPr>
          </a:lstStyle>
          <a:p>
            <a:pPr/>
            <a:r>
              <a:t>Relative Strength Index (RSI)</a:t>
            </a:r>
          </a:p>
        </p:txBody>
      </p:sp>
      <p:sp>
        <p:nvSpPr>
          <p:cNvPr id="236" name="The relative strength index (RSI) is a momentum indicator used in technical analysis that measures the magnitude of recent price changes to evaluate overbought or oversold conditions in the price of a stock or other asset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29768" indent="-429768" defTabSz="775969">
              <a:spcBef>
                <a:spcPts val="3300"/>
              </a:spcBef>
              <a:defRPr spc="-39" sz="3948"/>
            </a:pPr>
            <a:r>
              <a:t>The relative strength index (RSI) is a momentum indicator used in technical analysis that measures the magnitude of recent price changes to evaluate overbought or oversold conditions in the price of a stock or other asset.</a:t>
            </a:r>
          </a:p>
          <a:p>
            <a:pPr marL="429768" indent="-429768" defTabSz="775969">
              <a:spcBef>
                <a:spcPts val="3300"/>
              </a:spcBef>
              <a:defRPr spc="-39" sz="3948"/>
            </a:pPr>
            <a:r>
              <a:t>The RSI is displayed as an oscillator (a line graph that moves between two extremes) and can have a reading from 0 to 100.</a:t>
            </a:r>
          </a:p>
          <a:p>
            <a:pPr marL="429768" indent="-429768" defTabSz="775969">
              <a:spcBef>
                <a:spcPts val="3300"/>
              </a:spcBef>
              <a:defRPr spc="-39" sz="3948"/>
            </a:pPr>
            <a:r>
              <a:t>An asset is usually considered overbought when the RSI is above 70% and oversold when it is below 30%.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221" y="3894949"/>
            <a:ext cx="12678297" cy="906233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elative Strength Indicators…"/>
          <p:cNvSpPr txBox="1"/>
          <p:nvPr/>
        </p:nvSpPr>
        <p:spPr>
          <a:xfrm>
            <a:off x="305869" y="2296011"/>
            <a:ext cx="840168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0"/>
              </a:spcBef>
              <a:tabLst/>
              <a:defRPr spc="0" sz="30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Relative Strength Indicators</a:t>
            </a:r>
          </a:p>
          <a:p>
            <a:pPr algn="l" defTabSz="457200">
              <a:spcBef>
                <a:spcPts val="0"/>
              </a:spcBef>
              <a:tabLst/>
              <a:defRPr spc="0" sz="4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Relative Strength Index (RSI)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1" name="Stochastics"/>
          <p:cNvSpPr txBox="1"/>
          <p:nvPr>
            <p:ph type="title"/>
          </p:nvPr>
        </p:nvSpPr>
        <p:spPr>
          <a:xfrm>
            <a:off x="13157200" y="2153296"/>
            <a:ext cx="10256838" cy="1308101"/>
          </a:xfrm>
          <a:prstGeom prst="rect">
            <a:avLst/>
          </a:prstGeom>
        </p:spPr>
        <p:txBody>
          <a:bodyPr/>
          <a:lstStyle>
            <a:lvl1pPr defTabSz="817244">
              <a:defRPr sz="7919"/>
            </a:lvl1pPr>
          </a:lstStyle>
          <a:p>
            <a:pPr/>
            <a:r>
              <a:t>Stochastics</a:t>
            </a:r>
          </a:p>
        </p:txBody>
      </p:sp>
      <p:sp>
        <p:nvSpPr>
          <p:cNvPr id="242" name="A stochastic oscillator is a momentum indicator comparing a particular closing price of a security to a range of its prices over a certain period of tim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0039" indent="-320039" defTabSz="577850">
              <a:spcBef>
                <a:spcPts val="2500"/>
              </a:spcBef>
              <a:defRPr spc="-31" sz="3150"/>
            </a:pPr>
            <a:r>
              <a:t>A stochastic oscillator is a momentum indicator comparing a particular closing price of a security to a range of its prices over a certain period of time.</a:t>
            </a:r>
          </a:p>
          <a:p>
            <a:pPr marL="320039" indent="-320039" defTabSz="577850">
              <a:spcBef>
                <a:spcPts val="2500"/>
              </a:spcBef>
              <a:defRPr spc="-31" sz="3150"/>
            </a:pPr>
            <a:r>
              <a:t>The stochastic oscillator is range-bound, meaning it is always between 0 and 100.  This makes it a useful indicator of overbought and oversold conditions.</a:t>
            </a:r>
          </a:p>
          <a:p>
            <a:pPr marL="320039" indent="-320039" defTabSz="577850">
              <a:spcBef>
                <a:spcPts val="2500"/>
              </a:spcBef>
              <a:defRPr spc="-31" sz="3150"/>
            </a:pPr>
            <a:r>
              <a:t>Traditionally, readings over 80 are considered in the overbought range, and readings under 20 are considered oversold.</a:t>
            </a:r>
          </a:p>
          <a:p>
            <a:pPr marL="320039" indent="-320039" defTabSz="577850">
              <a:spcBef>
                <a:spcPts val="2500"/>
              </a:spcBef>
              <a:defRPr spc="-31" sz="3150"/>
            </a:pPr>
            <a:r>
              <a:t>However, these are not always indicative of impending reversal; very strong trends can maintain overbought or oversold conditions for an extended period.  Instead, traders should look to changes in the stochastic oscillator for clues about future trend shifts.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281" y="3811538"/>
            <a:ext cx="11889948" cy="964234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lative Strength Indicators…"/>
          <p:cNvSpPr txBox="1"/>
          <p:nvPr/>
        </p:nvSpPr>
        <p:spPr>
          <a:xfrm>
            <a:off x="524668" y="2368944"/>
            <a:ext cx="890712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0"/>
              </a:spcBef>
              <a:tabLst/>
              <a:defRPr spc="0" sz="30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Relative Strength Indicators</a:t>
            </a:r>
          </a:p>
          <a:p>
            <a:pPr algn="l" defTabSz="457200">
              <a:spcBef>
                <a:spcPts val="0"/>
              </a:spcBef>
              <a:tabLst/>
              <a:defRPr spc="0" sz="4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Stochastics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While the relative strength index was designed to measure the speed of price movements, the stochastic oscillator formula works best when the market is trading in consistent rang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59" sz="6000"/>
            </a:pPr>
            <a:r>
              <a:t>While the relative strength index was designed to measure the speed of price movements, the stochastic oscillator formula works best when the market is trading in consistent ranges.</a:t>
            </a:r>
          </a:p>
          <a:p>
            <a:pPr>
              <a:defRPr spc="-59" sz="6000"/>
            </a:pPr>
            <a:r>
              <a:t>Generally speaking, RSI is more useful in trending markets, and stochastics are more useful in sideways or choppy markets.</a:t>
            </a:r>
          </a:p>
        </p:txBody>
      </p:sp>
      <p:sp>
        <p:nvSpPr>
          <p:cNvPr id="247" name="RSI vs. Stochastic Oscill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pc="-151" sz="7560"/>
            </a:lvl1pPr>
          </a:lstStyle>
          <a:p>
            <a:pPr/>
            <a:r>
              <a:t>RSI vs. Stochastic Oscillator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What if the stocks of great companies went down over the last hundred years instead of going up?…"/>
          <p:cNvSpPr txBox="1"/>
          <p:nvPr>
            <p:ph type="body" idx="1"/>
          </p:nvPr>
        </p:nvSpPr>
        <p:spPr>
          <a:xfrm>
            <a:off x="571500" y="3009900"/>
            <a:ext cx="23241000" cy="7696200"/>
          </a:xfrm>
          <a:prstGeom prst="rect">
            <a:avLst/>
          </a:prstGeom>
        </p:spPr>
        <p:txBody>
          <a:bodyPr numCol="1" spcCol="38100"/>
          <a:lstStyle/>
          <a:p>
            <a:pPr marL="457199" indent="-457199">
              <a:defRPr spc="-72" sz="7200"/>
            </a:pPr>
            <a:r>
              <a:t>What if the stocks of great companies went down over the last hundred years instead of going up?</a:t>
            </a:r>
          </a:p>
          <a:p>
            <a:pPr marL="457199" indent="-457199">
              <a:defRPr spc="-72" sz="7200"/>
            </a:pPr>
            <a:r>
              <a:t>How would investors feel?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12" y="735220"/>
            <a:ext cx="24219376" cy="12245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Fortunately, that’s not our reality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numCol="1" spcCol="38100"/>
          <a:lstStyle>
            <a:lvl1pPr>
              <a:defRPr spc="-81" sz="8100"/>
            </a:lvl1pPr>
          </a:lstStyle>
          <a:p>
            <a:pPr/>
            <a:r>
              <a:t>Fortunately, that’s not our reality.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Barchart.c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Barchart.com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Investopedia.com</a:t>
            </a:r>
          </a:p>
          <a:p>
            <a:pPr/>
            <a:r>
              <a:rPr u="sng">
                <a:hlinkClick r:id="rId4" invalidUrl="" action="" tgtFrame="" tooltip="" history="1" highlightClick="0" endSnd="0"/>
              </a:rPr>
              <a:t>investors.com</a:t>
            </a:r>
          </a:p>
          <a:p>
            <a:pPr/>
            <a:r>
              <a:rPr u="sng">
                <a:hlinkClick r:id="rId5" invalidUrl="" action="" tgtFrame="" tooltip="" history="1" highlightClick="0" endSnd="0"/>
              </a:rPr>
              <a:t>StockCharts.com</a:t>
            </a:r>
          </a:p>
          <a:p>
            <a:pPr/>
            <a:r>
              <a:t>TD Ameritrade Education</a:t>
            </a:r>
          </a:p>
          <a:p>
            <a:pPr/>
            <a:r>
              <a:rPr u="sng">
                <a:hlinkClick r:id="rId6" invalidUrl="" action="" tgtFrame="" tooltip="" history="1" highlightClick="0" endSnd="0"/>
              </a:rPr>
              <a:t>ThinkorSwim.com</a:t>
            </a:r>
          </a:p>
        </p:txBody>
      </p:sp>
      <p:sp>
        <p:nvSpPr>
          <p:cNvPr id="256" name="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ge10image45897072.png" descr="page10image458970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232" y="1272784"/>
            <a:ext cx="20940881" cy="1171761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"/>
          <p:cNvSpPr txBox="1"/>
          <p:nvPr/>
        </p:nvSpPr>
        <p:spPr>
          <a:xfrm>
            <a:off x="7607300" y="417829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tabLst/>
              <a:defRPr spc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ren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817244">
              <a:spcBef>
                <a:spcPts val="3500"/>
              </a:spcBef>
              <a:defRPr spc="-41" sz="4158"/>
            </a:pPr>
            <a:r>
              <a:t>Trend</a:t>
            </a:r>
          </a:p>
          <a:p>
            <a:pPr marL="452627" indent="-452627" defTabSz="817244">
              <a:spcBef>
                <a:spcPts val="3500"/>
              </a:spcBef>
              <a:defRPr spc="-41" sz="4158"/>
            </a:pPr>
            <a:r>
              <a:t>Support and Resistance</a:t>
            </a:r>
          </a:p>
          <a:p>
            <a:pPr marL="452627" indent="-452627" defTabSz="817244">
              <a:spcBef>
                <a:spcPts val="3500"/>
              </a:spcBef>
              <a:defRPr spc="-41" sz="4158"/>
            </a:pPr>
            <a:r>
              <a:t>Technical Indicators</a:t>
            </a:r>
          </a:p>
          <a:p>
            <a:pPr lvl="1" marL="905255" indent="-452627" defTabSz="817244">
              <a:spcBef>
                <a:spcPts val="3500"/>
              </a:spcBef>
              <a:defRPr spc="-41" sz="4158"/>
            </a:pPr>
            <a:r>
              <a:t>Moving Averages</a:t>
            </a:r>
          </a:p>
          <a:p>
            <a:pPr lvl="1" marL="905255" indent="-452627" defTabSz="817244">
              <a:spcBef>
                <a:spcPts val="3500"/>
              </a:spcBef>
              <a:defRPr spc="-41" sz="4158"/>
            </a:pPr>
            <a:r>
              <a:t>MACD (Moving Average Convergence Divergence)</a:t>
            </a:r>
          </a:p>
          <a:p>
            <a:pPr lvl="1" marL="905255" indent="-452627" defTabSz="817244">
              <a:spcBef>
                <a:spcPts val="3500"/>
              </a:spcBef>
              <a:defRPr spc="-41" sz="4158"/>
            </a:pPr>
            <a:r>
              <a:t>RSI (Relative Strength Index)</a:t>
            </a:r>
          </a:p>
          <a:p>
            <a:pPr lvl="1" marL="905255" indent="-452627" defTabSz="817244">
              <a:spcBef>
                <a:spcPts val="3500"/>
              </a:spcBef>
              <a:defRPr spc="-41" sz="4158"/>
            </a:pPr>
            <a:r>
              <a:t>Stochastics</a:t>
            </a:r>
          </a:p>
          <a:p>
            <a:pPr lvl="1" marL="905255" indent="-452627" defTabSz="817244">
              <a:spcBef>
                <a:spcPts val="3500"/>
              </a:spcBef>
              <a:defRPr spc="-41" sz="4158"/>
            </a:pPr>
            <a:r>
              <a:t>RSI vs. Stochastics</a:t>
            </a:r>
          </a:p>
        </p:txBody>
      </p:sp>
      <p:sp>
        <p:nvSpPr>
          <p:cNvPr id="183" name="Our 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Agenda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Q:  Why should we invest in stock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 marL="457199" indent="-457199">
              <a:defRPr spc="-63" sz="6300"/>
            </a:pPr>
            <a:r>
              <a:t>Q:  Why should we invest in stocks?</a:t>
            </a:r>
          </a:p>
          <a:p>
            <a:pPr/>
          </a:p>
          <a:p>
            <a:pPr>
              <a:defRPr spc="-58" sz="5900"/>
            </a:pPr>
            <a:r>
              <a:t>A:  For many investors, it’s because the stocks of many great companies tend to appreciate over time.  Over the last hundred years, the prices of these stocks have gone up.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ge1image62215040.png" descr="page1image622150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97921"/>
            <a:ext cx="24384001" cy="1232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"/>
          <p:cNvSpPr txBox="1"/>
          <p:nvPr/>
        </p:nvSpPr>
        <p:spPr>
          <a:xfrm>
            <a:off x="-1" y="2098855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tabLst/>
              <a:defRPr spc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13" y="454996"/>
            <a:ext cx="24218574" cy="12245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 trend is the general direction of the price of a market, asset, or metri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trend is the general direction of the price of a market, asset, or metric.</a:t>
            </a:r>
          </a:p>
          <a:p>
            <a:pPr/>
            <a:r>
              <a:t>Uptrends are marked by rising data points, such as higher highs and higher lows.</a:t>
            </a:r>
          </a:p>
          <a:p>
            <a:pPr/>
            <a:r>
              <a:t>Downtrends are marked by falling data points, such as lower lows and lower highs.</a:t>
            </a:r>
          </a:p>
          <a:p>
            <a:pPr/>
            <a:r>
              <a:t>Many investors and traders opt to trade in the same direction as the trend, attempting to profit from a continuation of that trend.</a:t>
            </a:r>
          </a:p>
          <a:p>
            <a:pPr/>
            <a:r>
              <a:t>Price action, trendlines, and technical indicators are all tools that can help identify the trend and warn when it is reversing.</a:t>
            </a:r>
          </a:p>
        </p:txBody>
      </p:sp>
      <p:sp>
        <p:nvSpPr>
          <p:cNvPr id="193" name="Tr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ge12image42329504.png" descr="page12image423295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2825" y="1693752"/>
            <a:ext cx="18458350" cy="1032849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"/>
          <p:cNvSpPr txBox="1"/>
          <p:nvPr/>
        </p:nvSpPr>
        <p:spPr>
          <a:xfrm>
            <a:off x="6063915" y="3200388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tabLst/>
              <a:defRPr spc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b="0" baseline="0" cap="none" i="0" spc="78" strike="noStrike" sz="26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b="0" baseline="0" cap="none" i="0" spc="78" strike="noStrike" sz="26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