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318" r:id="rId2"/>
    <p:sldId id="370" r:id="rId3"/>
    <p:sldId id="372" r:id="rId4"/>
    <p:sldId id="373" r:id="rId5"/>
    <p:sldId id="374" r:id="rId6"/>
    <p:sldId id="375" r:id="rId7"/>
    <p:sldId id="384" r:id="rId8"/>
    <p:sldId id="376" r:id="rId9"/>
    <p:sldId id="377" r:id="rId10"/>
    <p:sldId id="379" r:id="rId11"/>
    <p:sldId id="386" r:id="rId12"/>
    <p:sldId id="378" r:id="rId13"/>
    <p:sldId id="380" r:id="rId14"/>
    <p:sldId id="382" r:id="rId15"/>
    <p:sldId id="387" r:id="rId16"/>
    <p:sldId id="388" r:id="rId17"/>
    <p:sldId id="385" r:id="rId18"/>
    <p:sldId id="381" r:id="rId19"/>
    <p:sldId id="389" r:id="rId20"/>
    <p:sldId id="390" r:id="rId21"/>
    <p:sldId id="383" r:id="rId22"/>
    <p:sldId id="391" r:id="rId23"/>
    <p:sldId id="368" r:id="rId24"/>
  </p:sldIdLst>
  <p:sldSz cx="12188825" cy="6858000"/>
  <p:notesSz cx="6985000" cy="92837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8282"/>
    <a:srgbClr val="6E90FE"/>
    <a:srgbClr val="8086FC"/>
    <a:srgbClr val="6D6DFB"/>
    <a:srgbClr val="4E78F0"/>
    <a:srgbClr val="F0932C"/>
    <a:srgbClr val="92C610"/>
    <a:srgbClr val="9FD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18109-0B58-4AE9-80EB-CBD78D7D150D}" v="64" dt="2022-11-08T16:29:15.905"/>
    <p1510:client id="{292DE382-BE81-4C13-B2EB-4F86DF4C0F7F}" v="14" dt="2022-11-07T21:39:41.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104" d="100"/>
          <a:sy n="104" d="100"/>
        </p:scale>
        <p:origin x="144" y="62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47" cy="466384"/>
          </a:xfrm>
          <a:prstGeom prst="rect">
            <a:avLst/>
          </a:prstGeom>
        </p:spPr>
        <p:txBody>
          <a:bodyPr vert="horz" lIns="92954" tIns="46477" rIns="92954" bIns="4647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287" y="0"/>
            <a:ext cx="3027147" cy="466384"/>
          </a:xfrm>
          <a:prstGeom prst="rect">
            <a:avLst/>
          </a:prstGeom>
        </p:spPr>
        <p:txBody>
          <a:bodyPr vert="horz" lIns="92954" tIns="46477" rIns="92954" bIns="46477" rtlCol="0"/>
          <a:lstStyle>
            <a:lvl1pPr algn="r" eaLnBrk="1" fontAlgn="auto" hangingPunct="1">
              <a:spcBef>
                <a:spcPts val="0"/>
              </a:spcBef>
              <a:spcAft>
                <a:spcPts val="0"/>
              </a:spcAft>
              <a:defRPr sz="1200">
                <a:latin typeface="+mn-lt"/>
                <a:cs typeface="+mn-cs"/>
              </a:defRPr>
            </a:lvl1pPr>
          </a:lstStyle>
          <a:p>
            <a:pPr>
              <a:defRPr/>
            </a:pPr>
            <a:fld id="{F94AB62A-039F-44BB-B0AA-468CD0AC3117}" type="datetimeFigureOut">
              <a:rPr lang="en-US"/>
              <a:pPr>
                <a:defRPr/>
              </a:pPr>
              <a:t>11/8/2022</a:t>
            </a:fld>
            <a:endParaRPr lang="en-US"/>
          </a:p>
        </p:txBody>
      </p:sp>
      <p:sp>
        <p:nvSpPr>
          <p:cNvPr id="4" name="Footer Placeholder 3"/>
          <p:cNvSpPr>
            <a:spLocks noGrp="1"/>
          </p:cNvSpPr>
          <p:nvPr>
            <p:ph type="ftr" sz="quarter" idx="2"/>
          </p:nvPr>
        </p:nvSpPr>
        <p:spPr>
          <a:xfrm>
            <a:off x="0" y="8817318"/>
            <a:ext cx="3027147" cy="466383"/>
          </a:xfrm>
          <a:prstGeom prst="rect">
            <a:avLst/>
          </a:prstGeom>
        </p:spPr>
        <p:txBody>
          <a:bodyPr vert="horz" lIns="92954" tIns="46477" rIns="92954" bIns="4647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6287" y="8817318"/>
            <a:ext cx="3027147" cy="466383"/>
          </a:xfrm>
          <a:prstGeom prst="rect">
            <a:avLst/>
          </a:prstGeom>
        </p:spPr>
        <p:txBody>
          <a:bodyPr vert="horz" wrap="square" lIns="92954" tIns="46477" rIns="92954" bIns="46477" numCol="1" anchor="b" anchorCtr="0" compatLnSpc="1">
            <a:prstTxWarp prst="textNoShape">
              <a:avLst/>
            </a:prstTxWarp>
          </a:bodyPr>
          <a:lstStyle>
            <a:lvl1pPr algn="r" eaLnBrk="1" hangingPunct="1">
              <a:defRPr sz="1200" smtClean="0">
                <a:latin typeface="Cambria" panose="02040503050406030204" pitchFamily="18" charset="0"/>
              </a:defRPr>
            </a:lvl1pPr>
          </a:lstStyle>
          <a:p>
            <a:pPr>
              <a:defRPr/>
            </a:pPr>
            <a:fld id="{9FE08A33-9113-4F01-88B4-3FFA01051DFD}" type="slidenum">
              <a:rPr lang="en-US" altLang="en-US"/>
              <a:pPr>
                <a:defRPr/>
              </a:pPr>
              <a:t>‹#›</a:t>
            </a:fld>
            <a:endParaRPr lang="en-US" altLang="en-US"/>
          </a:p>
        </p:txBody>
      </p:sp>
    </p:spTree>
    <p:extLst>
      <p:ext uri="{BB962C8B-B14F-4D97-AF65-F5344CB8AC3E}">
        <p14:creationId xmlns:p14="http://schemas.microsoft.com/office/powerpoint/2010/main" val="103388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47" cy="464813"/>
          </a:xfrm>
          <a:prstGeom prst="rect">
            <a:avLst/>
          </a:prstGeom>
        </p:spPr>
        <p:txBody>
          <a:bodyPr vert="horz" lIns="92954" tIns="46477" rIns="92954" bIns="4647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287" y="0"/>
            <a:ext cx="3027147" cy="464813"/>
          </a:xfrm>
          <a:prstGeom prst="rect">
            <a:avLst/>
          </a:prstGeom>
        </p:spPr>
        <p:txBody>
          <a:bodyPr vert="horz" lIns="92954" tIns="46477" rIns="92954" bIns="46477" rtlCol="0"/>
          <a:lstStyle>
            <a:lvl1pPr algn="r" eaLnBrk="1" fontAlgn="auto" hangingPunct="1">
              <a:spcBef>
                <a:spcPts val="0"/>
              </a:spcBef>
              <a:spcAft>
                <a:spcPts val="0"/>
              </a:spcAft>
              <a:defRPr sz="1200">
                <a:latin typeface="+mn-lt"/>
                <a:cs typeface="+mn-cs"/>
              </a:defRPr>
            </a:lvl1pPr>
          </a:lstStyle>
          <a:p>
            <a:pPr>
              <a:defRPr/>
            </a:pPr>
            <a:fld id="{049C06D2-49C6-4826-9D44-13CB90919BDB}" type="datetimeFigureOut">
              <a:rPr lang="en-US"/>
              <a:pPr>
                <a:defRPr/>
              </a:pPr>
              <a:t>11/8/2022</a:t>
            </a:fld>
            <a:endParaRPr lang="en-US"/>
          </a:p>
        </p:txBody>
      </p:sp>
      <p:sp>
        <p:nvSpPr>
          <p:cNvPr id="4" name="Slide Image Placeholder 3"/>
          <p:cNvSpPr>
            <a:spLocks noGrp="1" noRot="1" noChangeAspect="1"/>
          </p:cNvSpPr>
          <p:nvPr>
            <p:ph type="sldImg" idx="2"/>
          </p:nvPr>
        </p:nvSpPr>
        <p:spPr>
          <a:xfrm>
            <a:off x="400050" y="695325"/>
            <a:ext cx="6184900" cy="3481388"/>
          </a:xfrm>
          <a:prstGeom prst="rect">
            <a:avLst/>
          </a:prstGeom>
          <a:noFill/>
          <a:ln w="12700">
            <a:solidFill>
              <a:prstClr val="black"/>
            </a:solidFill>
          </a:ln>
        </p:spPr>
        <p:txBody>
          <a:bodyPr vert="horz" lIns="92954" tIns="46477" rIns="92954" bIns="46477" rtlCol="0" anchor="ctr"/>
          <a:lstStyle/>
          <a:p>
            <a:pPr lvl="0"/>
            <a:endParaRPr lang="en-US" noProof="0"/>
          </a:p>
        </p:txBody>
      </p:sp>
      <p:sp>
        <p:nvSpPr>
          <p:cNvPr id="5" name="Notes Placeholder 4"/>
          <p:cNvSpPr>
            <a:spLocks noGrp="1"/>
          </p:cNvSpPr>
          <p:nvPr>
            <p:ph type="body" sz="quarter" idx="3"/>
          </p:nvPr>
        </p:nvSpPr>
        <p:spPr>
          <a:xfrm>
            <a:off x="698814" y="4409443"/>
            <a:ext cx="5587373" cy="4178608"/>
          </a:xfrm>
          <a:prstGeom prst="rect">
            <a:avLst/>
          </a:prstGeom>
        </p:spPr>
        <p:txBody>
          <a:bodyPr vert="horz" lIns="92954" tIns="46477" rIns="92954" bIns="4647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317"/>
            <a:ext cx="3027147" cy="464813"/>
          </a:xfrm>
          <a:prstGeom prst="rect">
            <a:avLst/>
          </a:prstGeom>
        </p:spPr>
        <p:txBody>
          <a:bodyPr vert="horz" lIns="92954" tIns="46477" rIns="92954" bIns="4647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287" y="8817317"/>
            <a:ext cx="3027147" cy="464813"/>
          </a:xfrm>
          <a:prstGeom prst="rect">
            <a:avLst/>
          </a:prstGeom>
        </p:spPr>
        <p:txBody>
          <a:bodyPr vert="horz" wrap="square" lIns="92954" tIns="46477" rIns="92954" bIns="46477" numCol="1" anchor="b" anchorCtr="0" compatLnSpc="1">
            <a:prstTxWarp prst="textNoShape">
              <a:avLst/>
            </a:prstTxWarp>
          </a:bodyPr>
          <a:lstStyle>
            <a:lvl1pPr algn="r" eaLnBrk="1" hangingPunct="1">
              <a:defRPr sz="1200" smtClean="0">
                <a:latin typeface="Cambria" panose="02040503050406030204" pitchFamily="18" charset="0"/>
              </a:defRPr>
            </a:lvl1pPr>
          </a:lstStyle>
          <a:p>
            <a:pPr>
              <a:defRPr/>
            </a:pPr>
            <a:fld id="{39BEB789-7D63-4890-8049-395AD6024A7B}" type="slidenum">
              <a:rPr lang="en-US" altLang="en-US"/>
              <a:pPr>
                <a:defRPr/>
              </a:pPr>
              <a:t>‹#›</a:t>
            </a:fld>
            <a:endParaRPr lang="en-US" altLang="en-US"/>
          </a:p>
        </p:txBody>
      </p:sp>
    </p:spTree>
    <p:extLst>
      <p:ext uri="{BB962C8B-B14F-4D97-AF65-F5344CB8AC3E}">
        <p14:creationId xmlns:p14="http://schemas.microsoft.com/office/powerpoint/2010/main" val="1912986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a:t>
            </a:fld>
            <a:endParaRPr lang="en-US" altLang="en-US"/>
          </a:p>
        </p:txBody>
      </p:sp>
    </p:spTree>
    <p:extLst>
      <p:ext uri="{BB962C8B-B14F-4D97-AF65-F5344CB8AC3E}">
        <p14:creationId xmlns:p14="http://schemas.microsoft.com/office/powerpoint/2010/main" val="382617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10</a:t>
            </a:fld>
            <a:endParaRPr lang="en-US" altLang="en-US"/>
          </a:p>
        </p:txBody>
      </p:sp>
    </p:spTree>
    <p:extLst>
      <p:ext uri="{BB962C8B-B14F-4D97-AF65-F5344CB8AC3E}">
        <p14:creationId xmlns:p14="http://schemas.microsoft.com/office/powerpoint/2010/main" val="322137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11</a:t>
            </a:fld>
            <a:endParaRPr lang="en-US" altLang="en-US"/>
          </a:p>
        </p:txBody>
      </p:sp>
    </p:spTree>
    <p:extLst>
      <p:ext uri="{BB962C8B-B14F-4D97-AF65-F5344CB8AC3E}">
        <p14:creationId xmlns:p14="http://schemas.microsoft.com/office/powerpoint/2010/main" val="239045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12</a:t>
            </a:fld>
            <a:endParaRPr lang="en-US" altLang="en-US"/>
          </a:p>
        </p:txBody>
      </p:sp>
    </p:spTree>
    <p:extLst>
      <p:ext uri="{BB962C8B-B14F-4D97-AF65-F5344CB8AC3E}">
        <p14:creationId xmlns:p14="http://schemas.microsoft.com/office/powerpoint/2010/main" val="374155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13</a:t>
            </a:fld>
            <a:endParaRPr lang="en-US" altLang="en-US"/>
          </a:p>
        </p:txBody>
      </p:sp>
    </p:spTree>
    <p:extLst>
      <p:ext uri="{BB962C8B-B14F-4D97-AF65-F5344CB8AC3E}">
        <p14:creationId xmlns:p14="http://schemas.microsoft.com/office/powerpoint/2010/main" val="336783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14</a:t>
            </a:fld>
            <a:endParaRPr lang="en-US" altLang="en-US"/>
          </a:p>
        </p:txBody>
      </p:sp>
    </p:spTree>
    <p:extLst>
      <p:ext uri="{BB962C8B-B14F-4D97-AF65-F5344CB8AC3E}">
        <p14:creationId xmlns:p14="http://schemas.microsoft.com/office/powerpoint/2010/main" val="3966474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15</a:t>
            </a:fld>
            <a:endParaRPr lang="en-US" altLang="en-US"/>
          </a:p>
        </p:txBody>
      </p:sp>
    </p:spTree>
    <p:extLst>
      <p:ext uri="{BB962C8B-B14F-4D97-AF65-F5344CB8AC3E}">
        <p14:creationId xmlns:p14="http://schemas.microsoft.com/office/powerpoint/2010/main" val="344530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16</a:t>
            </a:fld>
            <a:endParaRPr lang="en-US" altLang="en-US"/>
          </a:p>
        </p:txBody>
      </p:sp>
    </p:spTree>
    <p:extLst>
      <p:ext uri="{BB962C8B-B14F-4D97-AF65-F5344CB8AC3E}">
        <p14:creationId xmlns:p14="http://schemas.microsoft.com/office/powerpoint/2010/main" val="2806304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17</a:t>
            </a:fld>
            <a:endParaRPr lang="en-US" altLang="en-US"/>
          </a:p>
        </p:txBody>
      </p:sp>
    </p:spTree>
    <p:extLst>
      <p:ext uri="{BB962C8B-B14F-4D97-AF65-F5344CB8AC3E}">
        <p14:creationId xmlns:p14="http://schemas.microsoft.com/office/powerpoint/2010/main" val="190714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18</a:t>
            </a:fld>
            <a:endParaRPr lang="en-US" altLang="en-US"/>
          </a:p>
        </p:txBody>
      </p:sp>
    </p:spTree>
    <p:extLst>
      <p:ext uri="{BB962C8B-B14F-4D97-AF65-F5344CB8AC3E}">
        <p14:creationId xmlns:p14="http://schemas.microsoft.com/office/powerpoint/2010/main" val="330891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19</a:t>
            </a:fld>
            <a:endParaRPr lang="en-US" altLang="en-US"/>
          </a:p>
        </p:txBody>
      </p:sp>
    </p:spTree>
    <p:extLst>
      <p:ext uri="{BB962C8B-B14F-4D97-AF65-F5344CB8AC3E}">
        <p14:creationId xmlns:p14="http://schemas.microsoft.com/office/powerpoint/2010/main" val="306079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2</a:t>
            </a:fld>
            <a:endParaRPr lang="en-US" altLang="en-US"/>
          </a:p>
        </p:txBody>
      </p:sp>
    </p:spTree>
    <p:extLst>
      <p:ext uri="{BB962C8B-B14F-4D97-AF65-F5344CB8AC3E}">
        <p14:creationId xmlns:p14="http://schemas.microsoft.com/office/powerpoint/2010/main" val="1671376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20</a:t>
            </a:fld>
            <a:endParaRPr lang="en-US" altLang="en-US"/>
          </a:p>
        </p:txBody>
      </p:sp>
    </p:spTree>
    <p:extLst>
      <p:ext uri="{BB962C8B-B14F-4D97-AF65-F5344CB8AC3E}">
        <p14:creationId xmlns:p14="http://schemas.microsoft.com/office/powerpoint/2010/main" val="169831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21</a:t>
            </a:fld>
            <a:endParaRPr lang="en-US" altLang="en-US"/>
          </a:p>
        </p:txBody>
      </p:sp>
    </p:spTree>
    <p:extLst>
      <p:ext uri="{BB962C8B-B14F-4D97-AF65-F5344CB8AC3E}">
        <p14:creationId xmlns:p14="http://schemas.microsoft.com/office/powerpoint/2010/main" val="77629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22</a:t>
            </a:fld>
            <a:endParaRPr lang="en-US" altLang="en-US"/>
          </a:p>
        </p:txBody>
      </p:sp>
    </p:spTree>
    <p:extLst>
      <p:ext uri="{BB962C8B-B14F-4D97-AF65-F5344CB8AC3E}">
        <p14:creationId xmlns:p14="http://schemas.microsoft.com/office/powerpoint/2010/main" val="7609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23</a:t>
            </a:fld>
            <a:endParaRPr lang="en-US" altLang="en-US"/>
          </a:p>
        </p:txBody>
      </p:sp>
    </p:spTree>
    <p:extLst>
      <p:ext uri="{BB962C8B-B14F-4D97-AF65-F5344CB8AC3E}">
        <p14:creationId xmlns:p14="http://schemas.microsoft.com/office/powerpoint/2010/main" val="64912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3</a:t>
            </a:fld>
            <a:endParaRPr lang="en-US" altLang="en-US"/>
          </a:p>
        </p:txBody>
      </p:sp>
    </p:spTree>
    <p:extLst>
      <p:ext uri="{BB962C8B-B14F-4D97-AF65-F5344CB8AC3E}">
        <p14:creationId xmlns:p14="http://schemas.microsoft.com/office/powerpoint/2010/main" val="188439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4</a:t>
            </a:fld>
            <a:endParaRPr lang="en-US" altLang="en-US"/>
          </a:p>
        </p:txBody>
      </p:sp>
    </p:spTree>
    <p:extLst>
      <p:ext uri="{BB962C8B-B14F-4D97-AF65-F5344CB8AC3E}">
        <p14:creationId xmlns:p14="http://schemas.microsoft.com/office/powerpoint/2010/main" val="299009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5</a:t>
            </a:fld>
            <a:endParaRPr lang="en-US" altLang="en-US"/>
          </a:p>
        </p:txBody>
      </p:sp>
    </p:spTree>
    <p:extLst>
      <p:ext uri="{BB962C8B-B14F-4D97-AF65-F5344CB8AC3E}">
        <p14:creationId xmlns:p14="http://schemas.microsoft.com/office/powerpoint/2010/main" val="324176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6</a:t>
            </a:fld>
            <a:endParaRPr lang="en-US" altLang="en-US"/>
          </a:p>
        </p:txBody>
      </p:sp>
    </p:spTree>
    <p:extLst>
      <p:ext uri="{BB962C8B-B14F-4D97-AF65-F5344CB8AC3E}">
        <p14:creationId xmlns:p14="http://schemas.microsoft.com/office/powerpoint/2010/main" val="212452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7</a:t>
            </a:fld>
            <a:endParaRPr lang="en-US" altLang="en-US"/>
          </a:p>
        </p:txBody>
      </p:sp>
    </p:spTree>
    <p:extLst>
      <p:ext uri="{BB962C8B-B14F-4D97-AF65-F5344CB8AC3E}">
        <p14:creationId xmlns:p14="http://schemas.microsoft.com/office/powerpoint/2010/main" val="282922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8</a:t>
            </a:fld>
            <a:endParaRPr lang="en-US" altLang="en-US"/>
          </a:p>
        </p:txBody>
      </p:sp>
    </p:spTree>
    <p:extLst>
      <p:ext uri="{BB962C8B-B14F-4D97-AF65-F5344CB8AC3E}">
        <p14:creationId xmlns:p14="http://schemas.microsoft.com/office/powerpoint/2010/main" val="371043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9BEB789-7D63-4890-8049-395AD6024A7B}" type="slidenum">
              <a:rPr lang="en-US" altLang="en-US" smtClean="0"/>
              <a:pPr>
                <a:defRPr/>
              </a:pPr>
              <a:t>9</a:t>
            </a:fld>
            <a:endParaRPr lang="en-US" altLang="en-US"/>
          </a:p>
        </p:txBody>
      </p:sp>
    </p:spTree>
    <p:extLst>
      <p:ext uri="{BB962C8B-B14F-4D97-AF65-F5344CB8AC3E}">
        <p14:creationId xmlns:p14="http://schemas.microsoft.com/office/powerpoint/2010/main" val="1814222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3213" y="0"/>
            <a:ext cx="4265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p:cNvCxnSpPr/>
          <p:nvPr/>
        </p:nvCxnSpPr>
        <p:spPr>
          <a:xfrm>
            <a:off x="1658938" y="4783138"/>
            <a:ext cx="56546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ctrTitle"/>
          </p:nvPr>
        </p:nvSpPr>
        <p:spPr>
          <a:xfrm>
            <a:off x="1520824" y="1600200"/>
            <a:ext cx="5945188" cy="3048000"/>
          </a:xfrm>
        </p:spPr>
        <p:txBody>
          <a:bodyPr>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999324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C557A75C-F8E6-427B-8B23-124200B1E5B6}" type="datetimeFigureOut">
              <a:rPr lang="en-US"/>
              <a:pPr>
                <a:defRPr/>
              </a:pPr>
              <a:t>11/8/2022</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6BB85527-B3AE-4718-AF03-8AB4826D5930}" type="slidenum">
              <a:rPr lang="en-US" altLang="en-US"/>
              <a:pPr>
                <a:defRPr/>
              </a:pPr>
              <a:t>‹#›</a:t>
            </a:fld>
            <a:endParaRPr lang="en-US" altLang="en-US"/>
          </a:p>
        </p:txBody>
      </p:sp>
    </p:spTree>
    <p:extLst>
      <p:ext uri="{BB962C8B-B14F-4D97-AF65-F5344CB8AC3E}">
        <p14:creationId xmlns:p14="http://schemas.microsoft.com/office/powerpoint/2010/main" val="6885115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6"/>
          <p:cNvCxnSpPr/>
          <p:nvPr/>
        </p:nvCxnSpPr>
        <p:spPr>
          <a:xfrm>
            <a:off x="9371013"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23412" y="646112"/>
            <a:ext cx="1828801" cy="552291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55723515-C484-4BB8-82B7-36FE1858328D}" type="datetimeFigureOut">
              <a:rPr lang="en-US"/>
              <a:pPr>
                <a:defRPr/>
              </a:pPr>
              <a:t>11/8/2022</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smtClean="0"/>
            </a:lvl1pPr>
          </a:lstStyle>
          <a:p>
            <a:pPr>
              <a:defRPr/>
            </a:pPr>
            <a:fld id="{43532A1C-FB2F-4B0F-BE96-39DF24AA2A6A}" type="slidenum">
              <a:rPr lang="en-US" altLang="en-US"/>
              <a:pPr>
                <a:defRPr/>
              </a:pPr>
              <a:t>‹#›</a:t>
            </a:fld>
            <a:endParaRPr lang="en-US" altLang="en-US"/>
          </a:p>
        </p:txBody>
      </p:sp>
    </p:spTree>
    <p:extLst>
      <p:ext uri="{BB962C8B-B14F-4D97-AF65-F5344CB8AC3E}">
        <p14:creationId xmlns:p14="http://schemas.microsoft.com/office/powerpoint/2010/main" val="41591486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B2675226-4A08-45E2-8338-8FB33E7C5A02}" type="datetimeFigureOut">
              <a:rPr lang="en-US"/>
              <a:pPr>
                <a:defRPr/>
              </a:pPr>
              <a:t>11/8/2022</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smtClean="0"/>
            </a:lvl1pPr>
          </a:lstStyle>
          <a:p>
            <a:pPr>
              <a:defRPr/>
            </a:pPr>
            <a:fld id="{7A5ED54E-89B3-4177-B05E-0297A6BF0306}" type="slidenum">
              <a:rPr lang="en-US" altLang="en-US"/>
              <a:pPr>
                <a:defRPr/>
              </a:pPr>
              <a:t>‹#›</a:t>
            </a:fld>
            <a:endParaRPr lang="en-US" altLang="en-US"/>
          </a:p>
        </p:txBody>
      </p:sp>
    </p:spTree>
    <p:extLst>
      <p:ext uri="{BB962C8B-B14F-4D97-AF65-F5344CB8AC3E}">
        <p14:creationId xmlns:p14="http://schemas.microsoft.com/office/powerpoint/2010/main" val="11406216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3613" y="0"/>
            <a:ext cx="1065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cxnSp>
        <p:nvCxnSpPr>
          <p:cNvPr id="6" name="Straight Connector 8"/>
          <p:cNvCxnSpPr/>
          <p:nvPr/>
        </p:nvCxnSpPr>
        <p:spPr>
          <a:xfrm>
            <a:off x="1658938" y="4783138"/>
            <a:ext cx="80168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0" y="2237096"/>
            <a:ext cx="8229601" cy="2411103"/>
          </a:xfrm>
        </p:spPr>
        <p:txBody>
          <a:bodyPr>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9C36BAD0-3612-4F5A-9F7C-50386DBF3F8B}" type="datetimeFigureOut">
              <a:rPr lang="en-US"/>
              <a:pPr>
                <a:defRPr/>
              </a:pPr>
              <a:t>11/8/2022</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smtClean="0"/>
            </a:lvl1pPr>
          </a:lstStyle>
          <a:p>
            <a:pPr>
              <a:defRPr/>
            </a:pPr>
            <a:fld id="{55E6C68F-C9D7-4489-8A70-C13FF7826A8D}" type="slidenum">
              <a:rPr lang="en-US" altLang="en-US"/>
              <a:pPr>
                <a:defRPr/>
              </a:pPr>
              <a:t>‹#›</a:t>
            </a:fld>
            <a:endParaRPr lang="en-US" altLang="en-US"/>
          </a:p>
        </p:txBody>
      </p:sp>
    </p:spTree>
    <p:extLst>
      <p:ext uri="{BB962C8B-B14F-4D97-AF65-F5344CB8AC3E}">
        <p14:creationId xmlns:p14="http://schemas.microsoft.com/office/powerpoint/2010/main" val="397322423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3" y="381000"/>
            <a:ext cx="9829798" cy="1219200"/>
          </a:xfrm>
        </p:spPr>
        <p:txBody>
          <a:body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9DA41DBD-6641-41F1-AAEE-3D6EA8F8B46E}" type="datetimeFigureOut">
              <a:rPr lang="en-US"/>
              <a:pPr>
                <a:defRPr/>
              </a:pPr>
              <a:t>11/8/2022</a:t>
            </a:fld>
            <a:endParaRPr/>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lvl1pPr>
          </a:lstStyle>
          <a:p>
            <a:pPr>
              <a:defRPr/>
            </a:pPr>
            <a:fld id="{4A61C402-04A5-46F2-B363-AAE1F397C7CB}" type="slidenum">
              <a:rPr lang="en-US" altLang="en-US"/>
              <a:pPr>
                <a:defRPr/>
              </a:pPr>
              <a:t>‹#›</a:t>
            </a:fld>
            <a:endParaRPr lang="en-US" altLang="en-US"/>
          </a:p>
        </p:txBody>
      </p:sp>
    </p:spTree>
    <p:extLst>
      <p:ext uri="{BB962C8B-B14F-4D97-AF65-F5344CB8AC3E}">
        <p14:creationId xmlns:p14="http://schemas.microsoft.com/office/powerpoint/2010/main" val="22759983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3" y="381000"/>
            <a:ext cx="9829798"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B1256FC4-4130-4C93-95E2-F3AACA68C3FB}" type="datetimeFigureOut">
              <a:rPr lang="en-US"/>
              <a:pPr>
                <a:defRPr/>
              </a:pPr>
              <a:t>11/8/2022</a:t>
            </a:fld>
            <a:endParaRPr/>
          </a:p>
        </p:txBody>
      </p:sp>
      <p:sp>
        <p:nvSpPr>
          <p:cNvPr id="9" name="Footer Placeholder 7"/>
          <p:cNvSpPr>
            <a:spLocks noGrp="1"/>
          </p:cNvSpPr>
          <p:nvPr>
            <p:ph type="ftr" sz="quarter" idx="11"/>
          </p:nvPr>
        </p:nvSpPr>
        <p:spPr/>
        <p:txBody>
          <a:bodyPr/>
          <a:lstStyle>
            <a:lvl1pPr>
              <a:defRPr/>
            </a:lvl1pPr>
          </a:lstStyle>
          <a:p>
            <a:pPr>
              <a:defRPr/>
            </a:pPr>
            <a:endParaRPr/>
          </a:p>
        </p:txBody>
      </p:sp>
      <p:sp>
        <p:nvSpPr>
          <p:cNvPr id="10" name="Slide Number Placeholder 8"/>
          <p:cNvSpPr>
            <a:spLocks noGrp="1"/>
          </p:cNvSpPr>
          <p:nvPr>
            <p:ph type="sldNum" sz="quarter" idx="12"/>
          </p:nvPr>
        </p:nvSpPr>
        <p:spPr/>
        <p:txBody>
          <a:bodyPr/>
          <a:lstStyle>
            <a:lvl1pPr>
              <a:defRPr smtClean="0"/>
            </a:lvl1pPr>
          </a:lstStyle>
          <a:p>
            <a:pPr>
              <a:defRPr/>
            </a:pPr>
            <a:fld id="{D90751B5-FFAB-410C-AAE4-9FF9414E4863}" type="slidenum">
              <a:rPr lang="en-US" altLang="en-US"/>
              <a:pPr>
                <a:defRPr/>
              </a:pPr>
              <a:t>‹#›</a:t>
            </a:fld>
            <a:endParaRPr lang="en-US" altLang="en-US"/>
          </a:p>
        </p:txBody>
      </p:sp>
    </p:spTree>
    <p:extLst>
      <p:ext uri="{BB962C8B-B14F-4D97-AF65-F5344CB8AC3E}">
        <p14:creationId xmlns:p14="http://schemas.microsoft.com/office/powerpoint/2010/main" val="14693131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5"/>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E7FFD6B1-FD3F-4B68-AD08-B7F2985E2E9D}" type="datetimeFigureOut">
              <a:rPr lang="en-US"/>
              <a:pPr>
                <a:defRPr/>
              </a:pPr>
              <a:t>11/8/2022</a:t>
            </a:fld>
            <a:endParaRPr/>
          </a:p>
        </p:txBody>
      </p:sp>
      <p:sp>
        <p:nvSpPr>
          <p:cNvPr id="5" name="Footer Placeholder 3"/>
          <p:cNvSpPr>
            <a:spLocks noGrp="1"/>
          </p:cNvSpPr>
          <p:nvPr>
            <p:ph type="ftr" sz="quarter" idx="11"/>
          </p:nvPr>
        </p:nvSpPr>
        <p:spPr/>
        <p:txBody>
          <a:bodyPr/>
          <a:lstStyle>
            <a:lvl1pPr>
              <a:defRPr/>
            </a:lvl1pPr>
          </a:lstStyle>
          <a:p>
            <a:pPr>
              <a:defRPr/>
            </a:pPr>
            <a:endParaRPr/>
          </a:p>
        </p:txBody>
      </p:sp>
      <p:sp>
        <p:nvSpPr>
          <p:cNvPr id="6" name="Slide Number Placeholder 4"/>
          <p:cNvSpPr>
            <a:spLocks noGrp="1"/>
          </p:cNvSpPr>
          <p:nvPr>
            <p:ph type="sldNum" sz="quarter" idx="12"/>
          </p:nvPr>
        </p:nvSpPr>
        <p:spPr/>
        <p:txBody>
          <a:bodyPr/>
          <a:lstStyle>
            <a:lvl1pPr>
              <a:defRPr smtClean="0"/>
            </a:lvl1pPr>
          </a:lstStyle>
          <a:p>
            <a:pPr>
              <a:defRPr/>
            </a:pPr>
            <a:fld id="{EA86A8C9-3CE2-492B-9E56-95DDBCE4B339}" type="slidenum">
              <a:rPr lang="en-US" altLang="en-US"/>
              <a:pPr>
                <a:defRPr/>
              </a:pPr>
              <a:t>‹#›</a:t>
            </a:fld>
            <a:endParaRPr lang="en-US" altLang="en-US"/>
          </a:p>
        </p:txBody>
      </p:sp>
    </p:spTree>
    <p:extLst>
      <p:ext uri="{BB962C8B-B14F-4D97-AF65-F5344CB8AC3E}">
        <p14:creationId xmlns:p14="http://schemas.microsoft.com/office/powerpoint/2010/main" val="109527135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54D62A-118F-4362-9A4D-813582486E87}" type="datetimeFigureOut">
              <a:rPr lang="en-US"/>
              <a:pPr>
                <a:defRPr/>
              </a:pPr>
              <a:t>11/8/2022</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9D844D23-1F04-4145-980C-9F4F1226D03C}" type="slidenum">
              <a:rPr lang="en-US" altLang="en-US"/>
              <a:pPr>
                <a:defRPr/>
              </a:pPr>
              <a:t>‹#›</a:t>
            </a:fld>
            <a:endParaRPr lang="en-US" altLang="en-US"/>
          </a:p>
        </p:txBody>
      </p:sp>
    </p:spTree>
    <p:extLst>
      <p:ext uri="{BB962C8B-B14F-4D97-AF65-F5344CB8AC3E}">
        <p14:creationId xmlns:p14="http://schemas.microsoft.com/office/powerpoint/2010/main" val="310371145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7"/>
          <p:cNvCxnSpPr/>
          <p:nvPr/>
        </p:nvCxnSpPr>
        <p:spPr>
          <a:xfrm>
            <a:off x="1658938" y="2743200"/>
            <a:ext cx="3902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3" y="685800"/>
            <a:ext cx="4114800" cy="1925637"/>
          </a:xfrm>
        </p:spPr>
        <p:txBody>
          <a:bodyPr>
            <a:noAutofit/>
          </a:bodyPr>
          <a:lstStyle>
            <a:lvl1pPr algn="l">
              <a:lnSpc>
                <a:spcPct val="80000"/>
              </a:lnSpc>
              <a:defRPr sz="4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6435EC3-3293-4BF1-97BE-BF8A718F85A0}" type="datetimeFigureOut">
              <a:rPr lang="en-US"/>
              <a:pPr>
                <a:defRPr/>
              </a:pPr>
              <a:t>11/8/2022</a:t>
            </a:fld>
            <a:endParaRPr/>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lvl1pPr>
          </a:lstStyle>
          <a:p>
            <a:pPr>
              <a:defRPr/>
            </a:pPr>
            <a:fld id="{FA315CC8-0D94-4CEC-A3D2-A66772ACAD97}" type="slidenum">
              <a:rPr lang="en-US" altLang="en-US"/>
              <a:pPr>
                <a:defRPr/>
              </a:pPr>
              <a:t>‹#›</a:t>
            </a:fld>
            <a:endParaRPr lang="en-US" altLang="en-US"/>
          </a:p>
        </p:txBody>
      </p:sp>
    </p:spTree>
    <p:extLst>
      <p:ext uri="{BB962C8B-B14F-4D97-AF65-F5344CB8AC3E}">
        <p14:creationId xmlns:p14="http://schemas.microsoft.com/office/powerpoint/2010/main" val="373535060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9"/>
          <p:cNvCxnSpPr/>
          <p:nvPr/>
        </p:nvCxnSpPr>
        <p:spPr>
          <a:xfrm>
            <a:off x="1658938" y="2743200"/>
            <a:ext cx="3902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2" name="Title 1"/>
          <p:cNvSpPr>
            <a:spLocks noGrp="1"/>
          </p:cNvSpPr>
          <p:nvPr>
            <p:ph type="title"/>
          </p:nvPr>
        </p:nvSpPr>
        <p:spPr>
          <a:xfrm>
            <a:off x="1522413" y="685800"/>
            <a:ext cx="4114800" cy="1925638"/>
          </a:xfrm>
        </p:spPr>
        <p:txBody>
          <a:bodyPr>
            <a:normAutofit/>
          </a:bodyPr>
          <a:lstStyle>
            <a:lvl1pPr algn="l">
              <a:lnSpc>
                <a:spcPct val="80000"/>
              </a:lnSpc>
              <a:defRPr sz="4000" b="0" i="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04676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2413" y="381000"/>
            <a:ext cx="982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522413" y="1981200"/>
            <a:ext cx="98298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8013" y="6400800"/>
            <a:ext cx="1549400" cy="2762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cs typeface="+mn-cs"/>
              </a:defRPr>
            </a:lvl1pPr>
          </a:lstStyle>
          <a:p>
            <a:pPr>
              <a:defRPr/>
            </a:pPr>
            <a:fld id="{AB0A87EF-EB1C-47B4-B631-6F680AE51C3B}" type="datetimeFigureOut">
              <a:rPr lang="en-US"/>
              <a:pPr>
                <a:defRPr/>
              </a:pPr>
              <a:t>11/8/2022</a:t>
            </a:fld>
            <a:endParaRPr/>
          </a:p>
        </p:txBody>
      </p:sp>
      <p:sp>
        <p:nvSpPr>
          <p:cNvPr id="5" name="Footer Placeholder 4"/>
          <p:cNvSpPr>
            <a:spLocks noGrp="1"/>
          </p:cNvSpPr>
          <p:nvPr>
            <p:ph type="ftr" sz="quarter" idx="3"/>
          </p:nvPr>
        </p:nvSpPr>
        <p:spPr>
          <a:xfrm>
            <a:off x="1522413" y="6400800"/>
            <a:ext cx="5954712" cy="2762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10285413" y="6400800"/>
            <a:ext cx="1066800"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atin typeface="Cambria" panose="02040503050406030204" pitchFamily="18" charset="0"/>
              </a:defRPr>
            </a:lvl1pPr>
          </a:lstStyle>
          <a:p>
            <a:pPr>
              <a:defRPr/>
            </a:pPr>
            <a:fld id="{3DF8D47E-6E99-4596-A727-80DADE189FE3}" type="slidenum">
              <a:rPr lang="en-US" altLang="en-US"/>
              <a:pPr>
                <a:defRPr/>
              </a:pPr>
              <a:t>‹#›</a:t>
            </a:fld>
            <a:endParaRPr lang="en-US" altLang="en-US"/>
          </a:p>
        </p:txBody>
      </p:sp>
      <p:pic>
        <p:nvPicPr>
          <p:cNvPr id="1031"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65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78" r:id="rId7"/>
    <p:sldLayoutId id="2147483686" r:id="rId8"/>
    <p:sldLayoutId id="2147483687" r:id="rId9"/>
    <p:sldLayoutId id="2147483679" r:id="rId10"/>
    <p:sldLayoutId id="2147483688" r:id="rId11"/>
  </p:sldLayoutIdLst>
  <p:transition spd="med">
    <p:fade/>
  </p:transition>
  <p:txStyles>
    <p:titleStyle>
      <a:lvl1pPr algn="l" rtl="0" eaLnBrk="0" fontAlgn="base" hangingPunct="0">
        <a:lnSpc>
          <a:spcPct val="90000"/>
        </a:lnSpc>
        <a:spcBef>
          <a:spcPct val="0"/>
        </a:spcBef>
        <a:spcAft>
          <a:spcPct val="0"/>
        </a:spcAft>
        <a:defRPr sz="36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2pPr>
      <a:lvl3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3pPr>
      <a:lvl4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4pPr>
      <a:lvl5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5pPr>
      <a:lvl6pPr marL="457200" algn="l" rtl="0" fontAlgn="base">
        <a:lnSpc>
          <a:spcPct val="90000"/>
        </a:lnSpc>
        <a:spcBef>
          <a:spcPct val="0"/>
        </a:spcBef>
        <a:spcAft>
          <a:spcPct val="0"/>
        </a:spcAft>
        <a:defRPr sz="3600">
          <a:solidFill>
            <a:schemeClr val="accent1"/>
          </a:solidFill>
          <a:latin typeface="Cambria" panose="02040503050406030204" pitchFamily="18" charset="0"/>
        </a:defRPr>
      </a:lvl6pPr>
      <a:lvl7pPr marL="914400" algn="l" rtl="0" fontAlgn="base">
        <a:lnSpc>
          <a:spcPct val="90000"/>
        </a:lnSpc>
        <a:spcBef>
          <a:spcPct val="0"/>
        </a:spcBef>
        <a:spcAft>
          <a:spcPct val="0"/>
        </a:spcAft>
        <a:defRPr sz="3600">
          <a:solidFill>
            <a:schemeClr val="accent1"/>
          </a:solidFill>
          <a:latin typeface="Cambria" panose="02040503050406030204" pitchFamily="18" charset="0"/>
        </a:defRPr>
      </a:lvl7pPr>
      <a:lvl8pPr marL="1371600" algn="l" rtl="0" fontAlgn="base">
        <a:lnSpc>
          <a:spcPct val="90000"/>
        </a:lnSpc>
        <a:spcBef>
          <a:spcPct val="0"/>
        </a:spcBef>
        <a:spcAft>
          <a:spcPct val="0"/>
        </a:spcAft>
        <a:defRPr sz="3600">
          <a:solidFill>
            <a:schemeClr val="accent1"/>
          </a:solidFill>
          <a:latin typeface="Cambria" panose="02040503050406030204" pitchFamily="18" charset="0"/>
        </a:defRPr>
      </a:lvl8pPr>
      <a:lvl9pPr marL="1828800" algn="l" rtl="0" fontAlgn="base">
        <a:lnSpc>
          <a:spcPct val="90000"/>
        </a:lnSpc>
        <a:spcBef>
          <a:spcPct val="0"/>
        </a:spcBef>
        <a:spcAft>
          <a:spcPct val="0"/>
        </a:spcAft>
        <a:defRPr sz="3600">
          <a:solidFill>
            <a:schemeClr val="accent1"/>
          </a:solidFill>
          <a:latin typeface="Cambria" panose="02040503050406030204" pitchFamily="18" charset="0"/>
        </a:defRPr>
      </a:lvl9pPr>
    </p:titleStyle>
    <p:bodyStyle>
      <a:lvl1pPr marL="223838" indent="-223838" algn="l" rtl="0" eaLnBrk="0" fontAlgn="base" hangingPunct="0">
        <a:lnSpc>
          <a:spcPct val="90000"/>
        </a:lnSpc>
        <a:spcBef>
          <a:spcPts val="1800"/>
        </a:spcBef>
        <a:spcAft>
          <a:spcPct val="0"/>
        </a:spcAft>
        <a:buClr>
          <a:srgbClr val="989898"/>
        </a:buClr>
        <a:buSzPct val="80000"/>
        <a:buFont typeface="Arial" panose="020B0604020202020204" pitchFamily="34" charset="0"/>
        <a:buChar char="•"/>
        <a:defRPr sz="2400" kern="1200">
          <a:solidFill>
            <a:schemeClr val="tx1"/>
          </a:solidFill>
          <a:latin typeface="+mn-lt"/>
          <a:ea typeface="+mn-ea"/>
          <a:cs typeface="+mn-cs"/>
        </a:defRPr>
      </a:lvl1pPr>
      <a:lvl2pPr marL="511175" indent="-228600" algn="l" rtl="0" eaLnBrk="0" fontAlgn="base" hangingPunct="0">
        <a:lnSpc>
          <a:spcPct val="90000"/>
        </a:lnSpc>
        <a:spcBef>
          <a:spcPts val="1000"/>
        </a:spcBef>
        <a:spcAft>
          <a:spcPct val="0"/>
        </a:spcAft>
        <a:buClr>
          <a:srgbClr val="989898"/>
        </a:buClr>
        <a:buSzPct val="80000"/>
        <a:buFont typeface="Arial" panose="020B0604020202020204" pitchFamily="34" charset="0"/>
        <a:buChar char="•"/>
        <a:defRPr sz="2000" kern="1200">
          <a:solidFill>
            <a:schemeClr val="tx1"/>
          </a:solidFill>
          <a:latin typeface="+mn-lt"/>
          <a:ea typeface="+mn-ea"/>
          <a:cs typeface="+mn-cs"/>
        </a:defRPr>
      </a:lvl2pPr>
      <a:lvl3pPr marL="685800" indent="-174625" algn="l" rtl="0" eaLnBrk="0" fontAlgn="base" hangingPunct="0">
        <a:lnSpc>
          <a:spcPct val="90000"/>
        </a:lnSpc>
        <a:spcBef>
          <a:spcPts val="600"/>
        </a:spcBef>
        <a:spcAft>
          <a:spcPct val="0"/>
        </a:spcAft>
        <a:buClr>
          <a:srgbClr val="989898"/>
        </a:buClr>
        <a:buSzPct val="80000"/>
        <a:buFont typeface="Arial" panose="020B0604020202020204" pitchFamily="34" charset="0"/>
        <a:buChar char="•"/>
        <a:defRPr kern="1200">
          <a:solidFill>
            <a:schemeClr val="tx1"/>
          </a:solidFill>
          <a:latin typeface="+mn-lt"/>
          <a:ea typeface="+mn-ea"/>
          <a:cs typeface="+mn-cs"/>
        </a:defRPr>
      </a:lvl3pPr>
      <a:lvl4pPr marL="860425" indent="-174625" algn="l" rtl="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kern="1200">
          <a:solidFill>
            <a:schemeClr val="tx1"/>
          </a:solidFill>
          <a:latin typeface="+mn-lt"/>
          <a:ea typeface="+mn-ea"/>
          <a:cs typeface="+mn-cs"/>
        </a:defRPr>
      </a:lvl4pPr>
      <a:lvl5pPr marL="1033463" indent="-173038" algn="l" rtl="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538288" y="1524000"/>
            <a:ext cx="5945187" cy="3048000"/>
          </a:xfrm>
        </p:spPr>
        <p:txBody>
          <a:bodyPr/>
          <a:lstStyle/>
          <a:p>
            <a:pPr algn="ctr" eaLnBrk="1" hangingPunct="1"/>
            <a:r>
              <a:rPr lang="en-US" altLang="en-US" b="1" dirty="0">
                <a:latin typeface="Calibri" panose="020F0502020204030204" pitchFamily="34" charset="0"/>
              </a:rPr>
              <a:t>RISK-ADJUSTED RETURN</a:t>
            </a:r>
          </a:p>
        </p:txBody>
      </p:sp>
      <p:pic>
        <p:nvPicPr>
          <p:cNvPr id="13315" name="Picture 6" descr="C:\Documents and Settings\Owner\My Documents\NAIC\Templates CD\DCRegional_CNAIC35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5029200"/>
            <a:ext cx="320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p:cNvSpPr txBox="1">
            <a:spLocks noChangeArrowheads="1"/>
          </p:cNvSpPr>
          <p:nvPr/>
        </p:nvSpPr>
        <p:spPr bwMode="auto">
          <a:xfrm>
            <a:off x="1616075" y="5800725"/>
            <a:ext cx="3411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rgbClr val="989898"/>
              </a:buClr>
              <a:buSzPct val="80000"/>
              <a:buFont typeface="Arial" panose="020B0604020202020204" pitchFamily="34" charset="0"/>
              <a:buChar char="•"/>
              <a:defRPr sz="2400">
                <a:solidFill>
                  <a:schemeClr val="tx1"/>
                </a:solidFill>
                <a:latin typeface="Cambria" panose="02040503050406030204" pitchFamily="18" charset="0"/>
              </a:defRPr>
            </a:lvl1pPr>
            <a:lvl2pPr marL="742950" indent="-285750">
              <a:lnSpc>
                <a:spcPct val="90000"/>
              </a:lnSpc>
              <a:spcBef>
                <a:spcPts val="1000"/>
              </a:spcBef>
              <a:buClr>
                <a:srgbClr val="989898"/>
              </a:buClr>
              <a:buSzPct val="80000"/>
              <a:buFont typeface="Arial" panose="020B0604020202020204" pitchFamily="34" charset="0"/>
              <a:buChar char="•"/>
              <a:defRPr sz="2000">
                <a:solidFill>
                  <a:schemeClr val="tx1"/>
                </a:solidFill>
                <a:latin typeface="Cambria" panose="02040503050406030204" pitchFamily="18" charset="0"/>
              </a:defRPr>
            </a:lvl2pPr>
            <a:lvl3pPr marL="1143000" indent="-228600">
              <a:lnSpc>
                <a:spcPct val="90000"/>
              </a:lnSpc>
              <a:spcBef>
                <a:spcPts val="600"/>
              </a:spcBef>
              <a:buClr>
                <a:srgbClr val="989898"/>
              </a:buClr>
              <a:buSzPct val="80000"/>
              <a:buFont typeface="Arial" panose="020B0604020202020204" pitchFamily="34" charset="0"/>
              <a:buChar char="•"/>
              <a:defRPr>
                <a:solidFill>
                  <a:schemeClr val="tx1"/>
                </a:solidFill>
                <a:latin typeface="Cambria" panose="02040503050406030204" pitchFamily="18" charset="0"/>
              </a:defRPr>
            </a:lvl3pPr>
            <a:lvl4pPr marL="1600200" indent="-228600">
              <a:lnSpc>
                <a:spcPct val="90000"/>
              </a:lnSpc>
              <a:spcBef>
                <a:spcPts val="600"/>
              </a:spcBef>
              <a:buClr>
                <a:srgbClr val="989898"/>
              </a:buClr>
              <a:buSzPct val="80000"/>
              <a:buFont typeface="Arial" panose="020B0604020202020204" pitchFamily="34" charset="0"/>
              <a:buChar char="•"/>
              <a:defRPr sz="1600">
                <a:solidFill>
                  <a:schemeClr val="tx1"/>
                </a:solidFill>
                <a:latin typeface="Cambria" panose="02040503050406030204" pitchFamily="18" charset="0"/>
              </a:defRPr>
            </a:lvl4pPr>
            <a:lvl5pPr marL="2057400" indent="-228600">
              <a:lnSpc>
                <a:spcPct val="90000"/>
              </a:lnSpc>
              <a:spcBef>
                <a:spcPts val="600"/>
              </a:spcBef>
              <a:buClr>
                <a:srgbClr val="989898"/>
              </a:buClr>
              <a:buSzPct val="80000"/>
              <a:buFont typeface="Arial" panose="020B0604020202020204" pitchFamily="34" charset="0"/>
              <a:buChar char="•"/>
              <a:defRPr sz="1600">
                <a:solidFill>
                  <a:schemeClr val="tx1"/>
                </a:solidFill>
                <a:latin typeface="Cambria" panose="02040503050406030204" pitchFamily="18" charset="0"/>
              </a:defRPr>
            </a:lvl5pPr>
            <a:lvl6pPr marL="25146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6pPr>
            <a:lvl7pPr marL="29718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7pPr>
            <a:lvl8pPr marL="34290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8pPr>
            <a:lvl9pPr marL="38862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9pPr>
          </a:lstStyle>
          <a:p>
            <a:pPr>
              <a:lnSpc>
                <a:spcPct val="100000"/>
              </a:lnSpc>
              <a:spcBef>
                <a:spcPct val="0"/>
              </a:spcBef>
              <a:buClrTx/>
              <a:buSzTx/>
              <a:buFontTx/>
              <a:buNone/>
            </a:pPr>
            <a:r>
              <a:rPr lang="en-US" altLang="en-US" sz="1600">
                <a:latin typeface="Calibri" panose="020F0502020204030204" pitchFamily="34" charset="0"/>
              </a:rPr>
              <a:t>Paul </a:t>
            </a:r>
            <a:r>
              <a:rPr lang="en-US" altLang="en-US" sz="1600" dirty="0">
                <a:latin typeface="Calibri" panose="020F0502020204030204" pitchFamily="34" charset="0"/>
              </a:rPr>
              <a:t>O’Mara </a:t>
            </a:r>
          </a:p>
        </p:txBody>
      </p:sp>
    </p:spTree>
  </p:cSld>
  <p:clrMapOvr>
    <a:masterClrMapping/>
  </p:clrMapOvr>
  <p:transition spd="med" advClick="0" advTm="1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96BE-B74B-4688-874F-A6E79BADA970}"/>
              </a:ext>
            </a:extLst>
          </p:cNvPr>
          <p:cNvSpPr>
            <a:spLocks noGrp="1"/>
          </p:cNvSpPr>
          <p:nvPr>
            <p:ph type="title"/>
          </p:nvPr>
        </p:nvSpPr>
        <p:spPr/>
        <p:txBody>
          <a:bodyPr/>
          <a:lstStyle/>
          <a:p>
            <a:r>
              <a:rPr lang="en-US" b="1" dirty="0">
                <a:solidFill>
                  <a:schemeClr val="tx1"/>
                </a:solidFill>
              </a:rPr>
              <a:t>Alpha</a:t>
            </a:r>
          </a:p>
        </p:txBody>
      </p:sp>
      <p:sp>
        <p:nvSpPr>
          <p:cNvPr id="3" name="Content Placeholder 2">
            <a:extLst>
              <a:ext uri="{FF2B5EF4-FFF2-40B4-BE49-F238E27FC236}">
                <a16:creationId xmlns:a16="http://schemas.microsoft.com/office/drawing/2014/main" id="{7DEE5DE0-DC3B-4948-B02C-EB57057F2A60}"/>
              </a:ext>
            </a:extLst>
          </p:cNvPr>
          <p:cNvSpPr>
            <a:spLocks noGrp="1"/>
          </p:cNvSpPr>
          <p:nvPr>
            <p:ph idx="1"/>
          </p:nvPr>
        </p:nvSpPr>
        <p:spPr/>
        <p:txBody>
          <a:bodyPr/>
          <a:lstStyle/>
          <a:p>
            <a:r>
              <a:rPr lang="en-US" dirty="0"/>
              <a:t>Alpha measures an investment’s performance compared to a relevant market benchmark, such as the S&amp;P 500, over a specific time frame.</a:t>
            </a:r>
          </a:p>
          <a:p>
            <a:r>
              <a:rPr lang="en-US" dirty="0"/>
              <a:t>This metric is expressed as a percentage but written as a whole number.  An Alpha of “0” means the investment performed as well as the market. An Alpha of “1” means the investment outperformed the comparison market by 1%, while “-1” means that the investment fell compared to the comparison market by 1%.</a:t>
            </a:r>
          </a:p>
        </p:txBody>
      </p:sp>
    </p:spTree>
    <p:extLst>
      <p:ext uri="{BB962C8B-B14F-4D97-AF65-F5344CB8AC3E}">
        <p14:creationId xmlns:p14="http://schemas.microsoft.com/office/powerpoint/2010/main" val="47780286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DA8C-C97E-4575-B29C-D808F266A389}"/>
              </a:ext>
            </a:extLst>
          </p:cNvPr>
          <p:cNvSpPr>
            <a:spLocks noGrp="1"/>
          </p:cNvSpPr>
          <p:nvPr>
            <p:ph type="title"/>
          </p:nvPr>
        </p:nvSpPr>
        <p:spPr/>
        <p:txBody>
          <a:bodyPr/>
          <a:lstStyle/>
          <a:p>
            <a:r>
              <a:rPr lang="en-US" b="1" dirty="0">
                <a:solidFill>
                  <a:schemeClr val="tx1"/>
                </a:solidFill>
              </a:rPr>
              <a:t>Alpha</a:t>
            </a:r>
          </a:p>
        </p:txBody>
      </p:sp>
      <p:sp>
        <p:nvSpPr>
          <p:cNvPr id="3" name="Content Placeholder 2">
            <a:extLst>
              <a:ext uri="{FF2B5EF4-FFF2-40B4-BE49-F238E27FC236}">
                <a16:creationId xmlns:a16="http://schemas.microsoft.com/office/drawing/2014/main" id="{407B3EA0-21C0-4333-AA7C-028B5CBDC314}"/>
              </a:ext>
            </a:extLst>
          </p:cNvPr>
          <p:cNvSpPr>
            <a:spLocks noGrp="1"/>
          </p:cNvSpPr>
          <p:nvPr>
            <p:ph idx="1"/>
          </p:nvPr>
        </p:nvSpPr>
        <p:spPr/>
        <p:txBody>
          <a:bodyPr/>
          <a:lstStyle/>
          <a:p>
            <a:endParaRPr lang="en-US" dirty="0"/>
          </a:p>
          <a:p>
            <a:r>
              <a:rPr lang="en-US" dirty="0"/>
              <a:t>There are a few key factors to consider when reviewing this metric:</a:t>
            </a:r>
          </a:p>
          <a:p>
            <a:pPr lvl="1"/>
            <a:r>
              <a:rPr lang="en-US" dirty="0"/>
              <a:t>Time Frame – Needs to be a representative scope of time, such as the last 12 months, not over the last week.</a:t>
            </a:r>
          </a:p>
          <a:p>
            <a:pPr lvl="1"/>
            <a:r>
              <a:rPr lang="en-US" dirty="0">
                <a:latin typeface="Cambria" panose="02040503050406030204" pitchFamily="18" charset="0"/>
                <a:ea typeface="Cambria" panose="02040503050406030204" pitchFamily="18" charset="0"/>
              </a:rPr>
              <a:t>Index – A stock-based investment should be measured against a comparable benchmark, such as the S&amp;P 500 or Dow Jones. </a:t>
            </a:r>
          </a:p>
          <a:p>
            <a:pPr lvl="1"/>
            <a:r>
              <a:rPr lang="en-US" dirty="0"/>
              <a:t>Volatility – The Alpha of a product does not necessarily represent that product’s volatility.  A year-over-year performance of 4% over the market might hide wide fluctuations within the same 12-month time period.</a:t>
            </a:r>
          </a:p>
          <a:p>
            <a:endParaRPr lang="en-US" dirty="0"/>
          </a:p>
        </p:txBody>
      </p:sp>
    </p:spTree>
    <p:extLst>
      <p:ext uri="{BB962C8B-B14F-4D97-AF65-F5344CB8AC3E}">
        <p14:creationId xmlns:p14="http://schemas.microsoft.com/office/powerpoint/2010/main" val="8445657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5DC8-BDA2-4A9D-9077-C64BFDC1BA08}"/>
              </a:ext>
            </a:extLst>
          </p:cNvPr>
          <p:cNvSpPr>
            <a:spLocks noGrp="1"/>
          </p:cNvSpPr>
          <p:nvPr>
            <p:ph type="title"/>
          </p:nvPr>
        </p:nvSpPr>
        <p:spPr/>
        <p:txBody>
          <a:bodyPr/>
          <a:lstStyle/>
          <a:p>
            <a:r>
              <a:rPr lang="en-US" b="1" dirty="0">
                <a:solidFill>
                  <a:schemeClr val="tx1"/>
                </a:solidFill>
              </a:rPr>
              <a:t>Beta</a:t>
            </a:r>
          </a:p>
        </p:txBody>
      </p:sp>
      <p:sp>
        <p:nvSpPr>
          <p:cNvPr id="3" name="Content Placeholder 2">
            <a:extLst>
              <a:ext uri="{FF2B5EF4-FFF2-40B4-BE49-F238E27FC236}">
                <a16:creationId xmlns:a16="http://schemas.microsoft.com/office/drawing/2014/main" id="{9DE8DE0C-4AB1-4D3C-83B4-BB5C51EC656A}"/>
              </a:ext>
            </a:extLst>
          </p:cNvPr>
          <p:cNvSpPr>
            <a:spLocks noGrp="1"/>
          </p:cNvSpPr>
          <p:nvPr>
            <p:ph idx="1"/>
          </p:nvPr>
        </p:nvSpPr>
        <p:spPr/>
        <p:txBody>
          <a:bodyPr/>
          <a:lstStyle/>
          <a:p>
            <a:pPr algn="l"/>
            <a:r>
              <a:rPr lang="en-US" b="0" i="0" dirty="0">
                <a:solidFill>
                  <a:srgbClr val="1E1E1E"/>
                </a:solidFill>
                <a:effectLst/>
                <a:latin typeface="Cambria" panose="02040503050406030204" pitchFamily="18" charset="0"/>
                <a:ea typeface="Cambria" panose="02040503050406030204" pitchFamily="18" charset="0"/>
              </a:rPr>
              <a:t>As noted, Beta is a measure of a stock's volatility relative to the market. Stocks that tend to stay put while the broader market seesaws would have low beta, while those that move more drastically than the market would have high beta.</a:t>
            </a:r>
          </a:p>
          <a:p>
            <a:r>
              <a:rPr lang="en-US" b="0" i="0" dirty="0">
                <a:solidFill>
                  <a:srgbClr val="404340"/>
                </a:solidFill>
                <a:effectLst/>
                <a:latin typeface="Cambria" panose="02040503050406030204" pitchFamily="18" charset="0"/>
                <a:ea typeface="Cambria" panose="02040503050406030204" pitchFamily="18" charset="0"/>
              </a:rPr>
              <a:t>The biggest drawback of beta is that it’s only useful when calculated against a </a:t>
            </a:r>
            <a:r>
              <a:rPr lang="en-US" b="1" i="0" dirty="0">
                <a:solidFill>
                  <a:srgbClr val="404340"/>
                </a:solidFill>
                <a:effectLst/>
                <a:latin typeface="Cambria" panose="02040503050406030204" pitchFamily="18" charset="0"/>
                <a:ea typeface="Cambria" panose="02040503050406030204" pitchFamily="18" charset="0"/>
              </a:rPr>
              <a:t>relevant</a:t>
            </a:r>
            <a:r>
              <a:rPr lang="en-US" b="0" i="0" dirty="0">
                <a:solidFill>
                  <a:srgbClr val="404340"/>
                </a:solidFill>
                <a:effectLst/>
                <a:latin typeface="Cambria" panose="02040503050406030204" pitchFamily="18" charset="0"/>
                <a:ea typeface="Cambria" panose="02040503050406030204" pitchFamily="18" charset="0"/>
              </a:rPr>
              <a:t> benchmark. While the large-cap S&amp;P 500 index is a commonly used index, it may not be appropriate when calculating the beta of a small-cap stock.</a:t>
            </a:r>
            <a:endParaRPr lang="en-US" b="0" i="0" dirty="0">
              <a:solidFill>
                <a:srgbClr val="1E1E1E"/>
              </a:solidFill>
              <a:effectLst/>
              <a:latin typeface="Cambria" panose="02040503050406030204" pitchFamily="18" charset="0"/>
              <a:ea typeface="Cambria" panose="02040503050406030204" pitchFamily="18" charset="0"/>
            </a:endParaRPr>
          </a:p>
          <a:p>
            <a:pPr algn="l"/>
            <a:r>
              <a:rPr lang="en-US" b="0" i="0" dirty="0">
                <a:solidFill>
                  <a:srgbClr val="1E1E1E"/>
                </a:solidFill>
                <a:effectLst/>
                <a:latin typeface="Cambria" panose="02040503050406030204" pitchFamily="18" charset="0"/>
                <a:ea typeface="Cambria" panose="02040503050406030204" pitchFamily="18" charset="0"/>
              </a:rPr>
              <a:t>Couple a low-beta score with whether a stock is viewed as undervalued provides another way to screen for a potential investment.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185903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ED7A-FACF-47DF-9308-8B11FA23746A}"/>
              </a:ext>
            </a:extLst>
          </p:cNvPr>
          <p:cNvSpPr>
            <a:spLocks noGrp="1"/>
          </p:cNvSpPr>
          <p:nvPr>
            <p:ph type="title"/>
          </p:nvPr>
        </p:nvSpPr>
        <p:spPr/>
        <p:txBody>
          <a:bodyPr/>
          <a:lstStyle/>
          <a:p>
            <a:r>
              <a:rPr lang="en-US" b="1" dirty="0">
                <a:solidFill>
                  <a:schemeClr val="tx1"/>
                </a:solidFill>
              </a:rPr>
              <a:t>TSCO</a:t>
            </a:r>
          </a:p>
        </p:txBody>
      </p:sp>
      <p:pic>
        <p:nvPicPr>
          <p:cNvPr id="5" name="Content Placeholder 4">
            <a:extLst>
              <a:ext uri="{FF2B5EF4-FFF2-40B4-BE49-F238E27FC236}">
                <a16:creationId xmlns:a16="http://schemas.microsoft.com/office/drawing/2014/main" id="{03E8F421-AA1D-4FD4-A28A-2D91FC50A56D}"/>
              </a:ext>
            </a:extLst>
          </p:cNvPr>
          <p:cNvPicPr>
            <a:picLocks noGrp="1" noChangeAspect="1"/>
          </p:cNvPicPr>
          <p:nvPr>
            <p:ph idx="1"/>
          </p:nvPr>
        </p:nvPicPr>
        <p:blipFill>
          <a:blip r:embed="rId3"/>
          <a:stretch>
            <a:fillRect/>
          </a:stretch>
        </p:blipFill>
        <p:spPr>
          <a:xfrm>
            <a:off x="1522413" y="1752600"/>
            <a:ext cx="9829800" cy="2286319"/>
          </a:xfrm>
        </p:spPr>
      </p:pic>
    </p:spTree>
    <p:extLst>
      <p:ext uri="{BB962C8B-B14F-4D97-AF65-F5344CB8AC3E}">
        <p14:creationId xmlns:p14="http://schemas.microsoft.com/office/powerpoint/2010/main" val="35710126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8048-31A1-1D47-3349-722BC5619E30}"/>
              </a:ext>
            </a:extLst>
          </p:cNvPr>
          <p:cNvSpPr>
            <a:spLocks noGrp="1"/>
          </p:cNvSpPr>
          <p:nvPr>
            <p:ph type="title"/>
          </p:nvPr>
        </p:nvSpPr>
        <p:spPr/>
        <p:txBody>
          <a:bodyPr/>
          <a:lstStyle/>
          <a:p>
            <a:r>
              <a:rPr lang="en-US" b="1" dirty="0">
                <a:solidFill>
                  <a:schemeClr val="tx1"/>
                </a:solidFill>
              </a:rPr>
              <a:t>Standard Deviation</a:t>
            </a:r>
          </a:p>
        </p:txBody>
      </p:sp>
      <p:sp>
        <p:nvSpPr>
          <p:cNvPr id="3" name="Content Placeholder 2">
            <a:extLst>
              <a:ext uri="{FF2B5EF4-FFF2-40B4-BE49-F238E27FC236}">
                <a16:creationId xmlns:a16="http://schemas.microsoft.com/office/drawing/2014/main" id="{673E9356-EECA-945F-E942-0BFEE059153C}"/>
              </a:ext>
            </a:extLst>
          </p:cNvPr>
          <p:cNvSpPr>
            <a:spLocks noGrp="1"/>
          </p:cNvSpPr>
          <p:nvPr>
            <p:ph idx="1"/>
          </p:nvPr>
        </p:nvSpPr>
        <p:spPr/>
        <p:txBody>
          <a:bodyPr/>
          <a:lstStyle/>
          <a:p>
            <a:r>
              <a:rPr lang="en-US" dirty="0">
                <a:latin typeface="Cambria" panose="02040503050406030204" pitchFamily="18" charset="0"/>
                <a:ea typeface="Cambria" panose="02040503050406030204" pitchFamily="18" charset="0"/>
              </a:rPr>
              <a:t>Another commonly used measure of a stock’s volatility (and, hence, risk) is the standard deviation of an investment’s price change over time.</a:t>
            </a:r>
          </a:p>
          <a:p>
            <a:pPr algn="l">
              <a:buFont typeface="Arial" panose="020B0604020202020204" pitchFamily="34" charset="0"/>
              <a:buChar char="•"/>
            </a:pPr>
            <a:r>
              <a:rPr lang="en-US" dirty="0">
                <a:latin typeface="Cambria" panose="02040503050406030204" pitchFamily="18" charset="0"/>
                <a:ea typeface="Cambria" panose="02040503050406030204" pitchFamily="18" charset="0"/>
              </a:rPr>
              <a:t>In short, </a:t>
            </a:r>
            <a:r>
              <a:rPr lang="en-US" dirty="0">
                <a:solidFill>
                  <a:srgbClr val="111111"/>
                </a:solidFill>
                <a:latin typeface="Cambria" panose="02040503050406030204" pitchFamily="18" charset="0"/>
                <a:ea typeface="Cambria" panose="02040503050406030204" pitchFamily="18" charset="0"/>
              </a:rPr>
              <a:t>w</a:t>
            </a:r>
            <a:r>
              <a:rPr lang="en-US" b="0" i="0" dirty="0">
                <a:solidFill>
                  <a:srgbClr val="111111"/>
                </a:solidFill>
                <a:effectLst/>
                <a:latin typeface="Cambria" panose="02040503050406030204" pitchFamily="18" charset="0"/>
                <a:ea typeface="Cambria" panose="02040503050406030204" pitchFamily="18" charset="0"/>
              </a:rPr>
              <a:t>hen prices move wildly, standard deviation is high, meaning an investment will be risky. Low standard deviation means prices are calmer, so investments come with a lower risk.</a:t>
            </a:r>
          </a:p>
          <a:p>
            <a:pPr algn="l">
              <a:buFont typeface="Arial" panose="020B0604020202020204" pitchFamily="34" charset="0"/>
              <a:buChar char="•"/>
            </a:pPr>
            <a:r>
              <a:rPr lang="en-US" b="0" i="0" dirty="0">
                <a:solidFill>
                  <a:srgbClr val="111111"/>
                </a:solidFill>
                <a:effectLst/>
                <a:latin typeface="Cambria" panose="02040503050406030204" pitchFamily="18" charset="0"/>
                <a:ea typeface="Cambria" panose="02040503050406030204" pitchFamily="18" charset="0"/>
              </a:rPr>
              <a:t>Standard deviation is a mathematical concept that measures volatility in the market or the average amount by which individual data points differ from the mean. Simply put, standard deviation helps determine the spread of asset prices from their average price.</a:t>
            </a:r>
          </a:p>
          <a:p>
            <a:endParaRPr lang="en-US" dirty="0"/>
          </a:p>
        </p:txBody>
      </p:sp>
    </p:spTree>
    <p:extLst>
      <p:ext uri="{BB962C8B-B14F-4D97-AF65-F5344CB8AC3E}">
        <p14:creationId xmlns:p14="http://schemas.microsoft.com/office/powerpoint/2010/main" val="90688398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4887-D6C6-4C05-85F5-A2A9657EF3D7}"/>
              </a:ext>
            </a:extLst>
          </p:cNvPr>
          <p:cNvSpPr>
            <a:spLocks noGrp="1"/>
          </p:cNvSpPr>
          <p:nvPr>
            <p:ph type="title"/>
          </p:nvPr>
        </p:nvSpPr>
        <p:spPr/>
        <p:txBody>
          <a:bodyPr/>
          <a:lstStyle/>
          <a:p>
            <a:r>
              <a:rPr lang="en-US" b="1" dirty="0">
                <a:solidFill>
                  <a:schemeClr val="tx1"/>
                </a:solidFill>
              </a:rPr>
              <a:t>Standard Deviation</a:t>
            </a:r>
          </a:p>
        </p:txBody>
      </p:sp>
      <p:sp>
        <p:nvSpPr>
          <p:cNvPr id="3" name="Content Placeholder 2">
            <a:extLst>
              <a:ext uri="{FF2B5EF4-FFF2-40B4-BE49-F238E27FC236}">
                <a16:creationId xmlns:a16="http://schemas.microsoft.com/office/drawing/2014/main" id="{D76E5E98-FC70-46D6-A5A3-81005BCD7566}"/>
              </a:ext>
            </a:extLst>
          </p:cNvPr>
          <p:cNvSpPr>
            <a:spLocks noGrp="1"/>
          </p:cNvSpPr>
          <p:nvPr>
            <p:ph idx="1"/>
          </p:nvPr>
        </p:nvSpPr>
        <p:spPr/>
        <p:txBody>
          <a:bodyPr/>
          <a:lstStyle/>
          <a:p>
            <a:r>
              <a:rPr lang="en-US" sz="1400" dirty="0">
                <a:ea typeface="Cambria" panose="02040503050406030204" pitchFamily="18" charset="0"/>
              </a:rPr>
              <a:t>Here’s the formula:</a:t>
            </a:r>
          </a:p>
          <a:p>
            <a:pPr lvl="1"/>
            <a:r>
              <a:rPr lang="el-GR" sz="1200" b="1" dirty="0"/>
              <a:t>σ </a:t>
            </a:r>
            <a:r>
              <a:rPr lang="en-US" sz="1200" b="0" i="0" dirty="0">
                <a:solidFill>
                  <a:srgbClr val="111111"/>
                </a:solidFill>
                <a:effectLst/>
                <a:ea typeface="Cambria" panose="02040503050406030204" pitchFamily="18" charset="0"/>
              </a:rPr>
              <a:t>=</a:t>
            </a:r>
            <a:r>
              <a:rPr lang="en-US" sz="1200" b="0" i="1" dirty="0">
                <a:solidFill>
                  <a:srgbClr val="111111"/>
                </a:solidFill>
                <a:effectLst/>
                <a:ea typeface="Cambria" panose="02040503050406030204" pitchFamily="18" charset="0"/>
              </a:rPr>
              <a:t>n</a:t>
            </a:r>
            <a:r>
              <a:rPr lang="en-US" sz="1200" b="0" i="0" dirty="0">
                <a:solidFill>
                  <a:srgbClr val="111111"/>
                </a:solidFill>
                <a:effectLst/>
                <a:ea typeface="Cambria" panose="02040503050406030204" pitchFamily="18" charset="0"/>
              </a:rPr>
              <a:t>−1∑</a:t>
            </a:r>
            <a:r>
              <a:rPr lang="en-US" sz="1200" b="0" i="1" dirty="0">
                <a:solidFill>
                  <a:srgbClr val="111111"/>
                </a:solidFill>
                <a:effectLst/>
                <a:ea typeface="Cambria" panose="02040503050406030204" pitchFamily="18" charset="0"/>
              </a:rPr>
              <a:t>i</a:t>
            </a:r>
            <a:r>
              <a:rPr lang="en-US" sz="1200" b="0" i="0" dirty="0">
                <a:solidFill>
                  <a:srgbClr val="111111"/>
                </a:solidFill>
                <a:effectLst/>
                <a:ea typeface="Cambria" panose="02040503050406030204" pitchFamily="18" charset="0"/>
              </a:rPr>
              <a:t>=1</a:t>
            </a:r>
            <a:r>
              <a:rPr lang="en-US" sz="1200" b="0" i="1" dirty="0">
                <a:solidFill>
                  <a:srgbClr val="111111"/>
                </a:solidFill>
                <a:effectLst/>
                <a:ea typeface="Cambria" panose="02040503050406030204" pitchFamily="18" charset="0"/>
              </a:rPr>
              <a:t>n</a:t>
            </a:r>
            <a:r>
              <a:rPr lang="en-US" sz="1200" b="0" i="0" dirty="0">
                <a:solidFill>
                  <a:srgbClr val="111111"/>
                </a:solidFill>
                <a:effectLst/>
                <a:ea typeface="Cambria" panose="02040503050406030204" pitchFamily="18" charset="0"/>
              </a:rPr>
              <a:t>​(</a:t>
            </a:r>
            <a:r>
              <a:rPr lang="en-US" sz="1200" b="0" i="1" dirty="0">
                <a:solidFill>
                  <a:srgbClr val="111111"/>
                </a:solidFill>
                <a:effectLst/>
                <a:ea typeface="Cambria" panose="02040503050406030204" pitchFamily="18" charset="0"/>
              </a:rPr>
              <a:t>xi</a:t>
            </a:r>
            <a:r>
              <a:rPr lang="en-US" sz="1200" b="0" i="0" dirty="0">
                <a:solidFill>
                  <a:srgbClr val="111111"/>
                </a:solidFill>
                <a:effectLst/>
                <a:ea typeface="Cambria" panose="02040503050406030204" pitchFamily="18" charset="0"/>
              </a:rPr>
              <a:t>​−</a:t>
            </a:r>
            <a:r>
              <a:rPr lang="en-US" sz="1200" b="0" i="1" dirty="0">
                <a:solidFill>
                  <a:srgbClr val="111111"/>
                </a:solidFill>
                <a:effectLst/>
                <a:ea typeface="Cambria" panose="02040503050406030204" pitchFamily="18" charset="0"/>
              </a:rPr>
              <a:t>x</a:t>
            </a:r>
            <a:r>
              <a:rPr lang="en-US" sz="1200" b="0" i="0" dirty="0">
                <a:solidFill>
                  <a:srgbClr val="111111"/>
                </a:solidFill>
                <a:effectLst/>
                <a:ea typeface="Cambria" panose="02040503050406030204" pitchFamily="18" charset="0"/>
              </a:rPr>
              <a:t>)2</a:t>
            </a:r>
            <a:endParaRPr lang="en-US" sz="1200" i="0" dirty="0">
              <a:solidFill>
                <a:srgbClr val="111111"/>
              </a:solidFill>
              <a:effectLst/>
              <a:ea typeface="Cambria" panose="02040503050406030204" pitchFamily="18" charset="0"/>
            </a:endParaRPr>
          </a:p>
          <a:p>
            <a:r>
              <a:rPr lang="en-US" sz="1400" b="0" i="0" dirty="0">
                <a:solidFill>
                  <a:srgbClr val="111111"/>
                </a:solidFill>
                <a:effectLst/>
              </a:rPr>
              <a:t>Calculate the mean of all data points. The mean is calculated by adding all the data points and dividing them by the number of data points.</a:t>
            </a:r>
          </a:p>
          <a:p>
            <a:r>
              <a:rPr lang="en-US" sz="1400" b="0" i="0" dirty="0">
                <a:solidFill>
                  <a:srgbClr val="111111"/>
                </a:solidFill>
                <a:effectLst/>
              </a:rPr>
              <a:t>Calculate the variance for each data point. The variance for each data point is calculated by subtracting the mean from the value of the data point.</a:t>
            </a:r>
          </a:p>
          <a:p>
            <a:r>
              <a:rPr lang="en-US" sz="1400" b="0" i="0" dirty="0">
                <a:solidFill>
                  <a:srgbClr val="111111"/>
                </a:solidFill>
                <a:effectLst/>
              </a:rPr>
              <a:t>Square the variance of each data point (from Step 2).</a:t>
            </a:r>
          </a:p>
          <a:p>
            <a:r>
              <a:rPr lang="en-US" sz="1400" b="0" i="0" dirty="0">
                <a:solidFill>
                  <a:srgbClr val="111111"/>
                </a:solidFill>
                <a:effectLst/>
              </a:rPr>
              <a:t>Sum of squared variance values (from Step 3).</a:t>
            </a:r>
          </a:p>
          <a:p>
            <a:r>
              <a:rPr lang="en-US" sz="1400" b="0" i="0" dirty="0">
                <a:solidFill>
                  <a:srgbClr val="111111"/>
                </a:solidFill>
                <a:effectLst/>
              </a:rPr>
              <a:t>Divide the sum of squared variance values (from Step 4) by the number of data points in the data set less 1.</a:t>
            </a:r>
          </a:p>
          <a:p>
            <a:r>
              <a:rPr lang="en-US" sz="1400" b="0" i="0" dirty="0">
                <a:solidFill>
                  <a:srgbClr val="111111"/>
                </a:solidFill>
                <a:effectLst/>
              </a:rPr>
              <a:t>Take the square root of the quotient (from Step 5).</a:t>
            </a:r>
          </a:p>
          <a:p>
            <a:pPr lvl="1"/>
            <a:endParaRPr lang="en-US" b="0" i="0" dirty="0">
              <a:solidFill>
                <a:srgbClr val="111111"/>
              </a:solidFill>
              <a:effectLst/>
              <a:latin typeface="KaTeX_Main"/>
            </a:endParaRPr>
          </a:p>
        </p:txBody>
      </p:sp>
    </p:spTree>
    <p:extLst>
      <p:ext uri="{BB962C8B-B14F-4D97-AF65-F5344CB8AC3E}">
        <p14:creationId xmlns:p14="http://schemas.microsoft.com/office/powerpoint/2010/main" val="374762650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2B70-3E10-41C5-9528-90672ED3C21C}"/>
              </a:ext>
            </a:extLst>
          </p:cNvPr>
          <p:cNvSpPr>
            <a:spLocks noGrp="1"/>
          </p:cNvSpPr>
          <p:nvPr>
            <p:ph type="title"/>
          </p:nvPr>
        </p:nvSpPr>
        <p:spPr/>
        <p:txBody>
          <a:bodyPr/>
          <a:lstStyle/>
          <a:p>
            <a:r>
              <a:rPr lang="en-US" b="1" dirty="0">
                <a:solidFill>
                  <a:schemeClr val="tx1"/>
                </a:solidFill>
              </a:rPr>
              <a:t>Standard Deviation</a:t>
            </a:r>
          </a:p>
        </p:txBody>
      </p:sp>
      <p:sp>
        <p:nvSpPr>
          <p:cNvPr id="3" name="Content Placeholder 2">
            <a:extLst>
              <a:ext uri="{FF2B5EF4-FFF2-40B4-BE49-F238E27FC236}">
                <a16:creationId xmlns:a16="http://schemas.microsoft.com/office/drawing/2014/main" id="{716A7837-B888-4231-9385-D2B2350CC59E}"/>
              </a:ext>
            </a:extLst>
          </p:cNvPr>
          <p:cNvSpPr>
            <a:spLocks noGrp="1"/>
          </p:cNvSpPr>
          <p:nvPr>
            <p:ph idx="1"/>
          </p:nvPr>
        </p:nvSpPr>
        <p:spPr/>
        <p:txBody>
          <a:bodyPr/>
          <a:lstStyle/>
          <a:p>
            <a:r>
              <a:rPr lang="en-US" dirty="0">
                <a:latin typeface="Cambria" panose="02040503050406030204" pitchFamily="18" charset="0"/>
                <a:ea typeface="Cambria" panose="02040503050406030204" pitchFamily="18" charset="0"/>
              </a:rPr>
              <a:t>Take an example of what I found online regarding Apple to make it a bit easier:</a:t>
            </a:r>
          </a:p>
          <a:p>
            <a:pPr lvl="1"/>
            <a:r>
              <a:rPr lang="en-US" b="0" i="0" dirty="0">
                <a:solidFill>
                  <a:srgbClr val="111111"/>
                </a:solidFill>
                <a:effectLst/>
                <a:latin typeface="Cambria" panose="02040503050406030204" pitchFamily="18" charset="0"/>
                <a:ea typeface="Cambria" panose="02040503050406030204" pitchFamily="18" charset="0"/>
              </a:rPr>
              <a:t>Historical returns for Apple’s stock were 12.49% for 2016, 48.45% for 2017, -5.39% for 2018, 88.98% for 2019 and, as of September 2020, 60.91%. The average return over the five years was thus 41.09%.  The value of each year's return less the </a:t>
            </a:r>
            <a:r>
              <a:rPr lang="en-US" b="0" i="0" u="sng" dirty="0">
                <a:solidFill>
                  <a:srgbClr val="111111"/>
                </a:solidFill>
                <a:effectLst/>
                <a:latin typeface="Cambria" panose="02040503050406030204" pitchFamily="18" charset="0"/>
                <a:ea typeface="Cambria" panose="02040503050406030204" pitchFamily="18" charset="0"/>
              </a:rPr>
              <a:t>mean</a:t>
            </a:r>
            <a:r>
              <a:rPr lang="en-US" b="0" i="0" dirty="0">
                <a:solidFill>
                  <a:srgbClr val="111111"/>
                </a:solidFill>
                <a:effectLst/>
                <a:latin typeface="Cambria" panose="02040503050406030204" pitchFamily="18" charset="0"/>
                <a:ea typeface="Cambria" panose="02040503050406030204" pitchFamily="18" charset="0"/>
              </a:rPr>
              <a:t> were then -28.6%, 7.36%, -46.48%, 47.89%, and 19.82%, respectively. All those values are then squared to yield 8.2%, 0.54%, 21.6%, 22.93%, and 3.93%. The sum of these values is 0.572. Divide that value by 4 (N minus 1) to get the variance (0.572/4) = 0.143. The square root of the variance is taken to obtain the standard deviation of 0.3781, or 37.81%.</a:t>
            </a:r>
          </a:p>
          <a:p>
            <a:pPr algn="l" fontAlgn="base"/>
            <a:r>
              <a:rPr lang="en-US" dirty="0">
                <a:solidFill>
                  <a:srgbClr val="111111"/>
                </a:solidFill>
                <a:latin typeface="Cambria" panose="02040503050406030204" pitchFamily="18" charset="0"/>
                <a:ea typeface="Cambria" panose="02040503050406030204" pitchFamily="18" charset="0"/>
              </a:rPr>
              <a:t>You can compute the standard deviation in Excel using the </a:t>
            </a:r>
            <a:r>
              <a:rPr lang="en-US" dirty="0"/>
              <a:t>STDEV.S function.</a:t>
            </a:r>
            <a:endParaRPr lang="en-US" b="0" i="0" dirty="0">
              <a:solidFill>
                <a:srgbClr val="111111"/>
              </a:solidFill>
              <a:effectLst/>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419757845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5007-1412-035A-EBED-F713ECFF1260}"/>
              </a:ext>
            </a:extLst>
          </p:cNvPr>
          <p:cNvSpPr>
            <a:spLocks noGrp="1"/>
          </p:cNvSpPr>
          <p:nvPr>
            <p:ph type="title"/>
          </p:nvPr>
        </p:nvSpPr>
        <p:spPr/>
        <p:txBody>
          <a:bodyPr/>
          <a:lstStyle/>
          <a:p>
            <a:r>
              <a:rPr lang="en-US" b="1" dirty="0">
                <a:solidFill>
                  <a:schemeClr val="tx1"/>
                </a:solidFill>
              </a:rPr>
              <a:t>Capital Asset Pricing Model (CAPM)</a:t>
            </a:r>
          </a:p>
        </p:txBody>
      </p:sp>
      <p:sp>
        <p:nvSpPr>
          <p:cNvPr id="3" name="Content Placeholder 2">
            <a:extLst>
              <a:ext uri="{FF2B5EF4-FFF2-40B4-BE49-F238E27FC236}">
                <a16:creationId xmlns:a16="http://schemas.microsoft.com/office/drawing/2014/main" id="{8E578B96-CAF2-9535-60B1-FC0A70C99E73}"/>
              </a:ext>
            </a:extLst>
          </p:cNvPr>
          <p:cNvSpPr>
            <a:spLocks noGrp="1"/>
          </p:cNvSpPr>
          <p:nvPr>
            <p:ph idx="1"/>
          </p:nvPr>
        </p:nvSpPr>
        <p:spPr>
          <a:xfrm>
            <a:off x="1522413" y="1752600"/>
            <a:ext cx="9829800" cy="5181600"/>
          </a:xfrm>
        </p:spPr>
        <p:txBody>
          <a:bodyPr/>
          <a:lstStyle/>
          <a:p>
            <a:r>
              <a:rPr lang="en-US" dirty="0"/>
              <a:t>Developed in the early 1960s by William Sharpe, Jack Treynor and two others.  The CAPM describes the relationship between systematic risk –the risk inherent to the entire market or market segment -- and the expected return for assets, particularly stocks.</a:t>
            </a:r>
          </a:p>
          <a:p>
            <a:r>
              <a:rPr lang="en-US" dirty="0">
                <a:latin typeface="Cambria" panose="02040503050406030204" pitchFamily="18" charset="0"/>
                <a:ea typeface="Cambria" panose="02040503050406030204" pitchFamily="18" charset="0"/>
              </a:rPr>
              <a:t>There are calculators online that can do these calculations for you.</a:t>
            </a:r>
          </a:p>
          <a:p>
            <a:r>
              <a:rPr lang="en-US" b="0" i="0" dirty="0">
                <a:solidFill>
                  <a:srgbClr val="111111"/>
                </a:solidFill>
                <a:effectLst/>
                <a:latin typeface="Cambria" panose="02040503050406030204" pitchFamily="18" charset="0"/>
                <a:ea typeface="Cambria" panose="02040503050406030204" pitchFamily="18" charset="0"/>
              </a:rPr>
              <a:t>The CAPM model theorizes that the expected return of a stock should be the risk-free rate of return plus the beta of the investment multiplied by the market risk premium, which is the difference between the expected return on a market portfolio (a judgment call) and the risk-free rate.</a:t>
            </a:r>
          </a:p>
          <a:p>
            <a:r>
              <a:rPr lang="en-US" b="0" i="0" dirty="0">
                <a:solidFill>
                  <a:srgbClr val="111111"/>
                </a:solidFill>
                <a:effectLst/>
                <a:latin typeface="Cambria" panose="02040503050406030204" pitchFamily="18" charset="0"/>
                <a:ea typeface="Cambria" panose="02040503050406030204" pitchFamily="18" charset="0"/>
              </a:rPr>
              <a:t>The risk-free rate of return compensates investors for tying up their money, while the beta and market risk premium compensates the investor for the additional risk they are taking on over and above simply by investing in Treasuries, which provide the risk-free rate.</a:t>
            </a:r>
            <a:endParaRPr lang="en-US"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262856133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CC91-6FB8-C259-6B72-C987D907EC24}"/>
              </a:ext>
            </a:extLst>
          </p:cNvPr>
          <p:cNvSpPr>
            <a:spLocks noGrp="1"/>
          </p:cNvSpPr>
          <p:nvPr>
            <p:ph type="title"/>
          </p:nvPr>
        </p:nvSpPr>
        <p:spPr/>
        <p:txBody>
          <a:bodyPr/>
          <a:lstStyle/>
          <a:p>
            <a:r>
              <a:rPr lang="en-US" b="1" dirty="0">
                <a:solidFill>
                  <a:schemeClr val="tx1"/>
                </a:solidFill>
              </a:rPr>
              <a:t>Sharpe Ratio</a:t>
            </a:r>
          </a:p>
        </p:txBody>
      </p:sp>
      <p:sp>
        <p:nvSpPr>
          <p:cNvPr id="3" name="Content Placeholder 2">
            <a:extLst>
              <a:ext uri="{FF2B5EF4-FFF2-40B4-BE49-F238E27FC236}">
                <a16:creationId xmlns:a16="http://schemas.microsoft.com/office/drawing/2014/main" id="{8BA5F8D6-253B-A83F-0430-6362FCE6FC21}"/>
              </a:ext>
            </a:extLst>
          </p:cNvPr>
          <p:cNvSpPr>
            <a:spLocks noGrp="1"/>
          </p:cNvSpPr>
          <p:nvPr>
            <p:ph idx="1"/>
          </p:nvPr>
        </p:nvSpPr>
        <p:spPr>
          <a:xfrm>
            <a:off x="1446212" y="1981200"/>
            <a:ext cx="9906001" cy="4495800"/>
          </a:xfrm>
        </p:spPr>
        <p:txBody>
          <a:bodyPr/>
          <a:lstStyle/>
          <a:p>
            <a:r>
              <a:rPr lang="en-US" b="0" i="0" dirty="0">
                <a:solidFill>
                  <a:srgbClr val="404340"/>
                </a:solidFill>
                <a:effectLst/>
                <a:latin typeface="Cambria" panose="02040503050406030204" pitchFamily="18" charset="0"/>
                <a:ea typeface="Cambria" panose="02040503050406030204" pitchFamily="18" charset="0"/>
              </a:rPr>
              <a:t>William Sharpe devised this ratio in 1966 to measure the risk/return relationship. When analyzing the Sharpe ratio, the higher the value, the more excess return investors might expect to receive for the volatility they are exposed to by holding an asset. Similarly, a risk-free asset or a portfolio would have a Sharpe ratio of zero.  T</a:t>
            </a:r>
            <a:r>
              <a:rPr lang="en-US" b="0" i="0" dirty="0">
                <a:solidFill>
                  <a:srgbClr val="111111"/>
                </a:solidFill>
                <a:effectLst/>
                <a:latin typeface="Cambria" panose="02040503050406030204" pitchFamily="18" charset="0"/>
                <a:ea typeface="Cambria" panose="02040503050406030204" pitchFamily="18" charset="0"/>
              </a:rPr>
              <a:t>he Sharpe ratio is based on the capital asset pricing model.</a:t>
            </a:r>
            <a:endParaRPr lang="en-US" b="0" i="0" dirty="0">
              <a:solidFill>
                <a:srgbClr val="404340"/>
              </a:solidFill>
              <a:effectLst/>
              <a:latin typeface="Cambria" panose="02040503050406030204" pitchFamily="18" charset="0"/>
              <a:ea typeface="Cambria" panose="02040503050406030204" pitchFamily="18" charset="0"/>
            </a:endParaRPr>
          </a:p>
          <a:p>
            <a:r>
              <a:rPr lang="en-US" b="0" i="0" dirty="0">
                <a:solidFill>
                  <a:srgbClr val="404340"/>
                </a:solidFill>
                <a:effectLst/>
                <a:latin typeface="Cambria" panose="02040503050406030204" pitchFamily="18" charset="0"/>
                <a:ea typeface="Cambria" panose="02040503050406030204" pitchFamily="18" charset="0"/>
              </a:rPr>
              <a:t>The Sharpe ratio subtracts the risk-free rate of return from the average rate of return of the investment you are evaluating. Then, that difference is divided by the standard deviation of your chosen investment’s rate of return. The risk-free rate is the return investors require to compensate for the time value of money alone. Typically, investors use the return on U.S. Treasury bills for the risk-free rate.</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601850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4CA7-0C39-442D-A2AC-C0D478E8B8E6}"/>
              </a:ext>
            </a:extLst>
          </p:cNvPr>
          <p:cNvSpPr>
            <a:spLocks noGrp="1"/>
          </p:cNvSpPr>
          <p:nvPr>
            <p:ph type="title"/>
          </p:nvPr>
        </p:nvSpPr>
        <p:spPr/>
        <p:txBody>
          <a:bodyPr/>
          <a:lstStyle/>
          <a:p>
            <a:r>
              <a:rPr lang="en-US" b="1" dirty="0">
                <a:solidFill>
                  <a:schemeClr val="tx1"/>
                </a:solidFill>
              </a:rPr>
              <a:t>Sharpe Ratio</a:t>
            </a:r>
          </a:p>
        </p:txBody>
      </p:sp>
      <p:sp>
        <p:nvSpPr>
          <p:cNvPr id="3" name="Content Placeholder 2">
            <a:extLst>
              <a:ext uri="{FF2B5EF4-FFF2-40B4-BE49-F238E27FC236}">
                <a16:creationId xmlns:a16="http://schemas.microsoft.com/office/drawing/2014/main" id="{B8BC2189-61AA-4E9F-8FD5-B03E743A2DDF}"/>
              </a:ext>
            </a:extLst>
          </p:cNvPr>
          <p:cNvSpPr>
            <a:spLocks noGrp="1"/>
          </p:cNvSpPr>
          <p:nvPr>
            <p:ph idx="1"/>
          </p:nvPr>
        </p:nvSpPr>
        <p:spPr/>
        <p:txBody>
          <a:bodyPr/>
          <a:lstStyle/>
          <a:p>
            <a:pPr algn="l" fontAlgn="base"/>
            <a:r>
              <a:rPr lang="en-US">
                <a:solidFill>
                  <a:srgbClr val="404340"/>
                </a:solidFill>
                <a:latin typeface="Cambria" panose="02040503050406030204" pitchFamily="18" charset="0"/>
                <a:ea typeface="Cambria" panose="02040503050406030204" pitchFamily="18" charset="0"/>
              </a:rPr>
              <a:t>The formula:</a:t>
            </a:r>
            <a:endParaRPr lang="en-US" b="0" i="0">
              <a:solidFill>
                <a:srgbClr val="404340"/>
              </a:solidFill>
              <a:effectLst/>
              <a:latin typeface="Cambria" panose="02040503050406030204" pitchFamily="18" charset="0"/>
              <a:ea typeface="Cambria" panose="02040503050406030204" pitchFamily="18" charset="0"/>
            </a:endParaRPr>
          </a:p>
          <a:p>
            <a:pPr algn="l" fontAlgn="base"/>
            <a:r>
              <a:rPr lang="en-US" b="0" i="0" dirty="0">
                <a:solidFill>
                  <a:srgbClr val="404340"/>
                </a:solidFill>
                <a:effectLst/>
                <a:latin typeface="Cambria" panose="02040503050406030204" pitchFamily="18" charset="0"/>
                <a:ea typeface="Cambria" panose="02040503050406030204" pitchFamily="18" charset="0"/>
              </a:rPr>
              <a:t>Sharpe Ratio = (R</a:t>
            </a:r>
            <a:r>
              <a:rPr lang="en-US" b="0" i="0" baseline="-25000" dirty="0">
                <a:solidFill>
                  <a:srgbClr val="404340"/>
                </a:solidFill>
                <a:effectLst/>
                <a:latin typeface="Cambria" panose="02040503050406030204" pitchFamily="18" charset="0"/>
                <a:ea typeface="Cambria" panose="02040503050406030204" pitchFamily="18" charset="0"/>
              </a:rPr>
              <a:t>x</a:t>
            </a:r>
            <a:r>
              <a:rPr lang="en-US" b="0" i="0" dirty="0">
                <a:solidFill>
                  <a:srgbClr val="404340"/>
                </a:solidFill>
                <a:effectLst/>
                <a:latin typeface="Cambria" panose="02040503050406030204" pitchFamily="18" charset="0"/>
                <a:ea typeface="Cambria" panose="02040503050406030204" pitchFamily="18" charset="0"/>
              </a:rPr>
              <a:t> – R</a:t>
            </a:r>
            <a:r>
              <a:rPr lang="en-US" b="0" i="0" baseline="-25000" dirty="0">
                <a:solidFill>
                  <a:srgbClr val="404340"/>
                </a:solidFill>
                <a:effectLst/>
                <a:latin typeface="Cambria" panose="02040503050406030204" pitchFamily="18" charset="0"/>
                <a:ea typeface="Cambria" panose="02040503050406030204" pitchFamily="18" charset="0"/>
              </a:rPr>
              <a:t>f</a:t>
            </a:r>
            <a:r>
              <a:rPr lang="en-US" b="0" i="0" dirty="0">
                <a:solidFill>
                  <a:srgbClr val="404340"/>
                </a:solidFill>
                <a:effectLst/>
                <a:latin typeface="Cambria" panose="02040503050406030204" pitchFamily="18" charset="0"/>
                <a:ea typeface="Cambria" panose="02040503050406030204" pitchFamily="18" charset="0"/>
              </a:rPr>
              <a:t>) ÷ </a:t>
            </a:r>
            <a:r>
              <a:rPr lang="en-US" b="0" i="0" dirty="0" err="1">
                <a:solidFill>
                  <a:srgbClr val="404340"/>
                </a:solidFill>
                <a:effectLst/>
                <a:latin typeface="Cambria" panose="02040503050406030204" pitchFamily="18" charset="0"/>
                <a:ea typeface="Cambria" panose="02040503050406030204" pitchFamily="18" charset="0"/>
              </a:rPr>
              <a:t>StdDev</a:t>
            </a:r>
            <a:r>
              <a:rPr lang="en-US" b="0" i="0" dirty="0">
                <a:solidFill>
                  <a:srgbClr val="404340"/>
                </a:solidFill>
                <a:effectLst/>
                <a:latin typeface="Cambria" panose="02040503050406030204" pitchFamily="18" charset="0"/>
                <a:ea typeface="Cambria" panose="02040503050406030204" pitchFamily="18" charset="0"/>
              </a:rPr>
              <a:t>(R</a:t>
            </a:r>
            <a:r>
              <a:rPr lang="en-US" b="0" i="0" baseline="-25000" dirty="0">
                <a:solidFill>
                  <a:srgbClr val="404340"/>
                </a:solidFill>
                <a:effectLst/>
                <a:latin typeface="Cambria" panose="02040503050406030204" pitchFamily="18" charset="0"/>
                <a:ea typeface="Cambria" panose="02040503050406030204" pitchFamily="18" charset="0"/>
              </a:rPr>
              <a:t>x</a:t>
            </a:r>
            <a:r>
              <a:rPr lang="en-US" b="0" i="0" dirty="0">
                <a:solidFill>
                  <a:srgbClr val="404340"/>
                </a:solidFill>
                <a:effectLst/>
                <a:latin typeface="Cambria" panose="02040503050406030204" pitchFamily="18" charset="0"/>
                <a:ea typeface="Cambria" panose="02040503050406030204" pitchFamily="18" charset="0"/>
              </a:rPr>
              <a:t>)</a:t>
            </a:r>
          </a:p>
          <a:p>
            <a:pPr algn="l" fontAlgn="base"/>
            <a:r>
              <a:rPr lang="en-US" i="1" dirty="0">
                <a:solidFill>
                  <a:srgbClr val="404340"/>
                </a:solidFill>
                <a:effectLst/>
                <a:latin typeface="Cambria" panose="02040503050406030204" pitchFamily="18" charset="0"/>
                <a:ea typeface="Cambria" panose="02040503050406030204" pitchFamily="18" charset="0"/>
              </a:rPr>
              <a:t>Where:</a:t>
            </a:r>
            <a:endParaRPr lang="en-US" i="0" dirty="0">
              <a:solidFill>
                <a:srgbClr val="404340"/>
              </a:solidFill>
              <a:effectLst/>
              <a:latin typeface="Cambria" panose="02040503050406030204" pitchFamily="18" charset="0"/>
              <a:ea typeface="Cambria" panose="02040503050406030204" pitchFamily="18" charset="0"/>
            </a:endParaRPr>
          </a:p>
          <a:p>
            <a:pPr algn="l" fontAlgn="base"/>
            <a:r>
              <a:rPr lang="en-US" b="0" i="0" dirty="0">
                <a:solidFill>
                  <a:srgbClr val="404340"/>
                </a:solidFill>
                <a:effectLst/>
                <a:latin typeface="Cambria" panose="02040503050406030204" pitchFamily="18" charset="0"/>
                <a:ea typeface="Cambria" panose="02040503050406030204" pitchFamily="18" charset="0"/>
              </a:rPr>
              <a:t>R</a:t>
            </a:r>
            <a:r>
              <a:rPr lang="en-US" b="0" i="0" baseline="-25000" dirty="0">
                <a:solidFill>
                  <a:srgbClr val="404340"/>
                </a:solidFill>
                <a:effectLst/>
                <a:latin typeface="Cambria" panose="02040503050406030204" pitchFamily="18" charset="0"/>
                <a:ea typeface="Cambria" panose="02040503050406030204" pitchFamily="18" charset="0"/>
              </a:rPr>
              <a:t>x</a:t>
            </a:r>
            <a:r>
              <a:rPr lang="en-US" b="0" i="0" dirty="0">
                <a:solidFill>
                  <a:srgbClr val="404340"/>
                </a:solidFill>
                <a:effectLst/>
                <a:latin typeface="Cambria" panose="02040503050406030204" pitchFamily="18" charset="0"/>
                <a:ea typeface="Cambria" panose="02040503050406030204" pitchFamily="18" charset="0"/>
              </a:rPr>
              <a:t> = average rate of return from investment X</a:t>
            </a:r>
          </a:p>
          <a:p>
            <a:pPr algn="l" fontAlgn="base"/>
            <a:r>
              <a:rPr lang="en-US" b="0" i="0" dirty="0">
                <a:solidFill>
                  <a:srgbClr val="404340"/>
                </a:solidFill>
                <a:effectLst/>
                <a:latin typeface="Cambria" panose="02040503050406030204" pitchFamily="18" charset="0"/>
                <a:ea typeface="Cambria" panose="02040503050406030204" pitchFamily="18" charset="0"/>
              </a:rPr>
              <a:t>R</a:t>
            </a:r>
            <a:r>
              <a:rPr lang="en-US" b="0" i="0" baseline="-25000" dirty="0">
                <a:solidFill>
                  <a:srgbClr val="404340"/>
                </a:solidFill>
                <a:effectLst/>
                <a:latin typeface="Cambria" panose="02040503050406030204" pitchFamily="18" charset="0"/>
                <a:ea typeface="Cambria" panose="02040503050406030204" pitchFamily="18" charset="0"/>
              </a:rPr>
              <a:t>f</a:t>
            </a:r>
            <a:r>
              <a:rPr lang="en-US" b="0" i="0" dirty="0">
                <a:solidFill>
                  <a:srgbClr val="404340"/>
                </a:solidFill>
                <a:effectLst/>
                <a:latin typeface="Cambria" panose="02040503050406030204" pitchFamily="18" charset="0"/>
                <a:ea typeface="Cambria" panose="02040503050406030204" pitchFamily="18" charset="0"/>
              </a:rPr>
              <a:t> = risk-free rate</a:t>
            </a:r>
          </a:p>
          <a:p>
            <a:pPr algn="l" fontAlgn="base"/>
            <a:r>
              <a:rPr lang="en-US" b="0" i="0" dirty="0" err="1">
                <a:solidFill>
                  <a:srgbClr val="404340"/>
                </a:solidFill>
                <a:effectLst/>
                <a:latin typeface="Cambria" panose="02040503050406030204" pitchFamily="18" charset="0"/>
                <a:ea typeface="Cambria" panose="02040503050406030204" pitchFamily="18" charset="0"/>
              </a:rPr>
              <a:t>StdDev</a:t>
            </a:r>
            <a:r>
              <a:rPr lang="en-US" b="0" i="0" dirty="0">
                <a:solidFill>
                  <a:srgbClr val="404340"/>
                </a:solidFill>
                <a:effectLst/>
                <a:latin typeface="Cambria" panose="02040503050406030204" pitchFamily="18" charset="0"/>
                <a:ea typeface="Cambria" panose="02040503050406030204" pitchFamily="18" charset="0"/>
              </a:rPr>
              <a:t>(R</a:t>
            </a:r>
            <a:r>
              <a:rPr lang="en-US" b="0" i="0" baseline="-25000" dirty="0">
                <a:solidFill>
                  <a:srgbClr val="404340"/>
                </a:solidFill>
                <a:effectLst/>
                <a:latin typeface="Cambria" panose="02040503050406030204" pitchFamily="18" charset="0"/>
                <a:ea typeface="Cambria" panose="02040503050406030204" pitchFamily="18" charset="0"/>
              </a:rPr>
              <a:t>x</a:t>
            </a:r>
            <a:r>
              <a:rPr lang="en-US" b="0" i="0" dirty="0">
                <a:solidFill>
                  <a:srgbClr val="404340"/>
                </a:solidFill>
                <a:effectLst/>
                <a:latin typeface="Cambria" panose="02040503050406030204" pitchFamily="18" charset="0"/>
                <a:ea typeface="Cambria" panose="02040503050406030204" pitchFamily="18" charset="0"/>
              </a:rPr>
              <a:t>) = standard deviation of R</a:t>
            </a:r>
            <a:r>
              <a:rPr lang="en-US" b="0" i="0" baseline="-25000" dirty="0">
                <a:solidFill>
                  <a:srgbClr val="404340"/>
                </a:solidFill>
                <a:effectLst/>
                <a:latin typeface="Cambria" panose="02040503050406030204" pitchFamily="18" charset="0"/>
                <a:ea typeface="Cambria" panose="02040503050406030204" pitchFamily="18" charset="0"/>
              </a:rPr>
              <a:t>x</a:t>
            </a:r>
            <a:endParaRPr lang="en-US" b="0" i="0" dirty="0">
              <a:solidFill>
                <a:srgbClr val="404340"/>
              </a:solidFill>
              <a:effectLst/>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99420169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a:solidFill>
                  <a:schemeClr val="tx1"/>
                </a:solidFill>
                <a:latin typeface="Calibri" panose="020F0502020204030204" pitchFamily="34" charset="0"/>
              </a:rPr>
              <a:t>Disclaimer</a:t>
            </a:r>
            <a:endParaRPr lang="en-US" altLang="en-US"/>
          </a:p>
        </p:txBody>
      </p:sp>
      <p:sp>
        <p:nvSpPr>
          <p:cNvPr id="14339" name="Content Placeholder 2"/>
          <p:cNvSpPr>
            <a:spLocks noGrp="1"/>
          </p:cNvSpPr>
          <p:nvPr>
            <p:ph sz="half" idx="1"/>
          </p:nvPr>
        </p:nvSpPr>
        <p:spPr/>
        <p:txBody>
          <a:bodyPr/>
          <a:lstStyle/>
          <a:p>
            <a:pPr eaLnBrk="1" hangingPunct="1">
              <a:lnSpc>
                <a:spcPct val="80000"/>
              </a:lnSpc>
            </a:pPr>
            <a:r>
              <a:rPr lang="en-US" altLang="en-US" sz="3200">
                <a:latin typeface="Calibri" panose="020F0502020204030204" pitchFamily="34" charset="0"/>
                <a:cs typeface="Arial" panose="020B0604020202020204" pitchFamily="34" charset="0"/>
              </a:rPr>
              <a:t>The information in this presentation is for educational purposes only and is not intended to be a recommendation to purchase or sell any stocks, mutual funds, or other securities that may be referenced.  </a:t>
            </a:r>
          </a:p>
        </p:txBody>
      </p:sp>
      <p:pic>
        <p:nvPicPr>
          <p:cNvPr id="14340" name="Content Placeholder 6" descr="MCj0289939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380163" y="2057400"/>
            <a:ext cx="5094287" cy="3429000"/>
          </a:xfr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603D-5407-40EE-B385-77795052A6F9}"/>
              </a:ext>
            </a:extLst>
          </p:cNvPr>
          <p:cNvSpPr>
            <a:spLocks noGrp="1"/>
          </p:cNvSpPr>
          <p:nvPr>
            <p:ph type="title"/>
          </p:nvPr>
        </p:nvSpPr>
        <p:spPr/>
        <p:txBody>
          <a:bodyPr/>
          <a:lstStyle/>
          <a:p>
            <a:r>
              <a:rPr lang="en-US" b="1" dirty="0">
                <a:solidFill>
                  <a:schemeClr val="tx1"/>
                </a:solidFill>
              </a:rPr>
              <a:t>Sharpe Ratio</a:t>
            </a:r>
          </a:p>
        </p:txBody>
      </p:sp>
      <p:sp>
        <p:nvSpPr>
          <p:cNvPr id="3" name="Content Placeholder 2">
            <a:extLst>
              <a:ext uri="{FF2B5EF4-FFF2-40B4-BE49-F238E27FC236}">
                <a16:creationId xmlns:a16="http://schemas.microsoft.com/office/drawing/2014/main" id="{0775410A-BECD-476D-B4E4-7C7532807D49}"/>
              </a:ext>
            </a:extLst>
          </p:cNvPr>
          <p:cNvSpPr>
            <a:spLocks noGrp="1"/>
          </p:cNvSpPr>
          <p:nvPr>
            <p:ph idx="1"/>
          </p:nvPr>
        </p:nvSpPr>
        <p:spPr>
          <a:xfrm>
            <a:off x="1522413" y="1981200"/>
            <a:ext cx="9829800" cy="4419600"/>
          </a:xfrm>
        </p:spPr>
        <p:txBody>
          <a:bodyPr/>
          <a:lstStyle/>
          <a:p>
            <a:pPr algn="l" fontAlgn="base"/>
            <a:r>
              <a:rPr lang="en-US" b="0" i="0" dirty="0">
                <a:solidFill>
                  <a:srgbClr val="404340"/>
                </a:solidFill>
                <a:effectLst/>
                <a:latin typeface="Cambria" panose="02040503050406030204" pitchFamily="18" charset="0"/>
                <a:ea typeface="Cambria" panose="02040503050406030204" pitchFamily="18" charset="0"/>
              </a:rPr>
              <a:t>The Sharpe ratio provides valuable information only when compared with another investment. </a:t>
            </a:r>
          </a:p>
          <a:p>
            <a:pPr algn="l" fontAlgn="base"/>
            <a:r>
              <a:rPr lang="en-US" dirty="0">
                <a:solidFill>
                  <a:srgbClr val="404340"/>
                </a:solidFill>
                <a:latin typeface="Cambria" panose="02040503050406030204" pitchFamily="18" charset="0"/>
                <a:ea typeface="Cambria" panose="02040503050406030204" pitchFamily="18" charset="0"/>
              </a:rPr>
              <a:t>Ne</a:t>
            </a:r>
            <a:r>
              <a:rPr lang="en-US" b="0" i="0" dirty="0">
                <a:solidFill>
                  <a:srgbClr val="404340"/>
                </a:solidFill>
                <a:effectLst/>
                <a:latin typeface="Cambria" panose="02040503050406030204" pitchFamily="18" charset="0"/>
                <a:ea typeface="Cambria" panose="02040503050406030204" pitchFamily="18" charset="0"/>
              </a:rPr>
              <a:t>gative Sharpe ratios—which are quite common during bear markets—do not provide useful information because the risk-free asset is then outperforming the analyzed investment on a risk-adjusted basis. </a:t>
            </a:r>
          </a:p>
          <a:p>
            <a:pPr algn="l" fontAlgn="base"/>
            <a:r>
              <a:rPr lang="en-US" b="0" i="0" dirty="0">
                <a:solidFill>
                  <a:srgbClr val="404340"/>
                </a:solidFill>
                <a:effectLst/>
                <a:latin typeface="Cambria" panose="02040503050406030204" pitchFamily="18" charset="0"/>
                <a:ea typeface="Cambria" panose="02040503050406030204" pitchFamily="18" charset="0"/>
              </a:rPr>
              <a:t>Since standard deviation measures total risk, the Sharpe ratio does not determine which investment is best for a diversified portfolio but rather shows which investment is better of the two being compared.</a:t>
            </a:r>
          </a:p>
          <a:p>
            <a:pPr algn="l" fontAlgn="base"/>
            <a:r>
              <a:rPr lang="en-US" b="0" i="0" dirty="0">
                <a:solidFill>
                  <a:srgbClr val="404340"/>
                </a:solidFill>
                <a:effectLst/>
                <a:latin typeface="Cambria" panose="02040503050406030204" pitchFamily="18" charset="0"/>
                <a:ea typeface="Cambria" panose="02040503050406030204" pitchFamily="18" charset="0"/>
              </a:rPr>
              <a:t>Furthermore, the time period used in the calculation will affect results. Going too far back may not provide an accurate representation of the current situation.</a:t>
            </a:r>
          </a:p>
          <a:p>
            <a:endParaRPr lang="en-US" dirty="0"/>
          </a:p>
        </p:txBody>
      </p:sp>
    </p:spTree>
    <p:extLst>
      <p:ext uri="{BB962C8B-B14F-4D97-AF65-F5344CB8AC3E}">
        <p14:creationId xmlns:p14="http://schemas.microsoft.com/office/powerpoint/2010/main" val="249440481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26B4-4227-50F3-B62A-49305A39414F}"/>
              </a:ext>
            </a:extLst>
          </p:cNvPr>
          <p:cNvSpPr>
            <a:spLocks noGrp="1"/>
          </p:cNvSpPr>
          <p:nvPr>
            <p:ph type="title"/>
          </p:nvPr>
        </p:nvSpPr>
        <p:spPr/>
        <p:txBody>
          <a:bodyPr/>
          <a:lstStyle/>
          <a:p>
            <a:r>
              <a:rPr lang="en-US" b="1" dirty="0">
                <a:solidFill>
                  <a:schemeClr val="tx1"/>
                </a:solidFill>
              </a:rPr>
              <a:t>Treynor Ratio</a:t>
            </a:r>
          </a:p>
        </p:txBody>
      </p:sp>
      <p:sp>
        <p:nvSpPr>
          <p:cNvPr id="3" name="Content Placeholder 2">
            <a:extLst>
              <a:ext uri="{FF2B5EF4-FFF2-40B4-BE49-F238E27FC236}">
                <a16:creationId xmlns:a16="http://schemas.microsoft.com/office/drawing/2014/main" id="{E8F61A80-649F-F2CB-862E-8A15AB29723C}"/>
              </a:ext>
            </a:extLst>
          </p:cNvPr>
          <p:cNvSpPr>
            <a:spLocks noGrp="1"/>
          </p:cNvSpPr>
          <p:nvPr>
            <p:ph idx="1"/>
          </p:nvPr>
        </p:nvSpPr>
        <p:spPr>
          <a:xfrm>
            <a:off x="1522413" y="1828800"/>
            <a:ext cx="9829800" cy="5029200"/>
          </a:xfrm>
        </p:spPr>
        <p:txBody>
          <a:bodyPr/>
          <a:lstStyle/>
          <a:p>
            <a:r>
              <a:rPr lang="en-US" dirty="0">
                <a:latin typeface="Cambria" panose="02040503050406030204" pitchFamily="18" charset="0"/>
                <a:ea typeface="Cambria" panose="02040503050406030204" pitchFamily="18" charset="0"/>
              </a:rPr>
              <a:t>Developed by Jack Treynor. </a:t>
            </a:r>
            <a:r>
              <a:rPr lang="en-US" b="0" i="0" dirty="0">
                <a:solidFill>
                  <a:srgbClr val="404340"/>
                </a:solidFill>
                <a:effectLst/>
                <a:latin typeface="Cambria" panose="02040503050406030204" pitchFamily="18" charset="0"/>
                <a:ea typeface="Cambria" panose="02040503050406030204" pitchFamily="18" charset="0"/>
              </a:rPr>
              <a:t>The Treynor ratio is another risk-adjusted performance figure that is very similar to the Sharpe ratio.</a:t>
            </a:r>
          </a:p>
          <a:p>
            <a:r>
              <a:rPr lang="en-US" b="0" i="0" dirty="0">
                <a:solidFill>
                  <a:srgbClr val="404340"/>
                </a:solidFill>
                <a:effectLst/>
                <a:latin typeface="Cambria" panose="02040503050406030204" pitchFamily="18" charset="0"/>
                <a:ea typeface="Cambria" panose="02040503050406030204" pitchFamily="18" charset="0"/>
              </a:rPr>
              <a:t>Both ratios measure excess return above the risk-free rate per unit of risk. The main difference is that the Sharpe ratio uses standard deviation as the risk measure, whereas the Treynor ratio uses beta.</a:t>
            </a:r>
          </a:p>
          <a:p>
            <a:pPr algn="l" fontAlgn="base"/>
            <a:r>
              <a:rPr lang="en-US" b="0" i="0" dirty="0">
                <a:solidFill>
                  <a:srgbClr val="404340"/>
                </a:solidFill>
                <a:effectLst/>
                <a:latin typeface="Cambria" panose="02040503050406030204" pitchFamily="18" charset="0"/>
                <a:ea typeface="Cambria" panose="02040503050406030204" pitchFamily="18" charset="0"/>
              </a:rPr>
              <a:t>Treynor ratio = (RI – Rf) ÷ beta, </a:t>
            </a:r>
            <a:r>
              <a:rPr lang="en-US" sz="1800" b="0" i="1" dirty="0">
                <a:solidFill>
                  <a:srgbClr val="404340"/>
                </a:solidFill>
                <a:effectLst/>
                <a:latin typeface="Cambria" panose="02040503050406030204" pitchFamily="18" charset="0"/>
                <a:ea typeface="Cambria" panose="02040503050406030204" pitchFamily="18" charset="0"/>
              </a:rPr>
              <a:t>where:</a:t>
            </a:r>
          </a:p>
          <a:p>
            <a:pPr algn="l" fontAlgn="base">
              <a:buFont typeface="Arial" panose="020B0604020202020204" pitchFamily="34" charset="0"/>
              <a:buChar char="•"/>
            </a:pPr>
            <a:r>
              <a:rPr lang="en-US" b="0" i="0" dirty="0">
                <a:solidFill>
                  <a:srgbClr val="404340"/>
                </a:solidFill>
                <a:effectLst/>
                <a:latin typeface="Cambria" panose="02040503050406030204" pitchFamily="18" charset="0"/>
                <a:ea typeface="Cambria" panose="02040503050406030204" pitchFamily="18" charset="0"/>
              </a:rPr>
              <a:t>RI = average rate of return for an investment</a:t>
            </a:r>
            <a:endParaRPr lang="en-US" b="0" i="0" dirty="0">
              <a:solidFill>
                <a:srgbClr val="666666"/>
              </a:solidFill>
              <a:effectLst/>
              <a:latin typeface="Cambria" panose="02040503050406030204" pitchFamily="18" charset="0"/>
              <a:ea typeface="Cambria" panose="02040503050406030204" pitchFamily="18" charset="0"/>
            </a:endParaRPr>
          </a:p>
          <a:p>
            <a:pPr algn="l" fontAlgn="base">
              <a:buFont typeface="Arial" panose="020B0604020202020204" pitchFamily="34" charset="0"/>
              <a:buChar char="•"/>
            </a:pPr>
            <a:r>
              <a:rPr lang="en-US" b="0" i="0" dirty="0">
                <a:solidFill>
                  <a:srgbClr val="404340"/>
                </a:solidFill>
                <a:effectLst/>
                <a:latin typeface="Cambria" panose="02040503050406030204" pitchFamily="18" charset="0"/>
                <a:ea typeface="Cambria" panose="02040503050406030204" pitchFamily="18" charset="0"/>
              </a:rPr>
              <a:t>Rf = risk-free rate</a:t>
            </a:r>
          </a:p>
          <a:p>
            <a:pPr algn="l" fontAlgn="base">
              <a:buFont typeface="Arial" panose="020B0604020202020204" pitchFamily="34" charset="0"/>
              <a:buChar char="•"/>
            </a:pPr>
            <a:r>
              <a:rPr lang="en-US" b="0" i="0" dirty="0">
                <a:solidFill>
                  <a:srgbClr val="404340"/>
                </a:solidFill>
                <a:effectLst/>
                <a:latin typeface="Cambria" panose="02040503050406030204" pitchFamily="18" charset="0"/>
                <a:ea typeface="Cambria" panose="02040503050406030204" pitchFamily="18" charset="0"/>
              </a:rPr>
              <a:t>It is generally good practice to match the duration of the risk-free holding to the length of time of the average return. </a:t>
            </a:r>
            <a:endParaRPr lang="en-US" b="0" i="0" dirty="0">
              <a:solidFill>
                <a:srgbClr val="666666"/>
              </a:solidFill>
              <a:effectLst/>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23435297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9770-A9BA-4570-8988-5B32DF3FDDD1}"/>
              </a:ext>
            </a:extLst>
          </p:cNvPr>
          <p:cNvSpPr>
            <a:spLocks noGrp="1"/>
          </p:cNvSpPr>
          <p:nvPr>
            <p:ph type="title"/>
          </p:nvPr>
        </p:nvSpPr>
        <p:spPr/>
        <p:txBody>
          <a:bodyPr/>
          <a:lstStyle/>
          <a:p>
            <a:r>
              <a:rPr lang="en-US" b="1" dirty="0">
                <a:solidFill>
                  <a:schemeClr val="tx1"/>
                </a:solidFill>
              </a:rPr>
              <a:t>Treynor Ratio</a:t>
            </a:r>
          </a:p>
        </p:txBody>
      </p:sp>
      <p:sp>
        <p:nvSpPr>
          <p:cNvPr id="3" name="Content Placeholder 2">
            <a:extLst>
              <a:ext uri="{FF2B5EF4-FFF2-40B4-BE49-F238E27FC236}">
                <a16:creationId xmlns:a16="http://schemas.microsoft.com/office/drawing/2014/main" id="{64D5B9E4-A467-4D34-BD21-8E22FDEB7FC2}"/>
              </a:ext>
            </a:extLst>
          </p:cNvPr>
          <p:cNvSpPr>
            <a:spLocks noGrp="1"/>
          </p:cNvSpPr>
          <p:nvPr>
            <p:ph idx="1"/>
          </p:nvPr>
        </p:nvSpPr>
        <p:spPr/>
        <p:txBody>
          <a:bodyPr/>
          <a:lstStyle/>
          <a:p>
            <a:r>
              <a:rPr lang="en-US" b="0" i="0" dirty="0">
                <a:solidFill>
                  <a:srgbClr val="404340"/>
                </a:solidFill>
                <a:effectLst/>
                <a:latin typeface="Cambria" panose="02040503050406030204" pitchFamily="18" charset="0"/>
                <a:ea typeface="Cambria" panose="02040503050406030204" pitchFamily="18" charset="0"/>
              </a:rPr>
              <a:t>While the Treynor ratio is a relative measure of risk, the number means nothing on its own. Like the Sharpe ratio, it is only useful when comparing two or more investments.</a:t>
            </a:r>
          </a:p>
          <a:p>
            <a:r>
              <a:rPr lang="en-US" dirty="0">
                <a:solidFill>
                  <a:srgbClr val="404340"/>
                </a:solidFill>
                <a:latin typeface="Cambria" panose="02040503050406030204" pitchFamily="18" charset="0"/>
                <a:ea typeface="Cambria" panose="02040503050406030204" pitchFamily="18" charset="0"/>
              </a:rPr>
              <a:t>Also, </a:t>
            </a:r>
            <a:r>
              <a:rPr lang="en-US" b="0" i="0" dirty="0">
                <a:solidFill>
                  <a:srgbClr val="404340"/>
                </a:solidFill>
                <a:effectLst/>
                <a:latin typeface="Cambria" panose="02040503050406030204" pitchFamily="18" charset="0"/>
                <a:ea typeface="Cambria" panose="02040503050406030204" pitchFamily="18" charset="0"/>
              </a:rPr>
              <a:t>it should be used in conjunction with other research methodologies, since there are limitations.</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74029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a:solidFill>
                  <a:schemeClr val="tx1"/>
                </a:solidFill>
                <a:latin typeface="Cambria" panose="02040503050406030204" pitchFamily="18" charset="0"/>
                <a:ea typeface="Cambria" panose="02040503050406030204" pitchFamily="18" charset="0"/>
              </a:rPr>
              <a:t>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8D1987-999F-4D79-B1BE-A51982A19B14}"/>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032AA76-B72D-4D5C-A5ED-1AD7953C986B}"/>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35CA8A2E-7964-4754-BF1D-E0D0549AA2AD}"/>
              </a:ext>
            </a:extLst>
          </p:cNvPr>
          <p:cNvPicPr>
            <a:picLocks noChangeAspect="1"/>
          </p:cNvPicPr>
          <p:nvPr/>
        </p:nvPicPr>
        <p:blipFill>
          <a:blip r:embed="rId3"/>
          <a:stretch>
            <a:fillRect/>
          </a:stretch>
        </p:blipFill>
        <p:spPr>
          <a:xfrm>
            <a:off x="1522413" y="304800"/>
            <a:ext cx="10430933" cy="6248400"/>
          </a:xfrm>
          <a:prstGeom prst="rect">
            <a:avLst/>
          </a:prstGeom>
        </p:spPr>
      </p:pic>
    </p:spTree>
    <p:extLst>
      <p:ext uri="{BB962C8B-B14F-4D97-AF65-F5344CB8AC3E}">
        <p14:creationId xmlns:p14="http://schemas.microsoft.com/office/powerpoint/2010/main" val="23664126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50A5-6635-4319-A339-450F06A60E0C}"/>
              </a:ext>
            </a:extLst>
          </p:cNvPr>
          <p:cNvSpPr>
            <a:spLocks noGrp="1"/>
          </p:cNvSpPr>
          <p:nvPr>
            <p:ph type="title"/>
          </p:nvPr>
        </p:nvSpPr>
        <p:spPr/>
        <p:txBody>
          <a:bodyPr/>
          <a:lstStyle/>
          <a:p>
            <a:r>
              <a:rPr lang="en-US" b="1" dirty="0">
                <a:solidFill>
                  <a:schemeClr val="tx1"/>
                </a:solidFill>
              </a:rPr>
              <a:t>Risk</a:t>
            </a:r>
          </a:p>
        </p:txBody>
      </p:sp>
      <p:sp>
        <p:nvSpPr>
          <p:cNvPr id="3" name="Text Placeholder 2">
            <a:extLst>
              <a:ext uri="{FF2B5EF4-FFF2-40B4-BE49-F238E27FC236}">
                <a16:creationId xmlns:a16="http://schemas.microsoft.com/office/drawing/2014/main" id="{57056FAE-A49A-43B3-A025-2B9E33C453DB}"/>
              </a:ext>
            </a:extLst>
          </p:cNvPr>
          <p:cNvSpPr>
            <a:spLocks noGrp="1"/>
          </p:cNvSpPr>
          <p:nvPr>
            <p:ph type="body" idx="1"/>
          </p:nvPr>
        </p:nvSpPr>
        <p:spPr>
          <a:xfrm>
            <a:off x="1522413" y="1828800"/>
            <a:ext cx="4800600" cy="1066800"/>
          </a:xfrm>
        </p:spPr>
        <p:txBody>
          <a:bodyPr/>
          <a:lstStyle/>
          <a:p>
            <a:r>
              <a:rPr lang="en-US" b="1" dirty="0"/>
              <a:t>The dictionary defines risk as “the possibility of suffering harm or loss.”</a:t>
            </a:r>
          </a:p>
        </p:txBody>
      </p:sp>
      <p:sp>
        <p:nvSpPr>
          <p:cNvPr id="4" name="Content Placeholder 3">
            <a:extLst>
              <a:ext uri="{FF2B5EF4-FFF2-40B4-BE49-F238E27FC236}">
                <a16:creationId xmlns:a16="http://schemas.microsoft.com/office/drawing/2014/main" id="{1FEEA370-84CD-4525-9E37-069CA3916A12}"/>
              </a:ext>
            </a:extLst>
          </p:cNvPr>
          <p:cNvSpPr>
            <a:spLocks noGrp="1"/>
          </p:cNvSpPr>
          <p:nvPr>
            <p:ph sz="half" idx="2"/>
          </p:nvPr>
        </p:nvSpPr>
        <p:spPr>
          <a:xfrm>
            <a:off x="1522413" y="3124200"/>
            <a:ext cx="4800600" cy="3044825"/>
          </a:xfrm>
        </p:spPr>
        <p:txBody>
          <a:bodyPr/>
          <a:lstStyle/>
          <a:p>
            <a:r>
              <a:rPr lang="en-US" dirty="0"/>
              <a:t>If nothing else, the markets during 2020 and 2022 have reinforced the need to be cognizant of the “risk” portion of the risk/reward trade-off.  </a:t>
            </a:r>
          </a:p>
          <a:p>
            <a:r>
              <a:rPr lang="en-US" dirty="0"/>
              <a:t>We need to be aware of our own attitudes toward portfolio risk.</a:t>
            </a:r>
          </a:p>
        </p:txBody>
      </p:sp>
      <p:sp>
        <p:nvSpPr>
          <p:cNvPr id="5" name="Text Placeholder 4">
            <a:extLst>
              <a:ext uri="{FF2B5EF4-FFF2-40B4-BE49-F238E27FC236}">
                <a16:creationId xmlns:a16="http://schemas.microsoft.com/office/drawing/2014/main" id="{9B7C9F21-9867-40F2-A444-CE88C3B83C9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B2860E6F-21A2-4E56-970A-097270A24306}"/>
              </a:ext>
            </a:extLst>
          </p:cNvPr>
          <p:cNvSpPr>
            <a:spLocks noGrp="1"/>
          </p:cNvSpPr>
          <p:nvPr>
            <p:ph sz="quarter" idx="4"/>
          </p:nvPr>
        </p:nvSpPr>
        <p:spPr>
          <a:xfrm>
            <a:off x="6551613" y="3200400"/>
            <a:ext cx="4800600" cy="2968625"/>
          </a:xfrm>
        </p:spPr>
        <p:txBody>
          <a:bodyPr/>
          <a:lstStyle/>
          <a:p>
            <a:endParaRPr lang="en-US" dirty="0"/>
          </a:p>
          <a:p>
            <a:endParaRPr lang="en-US" dirty="0"/>
          </a:p>
          <a:p>
            <a:r>
              <a:rPr lang="en-US" dirty="0"/>
              <a:t>Unfortunately, there’s no single unit of measurement for risk. </a:t>
            </a:r>
          </a:p>
        </p:txBody>
      </p:sp>
    </p:spTree>
    <p:extLst>
      <p:ext uri="{BB962C8B-B14F-4D97-AF65-F5344CB8AC3E}">
        <p14:creationId xmlns:p14="http://schemas.microsoft.com/office/powerpoint/2010/main" val="293502836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B9A6-4F5C-4499-BB81-80235377FA77}"/>
              </a:ext>
            </a:extLst>
          </p:cNvPr>
          <p:cNvSpPr>
            <a:spLocks noGrp="1"/>
          </p:cNvSpPr>
          <p:nvPr>
            <p:ph type="title"/>
          </p:nvPr>
        </p:nvSpPr>
        <p:spPr/>
        <p:txBody>
          <a:bodyPr/>
          <a:lstStyle/>
          <a:p>
            <a:r>
              <a:rPr lang="en-US" b="1" dirty="0">
                <a:solidFill>
                  <a:schemeClr val="tx1"/>
                </a:solidFill>
              </a:rPr>
              <a:t>Two Ways of Looking at Risk</a:t>
            </a:r>
          </a:p>
        </p:txBody>
      </p:sp>
      <p:sp>
        <p:nvSpPr>
          <p:cNvPr id="3" name="Text Placeholder 2">
            <a:extLst>
              <a:ext uri="{FF2B5EF4-FFF2-40B4-BE49-F238E27FC236}">
                <a16:creationId xmlns:a16="http://schemas.microsoft.com/office/drawing/2014/main" id="{D5BD2168-3B17-477F-8B46-5084710C5EF0}"/>
              </a:ext>
            </a:extLst>
          </p:cNvPr>
          <p:cNvSpPr>
            <a:spLocks noGrp="1"/>
          </p:cNvSpPr>
          <p:nvPr>
            <p:ph type="body" idx="1"/>
          </p:nvPr>
        </p:nvSpPr>
        <p:spPr/>
        <p:txBody>
          <a:bodyPr/>
          <a:lstStyle/>
          <a:p>
            <a:r>
              <a:rPr lang="en-US" b="1" dirty="0"/>
              <a:t>Capacity</a:t>
            </a:r>
          </a:p>
        </p:txBody>
      </p:sp>
      <p:sp>
        <p:nvSpPr>
          <p:cNvPr id="4" name="Content Placeholder 3">
            <a:extLst>
              <a:ext uri="{FF2B5EF4-FFF2-40B4-BE49-F238E27FC236}">
                <a16:creationId xmlns:a16="http://schemas.microsoft.com/office/drawing/2014/main" id="{829A02E9-2D71-4809-B213-6AE4E31F4E20}"/>
              </a:ext>
            </a:extLst>
          </p:cNvPr>
          <p:cNvSpPr>
            <a:spLocks noGrp="1"/>
          </p:cNvSpPr>
          <p:nvPr>
            <p:ph sz="half" idx="2"/>
          </p:nvPr>
        </p:nvSpPr>
        <p:spPr/>
        <p:txBody>
          <a:bodyPr/>
          <a:lstStyle/>
          <a:p>
            <a:r>
              <a:rPr lang="en-US" dirty="0"/>
              <a:t>The amount of financial risk you can </a:t>
            </a:r>
            <a:r>
              <a:rPr lang="en-US" b="1" i="1" dirty="0"/>
              <a:t>afford</a:t>
            </a:r>
            <a:r>
              <a:rPr lang="en-US" dirty="0"/>
              <a:t> to take.</a:t>
            </a:r>
          </a:p>
          <a:p>
            <a:r>
              <a:rPr lang="en-US" dirty="0"/>
              <a:t>When figuring capacity for risk, consider your entire financial situation – age, assets, including size, cash flow, family, employment status, etc.</a:t>
            </a:r>
          </a:p>
        </p:txBody>
      </p:sp>
      <p:sp>
        <p:nvSpPr>
          <p:cNvPr id="5" name="Text Placeholder 4">
            <a:extLst>
              <a:ext uri="{FF2B5EF4-FFF2-40B4-BE49-F238E27FC236}">
                <a16:creationId xmlns:a16="http://schemas.microsoft.com/office/drawing/2014/main" id="{10CB9681-D8DD-4140-B7AA-19331472BDC6}"/>
              </a:ext>
            </a:extLst>
          </p:cNvPr>
          <p:cNvSpPr>
            <a:spLocks noGrp="1"/>
          </p:cNvSpPr>
          <p:nvPr>
            <p:ph type="body" sz="quarter" idx="3"/>
          </p:nvPr>
        </p:nvSpPr>
        <p:spPr/>
        <p:txBody>
          <a:bodyPr/>
          <a:lstStyle/>
          <a:p>
            <a:r>
              <a:rPr lang="en-US" b="1" dirty="0"/>
              <a:t>Tolerance</a:t>
            </a:r>
          </a:p>
        </p:txBody>
      </p:sp>
      <p:sp>
        <p:nvSpPr>
          <p:cNvPr id="6" name="Content Placeholder 5">
            <a:extLst>
              <a:ext uri="{FF2B5EF4-FFF2-40B4-BE49-F238E27FC236}">
                <a16:creationId xmlns:a16="http://schemas.microsoft.com/office/drawing/2014/main" id="{55A3E8D3-EB81-4FC2-A3E5-5E6C3387690B}"/>
              </a:ext>
            </a:extLst>
          </p:cNvPr>
          <p:cNvSpPr>
            <a:spLocks noGrp="1"/>
          </p:cNvSpPr>
          <p:nvPr>
            <p:ph sz="quarter" idx="4"/>
          </p:nvPr>
        </p:nvSpPr>
        <p:spPr>
          <a:xfrm>
            <a:off x="6551613" y="2743201"/>
            <a:ext cx="4800600" cy="2590800"/>
          </a:xfrm>
        </p:spPr>
        <p:txBody>
          <a:bodyPr/>
          <a:lstStyle/>
          <a:p>
            <a:r>
              <a:rPr lang="en-US" dirty="0"/>
              <a:t>The emotional risk you’re </a:t>
            </a:r>
            <a:r>
              <a:rPr lang="en-US" b="1" i="1" dirty="0"/>
              <a:t>willing </a:t>
            </a:r>
            <a:r>
              <a:rPr lang="en-US" dirty="0"/>
              <a:t>to take.</a:t>
            </a:r>
          </a:p>
          <a:p>
            <a:r>
              <a:rPr lang="en-US" dirty="0"/>
              <a:t>Your attitude toward risk can vary over time based on your recent experiences – positive or negative.</a:t>
            </a:r>
          </a:p>
          <a:p>
            <a:endParaRPr lang="en-US" dirty="0"/>
          </a:p>
        </p:txBody>
      </p:sp>
    </p:spTree>
    <p:extLst>
      <p:ext uri="{BB962C8B-B14F-4D97-AF65-F5344CB8AC3E}">
        <p14:creationId xmlns:p14="http://schemas.microsoft.com/office/powerpoint/2010/main" val="19712835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ADAF-87B5-45D8-A96A-7ED0105049BF}"/>
              </a:ext>
            </a:extLst>
          </p:cNvPr>
          <p:cNvSpPr>
            <a:spLocks noGrp="1"/>
          </p:cNvSpPr>
          <p:nvPr>
            <p:ph type="title"/>
          </p:nvPr>
        </p:nvSpPr>
        <p:spPr/>
        <p:txBody>
          <a:bodyPr/>
          <a:lstStyle/>
          <a:p>
            <a:pPr algn="ctr"/>
            <a:r>
              <a:rPr lang="en-US" b="1" dirty="0">
                <a:solidFill>
                  <a:schemeClr val="tx1"/>
                </a:solidFill>
              </a:rPr>
              <a:t>Investing is a Trade Off between Risk and Reward</a:t>
            </a:r>
          </a:p>
        </p:txBody>
      </p:sp>
      <p:sp>
        <p:nvSpPr>
          <p:cNvPr id="3" name="Content Placeholder 2">
            <a:extLst>
              <a:ext uri="{FF2B5EF4-FFF2-40B4-BE49-F238E27FC236}">
                <a16:creationId xmlns:a16="http://schemas.microsoft.com/office/drawing/2014/main" id="{29855E5D-5BA9-403C-8C62-F99FBE00517D}"/>
              </a:ext>
            </a:extLst>
          </p:cNvPr>
          <p:cNvSpPr>
            <a:spLocks noGrp="1"/>
          </p:cNvSpPr>
          <p:nvPr>
            <p:ph idx="1"/>
          </p:nvPr>
        </p:nvSpPr>
        <p:spPr/>
        <p:txBody>
          <a:bodyPr/>
          <a:lstStyle/>
          <a:p>
            <a:r>
              <a:rPr lang="en-US" dirty="0"/>
              <a:t>One way one can control the negative impact of risk is by doing your homework before investing.  That’s what BI recommends.  That way you’re taking educated risks and not speculating.</a:t>
            </a:r>
          </a:p>
          <a:p>
            <a:r>
              <a:rPr lang="en-US" dirty="0"/>
              <a:t>Diversifying investments is a powerful way to manage overall risk in your portfolio.</a:t>
            </a:r>
          </a:p>
          <a:p>
            <a:r>
              <a:rPr lang="en-US" dirty="0"/>
              <a:t>Also, often overlooked, if you’re married, you need to consider whether you have different levels of risk tolerance than your spouse.</a:t>
            </a:r>
          </a:p>
        </p:txBody>
      </p:sp>
    </p:spTree>
    <p:extLst>
      <p:ext uri="{BB962C8B-B14F-4D97-AF65-F5344CB8AC3E}">
        <p14:creationId xmlns:p14="http://schemas.microsoft.com/office/powerpoint/2010/main" val="384612409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3A9D-1083-439F-AFA1-4B9FC68306E8}"/>
              </a:ext>
            </a:extLst>
          </p:cNvPr>
          <p:cNvSpPr>
            <a:spLocks noGrp="1"/>
          </p:cNvSpPr>
          <p:nvPr>
            <p:ph type="title"/>
          </p:nvPr>
        </p:nvSpPr>
        <p:spPr/>
        <p:txBody>
          <a:bodyPr/>
          <a:lstStyle/>
          <a:p>
            <a:r>
              <a:rPr lang="en-US" b="1" dirty="0">
                <a:solidFill>
                  <a:schemeClr val="tx1"/>
                </a:solidFill>
              </a:rPr>
              <a:t>Risk Adjusted Return</a:t>
            </a:r>
          </a:p>
        </p:txBody>
      </p:sp>
      <p:sp>
        <p:nvSpPr>
          <p:cNvPr id="3" name="Content Placeholder 2">
            <a:extLst>
              <a:ext uri="{FF2B5EF4-FFF2-40B4-BE49-F238E27FC236}">
                <a16:creationId xmlns:a16="http://schemas.microsoft.com/office/drawing/2014/main" id="{43D62203-891A-4138-A9AD-D2C0BCC814CD}"/>
              </a:ext>
            </a:extLst>
          </p:cNvPr>
          <p:cNvSpPr>
            <a:spLocks noGrp="1"/>
          </p:cNvSpPr>
          <p:nvPr>
            <p:ph idx="1"/>
          </p:nvPr>
        </p:nvSpPr>
        <p:spPr>
          <a:xfrm>
            <a:off x="1522413" y="1981200"/>
            <a:ext cx="9829800" cy="3886200"/>
          </a:xfrm>
        </p:spPr>
        <p:txBody>
          <a:bodyPr/>
          <a:lstStyle/>
          <a:p>
            <a:r>
              <a:rPr lang="en-US" dirty="0"/>
              <a:t>Risk-adjusted return is a calculation of the profit, or potential profit, from an investment that takes into account the degree of risk that must be accepted in order to achieve it.</a:t>
            </a:r>
          </a:p>
          <a:p>
            <a:r>
              <a:rPr lang="en-US" dirty="0"/>
              <a:t>The purpose of risk-adjusted return is to help investors determine whether the risk </a:t>
            </a:r>
            <a:r>
              <a:rPr lang="en-US" i="1" dirty="0"/>
              <a:t>taken</a:t>
            </a:r>
            <a:r>
              <a:rPr lang="en-US" dirty="0"/>
              <a:t> was worth the reward </a:t>
            </a:r>
            <a:r>
              <a:rPr lang="en-US" i="1" dirty="0"/>
              <a:t>expected</a:t>
            </a:r>
            <a:r>
              <a:rPr lang="en-US" dirty="0"/>
              <a:t>.</a:t>
            </a:r>
          </a:p>
          <a:p>
            <a:r>
              <a:rPr lang="en-US" dirty="0"/>
              <a:t>The risk is usually measured to that of a virtually risk-free investment – usually U.S. Treasuries.</a:t>
            </a:r>
          </a:p>
          <a:p>
            <a:r>
              <a:rPr lang="en-US" dirty="0"/>
              <a:t>Risk-adjusted returns can be applied to individual stocks, funds, or entire portfolios.</a:t>
            </a:r>
          </a:p>
        </p:txBody>
      </p:sp>
    </p:spTree>
    <p:extLst>
      <p:ext uri="{BB962C8B-B14F-4D97-AF65-F5344CB8AC3E}">
        <p14:creationId xmlns:p14="http://schemas.microsoft.com/office/powerpoint/2010/main" val="360593111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3A9D-1083-439F-AFA1-4B9FC68306E8}"/>
              </a:ext>
            </a:extLst>
          </p:cNvPr>
          <p:cNvSpPr>
            <a:spLocks noGrp="1"/>
          </p:cNvSpPr>
          <p:nvPr>
            <p:ph type="title"/>
          </p:nvPr>
        </p:nvSpPr>
        <p:spPr/>
        <p:txBody>
          <a:bodyPr/>
          <a:lstStyle/>
          <a:p>
            <a:r>
              <a:rPr lang="en-US" b="1" dirty="0">
                <a:solidFill>
                  <a:schemeClr val="tx1"/>
                </a:solidFill>
              </a:rPr>
              <a:t>Risk Adjusted Return</a:t>
            </a:r>
          </a:p>
        </p:txBody>
      </p:sp>
      <p:sp>
        <p:nvSpPr>
          <p:cNvPr id="3" name="Content Placeholder 2">
            <a:extLst>
              <a:ext uri="{FF2B5EF4-FFF2-40B4-BE49-F238E27FC236}">
                <a16:creationId xmlns:a16="http://schemas.microsoft.com/office/drawing/2014/main" id="{43D62203-891A-4138-A9AD-D2C0BCC814CD}"/>
              </a:ext>
            </a:extLst>
          </p:cNvPr>
          <p:cNvSpPr>
            <a:spLocks noGrp="1"/>
          </p:cNvSpPr>
          <p:nvPr>
            <p:ph idx="1"/>
          </p:nvPr>
        </p:nvSpPr>
        <p:spPr>
          <a:xfrm>
            <a:off x="1522413" y="1981200"/>
            <a:ext cx="9829800" cy="4648200"/>
          </a:xfrm>
        </p:spPr>
        <p:txBody>
          <a:bodyPr/>
          <a:lstStyle/>
          <a:p>
            <a:endParaRPr lang="en-US" dirty="0"/>
          </a:p>
          <a:p>
            <a:r>
              <a:rPr lang="en-US" dirty="0"/>
              <a:t>Some common risk measures used in investing include alpha, beta, standard deviation, the Sharpe ratio, the Treynor ratio, and the Capital Asset Pricing Model (CAPM).  Each has </a:t>
            </a:r>
            <a:r>
              <a:rPr lang="en-US"/>
              <a:t>its limitations.</a:t>
            </a:r>
            <a:endParaRPr lang="en-US" dirty="0"/>
          </a:p>
          <a:p>
            <a:r>
              <a:rPr lang="en-US" dirty="0"/>
              <a:t>When comparing individual stocks or funds it’s best to use the same risk measurement for each.</a:t>
            </a:r>
          </a:p>
        </p:txBody>
      </p:sp>
    </p:spTree>
    <p:extLst>
      <p:ext uri="{BB962C8B-B14F-4D97-AF65-F5344CB8AC3E}">
        <p14:creationId xmlns:p14="http://schemas.microsoft.com/office/powerpoint/2010/main" val="391103688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0822-B43C-4E7E-9958-497C6E70DFFC}"/>
              </a:ext>
            </a:extLst>
          </p:cNvPr>
          <p:cNvSpPr>
            <a:spLocks noGrp="1"/>
          </p:cNvSpPr>
          <p:nvPr>
            <p:ph type="title"/>
          </p:nvPr>
        </p:nvSpPr>
        <p:spPr/>
        <p:txBody>
          <a:bodyPr/>
          <a:lstStyle/>
          <a:p>
            <a:r>
              <a:rPr lang="en-US" b="1" dirty="0">
                <a:solidFill>
                  <a:schemeClr val="tx1"/>
                </a:solidFill>
              </a:rPr>
              <a:t>But First, Some Definitions</a:t>
            </a:r>
          </a:p>
        </p:txBody>
      </p:sp>
      <p:sp>
        <p:nvSpPr>
          <p:cNvPr id="3" name="Content Placeholder 2">
            <a:extLst>
              <a:ext uri="{FF2B5EF4-FFF2-40B4-BE49-F238E27FC236}">
                <a16:creationId xmlns:a16="http://schemas.microsoft.com/office/drawing/2014/main" id="{088286CB-1299-4C57-84BC-8E5DC6AA11A1}"/>
              </a:ext>
            </a:extLst>
          </p:cNvPr>
          <p:cNvSpPr>
            <a:spLocks noGrp="1"/>
          </p:cNvSpPr>
          <p:nvPr>
            <p:ph idx="1"/>
          </p:nvPr>
        </p:nvSpPr>
        <p:spPr/>
        <p:txBody>
          <a:bodyPr/>
          <a:lstStyle/>
          <a:p>
            <a:r>
              <a:rPr lang="en-US" b="1" i="1" dirty="0"/>
              <a:t>Alpha </a:t>
            </a:r>
            <a:r>
              <a:rPr lang="en-US" dirty="0"/>
              <a:t>measures the </a:t>
            </a:r>
            <a:r>
              <a:rPr lang="en-US" u="sng" dirty="0"/>
              <a:t>performance</a:t>
            </a:r>
            <a:r>
              <a:rPr lang="en-US" dirty="0"/>
              <a:t> of a stock in relation to the overall market.</a:t>
            </a:r>
          </a:p>
          <a:p>
            <a:r>
              <a:rPr lang="en-US" b="1" i="1" dirty="0"/>
              <a:t>Beta</a:t>
            </a:r>
            <a:r>
              <a:rPr lang="en-US" dirty="0"/>
              <a:t> measures the </a:t>
            </a:r>
            <a:r>
              <a:rPr lang="en-US" u="sng" dirty="0"/>
              <a:t>volatility</a:t>
            </a:r>
            <a:r>
              <a:rPr lang="en-US" dirty="0"/>
              <a:t> – or risk -- in relation to a benchmark.  A stock or fund with a beta very close to </a:t>
            </a:r>
            <a:r>
              <a:rPr lang="en-US" b="1" dirty="0"/>
              <a:t>one</a:t>
            </a:r>
            <a:r>
              <a:rPr lang="en-US" dirty="0"/>
              <a:t> means the stock or fund closely matches the index or benchmark.</a:t>
            </a:r>
          </a:p>
          <a:p>
            <a:r>
              <a:rPr lang="en-US" b="1" i="1" dirty="0"/>
              <a:t>Standard deviation</a:t>
            </a:r>
            <a:r>
              <a:rPr lang="en-US" dirty="0"/>
              <a:t>, noted by the lower-case Greek character sigma, </a:t>
            </a:r>
            <a:r>
              <a:rPr lang="el-GR" b="1" dirty="0"/>
              <a:t>σ</a:t>
            </a:r>
            <a:r>
              <a:rPr lang="en-US" dirty="0"/>
              <a:t>, measures how </a:t>
            </a:r>
            <a:r>
              <a:rPr lang="en-US" u="sng" dirty="0"/>
              <a:t>dispersed</a:t>
            </a:r>
            <a:r>
              <a:rPr lang="en-US" dirty="0"/>
              <a:t> data is relative to the mean.  A low standard deviation means data are clustered around the mean.</a:t>
            </a:r>
            <a:endParaRPr lang="en-US" b="1" i="1" dirty="0"/>
          </a:p>
          <a:p>
            <a:endParaRPr lang="en-US" b="1" i="1" dirty="0"/>
          </a:p>
          <a:p>
            <a:pPr marL="0" indent="0">
              <a:buNone/>
            </a:pPr>
            <a:endParaRPr lang="en-US" b="1" i="1" dirty="0"/>
          </a:p>
        </p:txBody>
      </p:sp>
    </p:spTree>
    <p:extLst>
      <p:ext uri="{BB962C8B-B14F-4D97-AF65-F5344CB8AC3E}">
        <p14:creationId xmlns:p14="http://schemas.microsoft.com/office/powerpoint/2010/main" val="104425145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1882</Words>
  <Application>Microsoft Office PowerPoint</Application>
  <PresentationFormat>Custom</PresentationFormat>
  <Paragraphs>120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KaTeX_Main</vt:lpstr>
      <vt:lpstr>Currency Symbols 16x9</vt:lpstr>
      <vt:lpstr>RISK-ADJUSTED RETURN</vt:lpstr>
      <vt:lpstr>Disclaimer</vt:lpstr>
      <vt:lpstr>PowerPoint Presentation</vt:lpstr>
      <vt:lpstr>Risk</vt:lpstr>
      <vt:lpstr>Two Ways of Looking at Risk</vt:lpstr>
      <vt:lpstr>Investing is a Trade Off between Risk and Reward</vt:lpstr>
      <vt:lpstr>Risk Adjusted Return</vt:lpstr>
      <vt:lpstr>Risk Adjusted Return</vt:lpstr>
      <vt:lpstr>But First, Some Definitions</vt:lpstr>
      <vt:lpstr>Alpha</vt:lpstr>
      <vt:lpstr>Alpha</vt:lpstr>
      <vt:lpstr>Beta</vt:lpstr>
      <vt:lpstr>TSCO</vt:lpstr>
      <vt:lpstr>Standard Deviation</vt:lpstr>
      <vt:lpstr>Standard Deviation</vt:lpstr>
      <vt:lpstr>Standard Deviation</vt:lpstr>
      <vt:lpstr>Capital Asset Pricing Model (CAPM)</vt:lpstr>
      <vt:lpstr>Sharpe Ratio</vt:lpstr>
      <vt:lpstr>Sharpe Ratio</vt:lpstr>
      <vt:lpstr>Sharpe Ratio</vt:lpstr>
      <vt:lpstr>Treynor Ratio</vt:lpstr>
      <vt:lpstr>Treynor Ratio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2016-06-11T20:27:11Z</dcterms:created>
  <dcterms:modified xsi:type="dcterms:W3CDTF">2022-11-08T16:31:55Z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