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4"/>
  </p:notesMasterIdLst>
  <p:sldIdLst>
    <p:sldId id="269" r:id="rId2"/>
    <p:sldId id="271" r:id="rId3"/>
    <p:sldId id="268" r:id="rId4"/>
    <p:sldId id="265" r:id="rId5"/>
    <p:sldId id="290" r:id="rId6"/>
    <p:sldId id="259" r:id="rId7"/>
    <p:sldId id="258" r:id="rId8"/>
    <p:sldId id="293" r:id="rId9"/>
    <p:sldId id="266" r:id="rId10"/>
    <p:sldId id="291" r:id="rId11"/>
    <p:sldId id="287" r:id="rId12"/>
    <p:sldId id="272" r:id="rId13"/>
    <p:sldId id="276" r:id="rId14"/>
    <p:sldId id="275" r:id="rId15"/>
    <p:sldId id="280" r:id="rId16"/>
    <p:sldId id="277" r:id="rId17"/>
    <p:sldId id="278" r:id="rId18"/>
    <p:sldId id="279" r:id="rId19"/>
    <p:sldId id="292" r:id="rId20"/>
    <p:sldId id="283" r:id="rId21"/>
    <p:sldId id="281" r:id="rId22"/>
    <p:sldId id="274" r:id="rId23"/>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adys.henrikson@verizon.net" initials="g" lastIdx="1" clrIdx="0">
    <p:extLst>
      <p:ext uri="{19B8F6BF-5375-455C-9EA6-DF929625EA0E}">
        <p15:presenceInfo xmlns:p15="http://schemas.microsoft.com/office/powerpoint/2012/main" userId="532aaf667b60bc37" providerId="Windows Live"/>
      </p:ext>
    </p:extLst>
  </p:cmAuthor>
  <p:cmAuthor id="2" name="G L" initials="GL" lastIdx="1" clrIdx="1">
    <p:extLst>
      <p:ext uri="{19B8F6BF-5375-455C-9EA6-DF929625EA0E}">
        <p15:presenceInfo xmlns:p15="http://schemas.microsoft.com/office/powerpoint/2012/main" userId="e291a0e9bd8e09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60"/>
  </p:normalViewPr>
  <p:slideViewPr>
    <p:cSldViewPr snapToGrid="0">
      <p:cViewPr varScale="1">
        <p:scale>
          <a:sx n="114" d="100"/>
          <a:sy n="114"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13T12:25:42.325" idx="1">
    <p:pos x="2681" y="3419"/>
    <p:text/>
    <p:extLst>
      <p:ext uri="{C676402C-5697-4E1C-873F-D02D1690AC5C}">
        <p15:threadingInfo xmlns:p15="http://schemas.microsoft.com/office/powerpoint/2012/main" timeZoneBias="300"/>
      </p:ext>
    </p:extLst>
  </p:cm>
</p:cmLst>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2-02-09T17:49:29.163"/>
    </inkml:context>
    <inkml:brush xml:id="br0">
      <inkml:brushProperty name="width" value="0.07938" units="cm"/>
      <inkml:brushProperty name="height" value="0.07938" units="cm"/>
      <inkml:brushProperty name="color" value="#ED1C24"/>
      <inkml:brushProperty name="fitToCurve" value="1"/>
    </inkml:brush>
  </inkml:definitions>
  <inkml:trace contextRef="#ctx0" brushRef="#br0">2241 196 0,'0'-24'79,"-24"24"-64,1-23 1,-24 23-16,24 0 15,-24-23-15,24 23 16,0-24-16,-24 1 16,1 23-16,-1 0 15,24-23-15,-1 23 16,-45-24-16,45 24 16,1 0-1,-24 0-15,24 0 16,0 0-16,-1-23 15,1 23-15,0 0 16,0 0-16,-1 0 16,1 0-1,0 0-15,-1 0 16,-22 0-16,22 0 16,-22 0-16,-1 0 15,24 0-15,0 0 16,-1 0-16,1 0 15,0 0-15,-1 0 16,1 0-16,0 0 16,-1 0-1,1 0 1,0 23 0,0-23-1,-1 0-15,1 0 16,0 0-16,-1 0 15,1 0-15,0 24 16,-1-24-16,1 0 16,0 0-16,-24 0 15,-23 23-15,47-23 16,0 23-16,-24-23 16,1 24-16,22-24 15,-22 23-15,-1-23 16,24 0-1,-1 23-15,1-23 16,0 0-16,-1 0 16,24 24-1,-23-24-15,0 23 16,0-23 0,-1 23-1,1-23 1,0 23-1,-1-23 1,24 24 0,-23-24-1,0 23 1,-1 0 15,1-23-31,23 24 16,-23-24-16,23 23 15,-23 0 1,23 1 0,0-1-1,0 0 1,0 0-16,0 1 16,0-1 15,0 0-16,0 1 1,23-24 0,-23 23-16,23-23 15,0 0-15,1 23 16,-1-23 0,0 24-16,24-1 31,-24-23-16,1 0-15,-24 23 16,23-23-16,0 24 16,0-24-16,1 0 15,-1 23 1,0-23 0,1 0-16,-1 0 15,0 23-15,24-23 16,0 23-1,-24-23 1,47 24-16,-47-24 16,24 23-1,-24-23-15,24 0 16,-24 0-16,23 0 16,-22 0-1,22 23-15,-22-23 16,-1 0-1,0 0-15,24 0 16,-24 0-16,0 0 16,1 0-16,-1 0 15,0 0-15,1 0 16,22 0-16,-22 0 16,22 0-16,1 0 15,-24 0-15,24 0 16,-1 0-16,-22 0 15,22 0-15,-22 0 16,-1 0-16,0 0 16,0 0-1,1 0-15,-1 0 16,0 0 0,1 0 15,-1 0-16,0 0-15,1 0 16,-1 0-16,0-23 16,0 23-16,24-23 15,0-1-15,-24 24 16,24-23-16,-24 0 16,0 23-16,24-23 15,-24-1-15,0 1 16,1 0-1,-1 23-15,0-24 16,-23 1-16,24 0 16,-1 23-16,0-24 15,1 1-15,-1 23 16,0-23 0,0-1-1,1 1-15,-24 0 16,23 23-16,-23-23 15,23-1 1,-23 1 0,0 0-1,0-1 32,0 1-16,0 0 16,-23 23 16,0-24-63,-1 24 31,1 0-15,23-23 15,-23 23-31,0 0 31,-1-23-15,1 23-1,0-23 32,-1 23 47,1 0-78,0-24-16,-1 24 15,1-23 1,0 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237096DF-34D3-4C29-929E-EAD9B43F9E52}" type="datetimeFigureOut">
              <a:rPr lang="en-US" smtClean="0"/>
              <a:t>11/14/2022</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C585A6C9-8D47-4A85-A846-C6722C09E418}" type="slidenum">
              <a:rPr lang="en-US" smtClean="0"/>
              <a:t>‹#›</a:t>
            </a:fld>
            <a:endParaRPr lang="en-US"/>
          </a:p>
        </p:txBody>
      </p:sp>
    </p:spTree>
    <p:extLst>
      <p:ext uri="{BB962C8B-B14F-4D97-AF65-F5344CB8AC3E}">
        <p14:creationId xmlns:p14="http://schemas.microsoft.com/office/powerpoint/2010/main" val="385065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appropriate for live sessions, remove last line about session being recording.</a:t>
            </a:r>
          </a:p>
        </p:txBody>
      </p:sp>
      <p:sp>
        <p:nvSpPr>
          <p:cNvPr id="4" name="Slide Number Placeholder 3"/>
          <p:cNvSpPr>
            <a:spLocks noGrp="1"/>
          </p:cNvSpPr>
          <p:nvPr>
            <p:ph type="sldNum" sz="quarter" idx="10"/>
          </p:nvPr>
        </p:nvSpPr>
        <p:spPr/>
        <p:txBody>
          <a:bodyPr/>
          <a:lstStyle/>
          <a:p>
            <a:fld id="{4D607DF2-17BE-4C2C-AFE5-F620D71543FC}" type="slidenum">
              <a:rPr lang="en-US" smtClean="0"/>
              <a:t>2</a:t>
            </a:fld>
            <a:endParaRPr lang="en-US" dirty="0"/>
          </a:p>
        </p:txBody>
      </p:sp>
    </p:spTree>
    <p:extLst>
      <p:ext uri="{BB962C8B-B14F-4D97-AF65-F5344CB8AC3E}">
        <p14:creationId xmlns:p14="http://schemas.microsoft.com/office/powerpoint/2010/main" val="258775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9353C9-2072-47FE-BCE3-199EF4C13B0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126539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353C9-2072-47FE-BCE3-199EF4C13B0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373133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353C9-2072-47FE-BCE3-199EF4C13B0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F1A6F-55CB-4240-9C9D-35503FC3DDB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79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353C9-2072-47FE-BCE3-199EF4C13B0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2950031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353C9-2072-47FE-BCE3-199EF4C13B0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F1A6F-55CB-4240-9C9D-35503FC3DDB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20746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353C9-2072-47FE-BCE3-199EF4C13B0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1297711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353C9-2072-47FE-BCE3-199EF4C13B0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237697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353C9-2072-47FE-BCE3-199EF4C13B0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370515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353C9-2072-47FE-BCE3-199EF4C13B0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305092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353C9-2072-47FE-BCE3-199EF4C13B0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349197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9353C9-2072-47FE-BCE3-199EF4C13B09}"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279949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9353C9-2072-47FE-BCE3-199EF4C13B09}"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17691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9353C9-2072-47FE-BCE3-199EF4C13B09}"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379119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353C9-2072-47FE-BCE3-199EF4C13B09}"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173570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9353C9-2072-47FE-BCE3-199EF4C13B09}"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F1A6F-55CB-4240-9C9D-35503FC3DDB8}" type="slidenum">
              <a:rPr lang="en-US" smtClean="0"/>
              <a:t>‹#›</a:t>
            </a:fld>
            <a:endParaRPr lang="en-US"/>
          </a:p>
        </p:txBody>
      </p:sp>
    </p:spTree>
    <p:extLst>
      <p:ext uri="{BB962C8B-B14F-4D97-AF65-F5344CB8AC3E}">
        <p14:creationId xmlns:p14="http://schemas.microsoft.com/office/powerpoint/2010/main" val="406937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F1A6F-55CB-4240-9C9D-35503FC3DDB8}" type="slidenum">
              <a:rPr lang="en-US" smtClean="0"/>
              <a:t>‹#›</a:t>
            </a:fld>
            <a:endParaRPr lang="en-US"/>
          </a:p>
        </p:txBody>
      </p:sp>
      <p:sp>
        <p:nvSpPr>
          <p:cNvPr id="5" name="Date Placeholder 4"/>
          <p:cNvSpPr>
            <a:spLocks noGrp="1"/>
          </p:cNvSpPr>
          <p:nvPr>
            <p:ph type="dt" sz="half" idx="10"/>
          </p:nvPr>
        </p:nvSpPr>
        <p:spPr/>
        <p:txBody>
          <a:bodyPr/>
          <a:lstStyle/>
          <a:p>
            <a:fld id="{059353C9-2072-47FE-BCE3-199EF4C13B09}" type="datetimeFigureOut">
              <a:rPr lang="en-US" smtClean="0"/>
              <a:t>11/14/2022</a:t>
            </a:fld>
            <a:endParaRPr lang="en-US"/>
          </a:p>
        </p:txBody>
      </p:sp>
    </p:spTree>
    <p:extLst>
      <p:ext uri="{BB962C8B-B14F-4D97-AF65-F5344CB8AC3E}">
        <p14:creationId xmlns:p14="http://schemas.microsoft.com/office/powerpoint/2010/main" val="273031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9353C9-2072-47FE-BCE3-199EF4C13B09}" type="datetimeFigureOut">
              <a:rPr lang="en-US" smtClean="0"/>
              <a:t>11/14/2022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B7F1A6F-55CB-4240-9C9D-35503FC3DDB8}" type="slidenum">
              <a:rPr lang="en-US" smtClean="0"/>
              <a:t>‹#›</a:t>
            </a:fld>
            <a:endParaRPr lang="en-US"/>
          </a:p>
        </p:txBody>
      </p:sp>
    </p:spTree>
    <p:extLst>
      <p:ext uri="{BB962C8B-B14F-4D97-AF65-F5344CB8AC3E}">
        <p14:creationId xmlns:p14="http://schemas.microsoft.com/office/powerpoint/2010/main" val="22231351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WO8FWMkNEh4&amp;t=298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accent2">
                    <a:lumMod val="75000"/>
                  </a:schemeClr>
                </a:solidFill>
              </a:rPr>
              <a:t>Estimating Sales and Earnings with Sheryl’s Template</a:t>
            </a:r>
          </a:p>
        </p:txBody>
      </p:sp>
      <p:sp>
        <p:nvSpPr>
          <p:cNvPr id="3" name="Subtitle 2"/>
          <p:cNvSpPr>
            <a:spLocks noGrp="1"/>
          </p:cNvSpPr>
          <p:nvPr>
            <p:ph type="subTitle" idx="1"/>
          </p:nvPr>
        </p:nvSpPr>
        <p:spPr/>
        <p:txBody>
          <a:bodyPr>
            <a:noAutofit/>
          </a:bodyPr>
          <a:lstStyle/>
          <a:p>
            <a:r>
              <a:rPr lang="en-US" sz="2800" dirty="0">
                <a:solidFill>
                  <a:schemeClr val="tx1"/>
                </a:solidFill>
              </a:rPr>
              <a:t>MicNova Meeting, December 13, 2022</a:t>
            </a:r>
            <a:br>
              <a:rPr lang="en-US" sz="2800" dirty="0">
                <a:solidFill>
                  <a:schemeClr val="tx1"/>
                </a:solidFill>
              </a:rPr>
            </a:br>
            <a:r>
              <a:rPr lang="en-US" sz="2800" dirty="0">
                <a:solidFill>
                  <a:schemeClr val="tx1"/>
                </a:solidFill>
              </a:rPr>
              <a:t>Presentation by Amy Laing</a:t>
            </a:r>
          </a:p>
        </p:txBody>
      </p:sp>
    </p:spTree>
    <p:extLst>
      <p:ext uri="{BB962C8B-B14F-4D97-AF65-F5344CB8AC3E}">
        <p14:creationId xmlns:p14="http://schemas.microsoft.com/office/powerpoint/2010/main" val="11762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4A9E-4767-41D8-B1DA-B37133E12731}"/>
              </a:ext>
            </a:extLst>
          </p:cNvPr>
          <p:cNvSpPr>
            <a:spLocks noGrp="1"/>
          </p:cNvSpPr>
          <p:nvPr>
            <p:ph type="title"/>
          </p:nvPr>
        </p:nvSpPr>
        <p:spPr>
          <a:xfrm>
            <a:off x="677334" y="609600"/>
            <a:ext cx="8596668" cy="598415"/>
          </a:xfrm>
        </p:spPr>
        <p:txBody>
          <a:bodyPr>
            <a:normAutofit fontScale="90000"/>
          </a:bodyPr>
          <a:lstStyle/>
          <a:p>
            <a:r>
              <a:rPr lang="en-US" dirty="0">
                <a:solidFill>
                  <a:schemeClr val="accent2">
                    <a:lumMod val="75000"/>
                  </a:schemeClr>
                </a:solidFill>
              </a:rPr>
              <a:t>CFRA Analyst Report first page</a:t>
            </a:r>
          </a:p>
        </p:txBody>
      </p:sp>
      <p:pic>
        <p:nvPicPr>
          <p:cNvPr id="4" name="Content Placeholder 3">
            <a:extLst>
              <a:ext uri="{FF2B5EF4-FFF2-40B4-BE49-F238E27FC236}">
                <a16:creationId xmlns:a16="http://schemas.microsoft.com/office/drawing/2014/main" id="{4DE4F1D4-3C2E-40A7-B473-D3E80677355C}"/>
              </a:ext>
            </a:extLst>
          </p:cNvPr>
          <p:cNvPicPr>
            <a:picLocks noGrp="1" noChangeAspect="1"/>
          </p:cNvPicPr>
          <p:nvPr>
            <p:ph idx="1"/>
          </p:nvPr>
        </p:nvPicPr>
        <p:blipFill>
          <a:blip r:embed="rId2"/>
          <a:stretch>
            <a:fillRect/>
          </a:stretch>
        </p:blipFill>
        <p:spPr>
          <a:xfrm>
            <a:off x="2210722" y="1442907"/>
            <a:ext cx="5951765" cy="4805494"/>
          </a:xfrm>
          <a:prstGeom prst="rect">
            <a:avLst/>
          </a:prstGeom>
        </p:spPr>
      </p:pic>
      <p:sp>
        <p:nvSpPr>
          <p:cNvPr id="5" name="Rectangle 4">
            <a:extLst>
              <a:ext uri="{FF2B5EF4-FFF2-40B4-BE49-F238E27FC236}">
                <a16:creationId xmlns:a16="http://schemas.microsoft.com/office/drawing/2014/main" id="{5B4DF53B-D2EC-4874-A16E-579094F5710A}"/>
              </a:ext>
            </a:extLst>
          </p:cNvPr>
          <p:cNvSpPr/>
          <p:nvPr/>
        </p:nvSpPr>
        <p:spPr>
          <a:xfrm>
            <a:off x="2114027" y="5335398"/>
            <a:ext cx="1887522" cy="994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A1A6F1-6B7C-44FE-855C-92D1F5D47932}"/>
              </a:ext>
            </a:extLst>
          </p:cNvPr>
          <p:cNvSpPr/>
          <p:nvPr/>
        </p:nvSpPr>
        <p:spPr>
          <a:xfrm>
            <a:off x="6014906" y="3733101"/>
            <a:ext cx="2175547" cy="22818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6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6481" y="2872152"/>
            <a:ext cx="4050688" cy="3704493"/>
          </a:xfrm>
          <a:prstGeom prst="rect">
            <a:avLst/>
          </a:prstGeom>
        </p:spPr>
      </p:pic>
      <p:pic>
        <p:nvPicPr>
          <p:cNvPr id="2" name="Picture 1"/>
          <p:cNvPicPr>
            <a:picLocks noChangeAspect="1"/>
          </p:cNvPicPr>
          <p:nvPr/>
        </p:nvPicPr>
        <p:blipFill>
          <a:blip r:embed="rId3"/>
          <a:stretch>
            <a:fillRect/>
          </a:stretch>
        </p:blipFill>
        <p:spPr>
          <a:xfrm>
            <a:off x="556481" y="286115"/>
            <a:ext cx="10369428" cy="3008069"/>
          </a:xfrm>
          <a:prstGeom prst="rect">
            <a:avLst/>
          </a:prstGeom>
        </p:spPr>
      </p:pic>
      <p:pic>
        <p:nvPicPr>
          <p:cNvPr id="5" name="Picture 4"/>
          <p:cNvPicPr>
            <a:picLocks noChangeAspect="1"/>
          </p:cNvPicPr>
          <p:nvPr/>
        </p:nvPicPr>
        <p:blipFill>
          <a:blip r:embed="rId4"/>
          <a:stretch>
            <a:fillRect/>
          </a:stretch>
        </p:blipFill>
        <p:spPr>
          <a:xfrm>
            <a:off x="7268307" y="3420938"/>
            <a:ext cx="3657602" cy="3350843"/>
          </a:xfrm>
          <a:prstGeom prst="rect">
            <a:avLst/>
          </a:prstGeom>
        </p:spPr>
      </p:pic>
      <p:pic>
        <p:nvPicPr>
          <p:cNvPr id="6" name="Picture 5"/>
          <p:cNvPicPr>
            <a:picLocks noChangeAspect="1"/>
          </p:cNvPicPr>
          <p:nvPr/>
        </p:nvPicPr>
        <p:blipFill>
          <a:blip r:embed="rId5"/>
          <a:stretch>
            <a:fillRect/>
          </a:stretch>
        </p:blipFill>
        <p:spPr>
          <a:xfrm>
            <a:off x="4700771" y="3420939"/>
            <a:ext cx="2473752" cy="1600200"/>
          </a:xfrm>
          <a:prstGeom prst="rect">
            <a:avLst/>
          </a:prstGeom>
        </p:spPr>
      </p:pic>
      <p:sp>
        <p:nvSpPr>
          <p:cNvPr id="7" name="Rectangle 6"/>
          <p:cNvSpPr/>
          <p:nvPr/>
        </p:nvSpPr>
        <p:spPr>
          <a:xfrm>
            <a:off x="996462" y="5427785"/>
            <a:ext cx="3259015" cy="550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24581" y="5095779"/>
            <a:ext cx="2092034" cy="646331"/>
          </a:xfrm>
          <a:prstGeom prst="rect">
            <a:avLst/>
          </a:prstGeom>
          <a:solidFill>
            <a:schemeClr val="bg1"/>
          </a:solidFill>
        </p:spPr>
        <p:txBody>
          <a:bodyPr wrap="square" rtlCol="0">
            <a:spAutoFit/>
          </a:bodyPr>
          <a:lstStyle/>
          <a:p>
            <a:r>
              <a:rPr lang="en-US" dirty="0"/>
              <a:t>2 </a:t>
            </a:r>
            <a:r>
              <a:rPr lang="en-US" dirty="0" err="1"/>
              <a:t>yr</a:t>
            </a:r>
            <a:r>
              <a:rPr lang="en-US" dirty="0"/>
              <a:t> EPS % from</a:t>
            </a:r>
            <a:br>
              <a:rPr lang="en-US" dirty="0"/>
            </a:br>
            <a:r>
              <a:rPr lang="en-US" dirty="0"/>
              <a:t>Sheryl Template: </a:t>
            </a:r>
          </a:p>
        </p:txBody>
      </p:sp>
      <p:pic>
        <p:nvPicPr>
          <p:cNvPr id="10" name="Picture 9"/>
          <p:cNvPicPr>
            <a:picLocks noChangeAspect="1"/>
          </p:cNvPicPr>
          <p:nvPr/>
        </p:nvPicPr>
        <p:blipFill>
          <a:blip r:embed="rId6"/>
          <a:stretch>
            <a:fillRect/>
          </a:stretch>
        </p:blipFill>
        <p:spPr>
          <a:xfrm>
            <a:off x="4824581" y="5742110"/>
            <a:ext cx="2185818" cy="929793"/>
          </a:xfrm>
          <a:prstGeom prst="rect">
            <a:avLst/>
          </a:prstGeom>
        </p:spPr>
      </p:pic>
    </p:spTree>
    <p:extLst>
      <p:ext uri="{BB962C8B-B14F-4D97-AF65-F5344CB8AC3E}">
        <p14:creationId xmlns:p14="http://schemas.microsoft.com/office/powerpoint/2010/main" val="413481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127804" cy="1320800"/>
          </a:xfrm>
        </p:spPr>
        <p:txBody>
          <a:bodyPr/>
          <a:lstStyle/>
          <a:p>
            <a:r>
              <a:rPr lang="en-US" dirty="0">
                <a:solidFill>
                  <a:schemeClr val="accent2">
                    <a:lumMod val="75000"/>
                  </a:schemeClr>
                </a:solidFill>
              </a:rPr>
              <a:t>Locating Analysts’ Consensus Estimates on BI SSG</a:t>
            </a:r>
          </a:p>
        </p:txBody>
      </p:sp>
      <p:pic>
        <p:nvPicPr>
          <p:cNvPr id="3" name="Picture 2"/>
          <p:cNvPicPr>
            <a:picLocks noChangeAspect="1"/>
          </p:cNvPicPr>
          <p:nvPr/>
        </p:nvPicPr>
        <p:blipFill>
          <a:blip r:embed="rId2"/>
          <a:stretch>
            <a:fillRect/>
          </a:stretch>
        </p:blipFill>
        <p:spPr>
          <a:xfrm>
            <a:off x="677334" y="1270000"/>
            <a:ext cx="9153525" cy="5257800"/>
          </a:xfrm>
          <a:prstGeom prst="rect">
            <a:avLst/>
          </a:prstGeom>
        </p:spPr>
      </p:pic>
      <p:sp>
        <p:nvSpPr>
          <p:cNvPr id="4" name="Rectangle 3"/>
          <p:cNvSpPr/>
          <p:nvPr/>
        </p:nvSpPr>
        <p:spPr>
          <a:xfrm>
            <a:off x="8030308" y="1406769"/>
            <a:ext cx="574430" cy="3399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53078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E910C-2F08-48B7-9AFD-C734DB6228EB}"/>
              </a:ext>
            </a:extLst>
          </p:cNvPr>
          <p:cNvSpPr>
            <a:spLocks noGrp="1"/>
          </p:cNvSpPr>
          <p:nvPr>
            <p:ph type="title"/>
          </p:nvPr>
        </p:nvSpPr>
        <p:spPr/>
        <p:txBody>
          <a:bodyPr/>
          <a:lstStyle/>
          <a:p>
            <a:r>
              <a:rPr lang="en-US" dirty="0">
                <a:solidFill>
                  <a:schemeClr val="accent2">
                    <a:lumMod val="75000"/>
                  </a:schemeClr>
                </a:solidFill>
              </a:rPr>
              <a:t>Locating </a:t>
            </a:r>
            <a:r>
              <a:rPr lang="en-US" dirty="0" err="1">
                <a:solidFill>
                  <a:schemeClr val="accent2">
                    <a:lumMod val="75000"/>
                  </a:schemeClr>
                </a:solidFill>
              </a:rPr>
              <a:t>Analysts’Consensus</a:t>
            </a:r>
            <a:r>
              <a:rPr lang="en-US" dirty="0">
                <a:solidFill>
                  <a:schemeClr val="accent2">
                    <a:lumMod val="75000"/>
                  </a:schemeClr>
                </a:solidFill>
              </a:rPr>
              <a:t> Estimates on BI SSG</a:t>
            </a:r>
          </a:p>
        </p:txBody>
      </p:sp>
      <p:pic>
        <p:nvPicPr>
          <p:cNvPr id="5" name="Content Placeholder 4">
            <a:extLst>
              <a:ext uri="{FF2B5EF4-FFF2-40B4-BE49-F238E27FC236}">
                <a16:creationId xmlns:a16="http://schemas.microsoft.com/office/drawing/2014/main" id="{D568E303-AA14-464F-BF0F-F0EBE22F1D8E}"/>
              </a:ext>
            </a:extLst>
          </p:cNvPr>
          <p:cNvPicPr>
            <a:picLocks noGrp="1" noChangeAspect="1"/>
          </p:cNvPicPr>
          <p:nvPr>
            <p:ph idx="1"/>
          </p:nvPr>
        </p:nvPicPr>
        <p:blipFill>
          <a:blip r:embed="rId2"/>
          <a:stretch>
            <a:fillRect/>
          </a:stretch>
        </p:blipFill>
        <p:spPr>
          <a:xfrm>
            <a:off x="1184029" y="1983153"/>
            <a:ext cx="7209693" cy="3566514"/>
          </a:xfrm>
          <a:prstGeom prst="rect">
            <a:avLst/>
          </a:prstGeom>
        </p:spPr>
      </p:pic>
      <p:sp>
        <p:nvSpPr>
          <p:cNvPr id="2" name="Rectangle 1">
            <a:extLst>
              <a:ext uri="{FF2B5EF4-FFF2-40B4-BE49-F238E27FC236}">
                <a16:creationId xmlns:a16="http://schemas.microsoft.com/office/drawing/2014/main" id="{C845DC33-3F3D-43DF-A6EC-D3EC7B4210EB}"/>
              </a:ext>
            </a:extLst>
          </p:cNvPr>
          <p:cNvSpPr/>
          <p:nvPr/>
        </p:nvSpPr>
        <p:spPr>
          <a:xfrm>
            <a:off x="2669750" y="3018692"/>
            <a:ext cx="2863541" cy="4513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72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BI SSG: Research/Analysts’ Estimates Data (</a:t>
            </a:r>
            <a:r>
              <a:rPr lang="en-US" i="1" dirty="0">
                <a:solidFill>
                  <a:schemeClr val="accent2">
                    <a:lumMod val="75000"/>
                  </a:schemeClr>
                </a:solidFill>
              </a:rPr>
              <a:t>Note: </a:t>
            </a:r>
            <a:r>
              <a:rPr lang="en-US" i="1" dirty="0" err="1">
                <a:solidFill>
                  <a:schemeClr val="accent2">
                    <a:lumMod val="75000"/>
                  </a:schemeClr>
                </a:solidFill>
              </a:rPr>
              <a:t>Zacks</a:t>
            </a:r>
            <a:r>
              <a:rPr lang="en-US" i="1" dirty="0">
                <a:solidFill>
                  <a:schemeClr val="accent2">
                    <a:lumMod val="75000"/>
                  </a:schemeClr>
                </a:solidFill>
              </a:rPr>
              <a:t> estimates for 1 year)</a:t>
            </a:r>
            <a:endParaRPr lang="en-US" dirty="0">
              <a:solidFill>
                <a:schemeClr val="accent2">
                  <a:lumMod val="75000"/>
                </a:schemeClr>
              </a:solidFill>
            </a:endParaRPr>
          </a:p>
        </p:txBody>
      </p:sp>
      <p:pic>
        <p:nvPicPr>
          <p:cNvPr id="4" name="Content Placeholder 3">
            <a:extLst>
              <a:ext uri="{FF2B5EF4-FFF2-40B4-BE49-F238E27FC236}">
                <a16:creationId xmlns:a16="http://schemas.microsoft.com/office/drawing/2014/main" id="{84D2D422-8A05-4669-B8F0-8035A2336954}"/>
              </a:ext>
            </a:extLst>
          </p:cNvPr>
          <p:cNvPicPr>
            <a:picLocks noGrp="1" noChangeAspect="1"/>
          </p:cNvPicPr>
          <p:nvPr>
            <p:ph idx="1"/>
          </p:nvPr>
        </p:nvPicPr>
        <p:blipFill>
          <a:blip r:embed="rId2"/>
          <a:stretch>
            <a:fillRect/>
          </a:stretch>
        </p:blipFill>
        <p:spPr>
          <a:xfrm>
            <a:off x="1738260" y="2528947"/>
            <a:ext cx="6174098" cy="3961556"/>
          </a:xfrm>
          <a:prstGeom prst="rect">
            <a:avLst/>
          </a:prstGeom>
          <a:ln>
            <a:solidFill>
              <a:srgbClr val="C00000"/>
            </a:solidFill>
          </a:ln>
        </p:spPr>
      </p:pic>
      <p:pic>
        <p:nvPicPr>
          <p:cNvPr id="5" name="Picture 4">
            <a:extLst>
              <a:ext uri="{FF2B5EF4-FFF2-40B4-BE49-F238E27FC236}">
                <a16:creationId xmlns:a16="http://schemas.microsoft.com/office/drawing/2014/main" id="{EBFC65EB-4480-4C0E-A479-33D4F8C7E1D1}"/>
              </a:ext>
            </a:extLst>
          </p:cNvPr>
          <p:cNvPicPr>
            <a:picLocks noChangeAspect="1"/>
          </p:cNvPicPr>
          <p:nvPr/>
        </p:nvPicPr>
        <p:blipFill>
          <a:blip r:embed="rId3"/>
          <a:stretch>
            <a:fillRect/>
          </a:stretch>
        </p:blipFill>
        <p:spPr>
          <a:xfrm>
            <a:off x="2159082" y="1732677"/>
            <a:ext cx="2209800" cy="876300"/>
          </a:xfrm>
          <a:prstGeom prst="rect">
            <a:avLst/>
          </a:prstGeom>
        </p:spPr>
      </p:pic>
      <p:sp>
        <p:nvSpPr>
          <p:cNvPr id="11" name="Rectangle 10"/>
          <p:cNvSpPr/>
          <p:nvPr/>
        </p:nvSpPr>
        <p:spPr>
          <a:xfrm>
            <a:off x="1833580" y="2608977"/>
            <a:ext cx="1566112" cy="6921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64922" y="4612042"/>
            <a:ext cx="996463" cy="381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14655" y="4358375"/>
            <a:ext cx="1485037" cy="834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64921" y="2761584"/>
            <a:ext cx="996463" cy="380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64920" y="4013494"/>
            <a:ext cx="996463" cy="286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100646" y="4760278"/>
            <a:ext cx="2836033" cy="646331"/>
          </a:xfrm>
          <a:prstGeom prst="rect">
            <a:avLst/>
          </a:prstGeom>
          <a:noFill/>
        </p:spPr>
        <p:txBody>
          <a:bodyPr wrap="none" rtlCol="0">
            <a:spAutoFit/>
          </a:bodyPr>
          <a:lstStyle/>
          <a:p>
            <a:r>
              <a:rPr lang="en-US" dirty="0"/>
              <a:t>See % on Next Slide, from</a:t>
            </a:r>
            <a:br>
              <a:rPr lang="en-US" dirty="0"/>
            </a:br>
            <a:r>
              <a:rPr lang="en-US" dirty="0"/>
              <a:t>Zack’s Website</a:t>
            </a:r>
          </a:p>
        </p:txBody>
      </p:sp>
    </p:spTree>
    <p:extLst>
      <p:ext uri="{BB962C8B-B14F-4D97-AF65-F5344CB8AC3E}">
        <p14:creationId xmlns:p14="http://schemas.microsoft.com/office/powerpoint/2010/main" val="111591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02E7F-82D6-4BFC-866D-1038DA39EC1A}"/>
              </a:ext>
            </a:extLst>
          </p:cNvPr>
          <p:cNvSpPr>
            <a:spLocks noGrp="1"/>
          </p:cNvSpPr>
          <p:nvPr>
            <p:ph type="title"/>
          </p:nvPr>
        </p:nvSpPr>
        <p:spPr/>
        <p:txBody>
          <a:bodyPr/>
          <a:lstStyle/>
          <a:p>
            <a:r>
              <a:rPr lang="en-US" i="1" dirty="0" err="1">
                <a:solidFill>
                  <a:schemeClr val="accent2">
                    <a:lumMod val="75000"/>
                  </a:schemeClr>
                </a:solidFill>
              </a:rPr>
              <a:t>Zacks</a:t>
            </a:r>
            <a:r>
              <a:rPr lang="en-US" i="1" dirty="0">
                <a:solidFill>
                  <a:schemeClr val="accent2">
                    <a:lumMod val="75000"/>
                  </a:schemeClr>
                </a:solidFill>
              </a:rPr>
              <a:t> Website EPS estimate for 3-5 years. (located from web search)</a:t>
            </a:r>
            <a:endParaRPr lang="en-US" dirty="0"/>
          </a:p>
        </p:txBody>
      </p:sp>
      <p:pic>
        <p:nvPicPr>
          <p:cNvPr id="4" name="Content Placeholder 3">
            <a:extLst>
              <a:ext uri="{FF2B5EF4-FFF2-40B4-BE49-F238E27FC236}">
                <a16:creationId xmlns:a16="http://schemas.microsoft.com/office/drawing/2014/main" id="{11695895-79AA-49BA-84D3-832FCD58608B}"/>
              </a:ext>
            </a:extLst>
          </p:cNvPr>
          <p:cNvPicPr>
            <a:picLocks noGrp="1" noChangeAspect="1"/>
          </p:cNvPicPr>
          <p:nvPr>
            <p:ph idx="1"/>
          </p:nvPr>
        </p:nvPicPr>
        <p:blipFill>
          <a:blip r:embed="rId2"/>
          <a:stretch>
            <a:fillRect/>
          </a:stretch>
        </p:blipFill>
        <p:spPr>
          <a:xfrm>
            <a:off x="2851296" y="1930400"/>
            <a:ext cx="4248743" cy="3515216"/>
          </a:xfrm>
          <a:prstGeom prst="rect">
            <a:avLst/>
          </a:prstGeom>
        </p:spPr>
      </p:pic>
      <p:sp>
        <p:nvSpPr>
          <p:cNvPr id="6" name="Rectangle 5"/>
          <p:cNvSpPr/>
          <p:nvPr/>
        </p:nvSpPr>
        <p:spPr>
          <a:xfrm>
            <a:off x="4975667" y="4247956"/>
            <a:ext cx="2637691" cy="286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09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0049BD-478A-4ECF-BDB9-7D69FF14803D}"/>
              </a:ext>
            </a:extLst>
          </p:cNvPr>
          <p:cNvPicPr>
            <a:picLocks noChangeAspect="1"/>
          </p:cNvPicPr>
          <p:nvPr/>
        </p:nvPicPr>
        <p:blipFill>
          <a:blip r:embed="rId2"/>
          <a:stretch>
            <a:fillRect/>
          </a:stretch>
        </p:blipFill>
        <p:spPr>
          <a:xfrm>
            <a:off x="5462499" y="3171789"/>
            <a:ext cx="1267002" cy="514422"/>
          </a:xfrm>
          <a:prstGeom prst="rect">
            <a:avLst/>
          </a:prstGeom>
        </p:spPr>
      </p:pic>
      <p:pic>
        <p:nvPicPr>
          <p:cNvPr id="6" name="Picture 5">
            <a:extLst>
              <a:ext uri="{FF2B5EF4-FFF2-40B4-BE49-F238E27FC236}">
                <a16:creationId xmlns:a16="http://schemas.microsoft.com/office/drawing/2014/main" id="{726AB7EE-6D57-492B-B8DB-83238BAE7C0E}"/>
              </a:ext>
            </a:extLst>
          </p:cNvPr>
          <p:cNvPicPr>
            <a:picLocks noChangeAspect="1"/>
          </p:cNvPicPr>
          <p:nvPr/>
        </p:nvPicPr>
        <p:blipFill>
          <a:blip r:embed="rId2"/>
          <a:stretch>
            <a:fillRect/>
          </a:stretch>
        </p:blipFill>
        <p:spPr>
          <a:xfrm>
            <a:off x="5462499" y="3171789"/>
            <a:ext cx="1267002" cy="514422"/>
          </a:xfrm>
          <a:prstGeom prst="rect">
            <a:avLst/>
          </a:prstGeom>
        </p:spPr>
      </p:pic>
      <p:pic>
        <p:nvPicPr>
          <p:cNvPr id="7" name="Picture 6">
            <a:extLst>
              <a:ext uri="{FF2B5EF4-FFF2-40B4-BE49-F238E27FC236}">
                <a16:creationId xmlns:a16="http://schemas.microsoft.com/office/drawing/2014/main" id="{644FF627-FE6B-4422-A80C-18E7C2B5D998}"/>
              </a:ext>
            </a:extLst>
          </p:cNvPr>
          <p:cNvPicPr>
            <a:picLocks noChangeAspect="1"/>
          </p:cNvPicPr>
          <p:nvPr/>
        </p:nvPicPr>
        <p:blipFill>
          <a:blip r:embed="rId2"/>
          <a:stretch>
            <a:fillRect/>
          </a:stretch>
        </p:blipFill>
        <p:spPr>
          <a:xfrm>
            <a:off x="5462499" y="3171789"/>
            <a:ext cx="1267002" cy="514422"/>
          </a:xfrm>
          <a:prstGeom prst="rect">
            <a:avLst/>
          </a:prstGeom>
        </p:spPr>
      </p:pic>
      <p:pic>
        <p:nvPicPr>
          <p:cNvPr id="4" name="Content Placeholder 3">
            <a:extLst>
              <a:ext uri="{FF2B5EF4-FFF2-40B4-BE49-F238E27FC236}">
                <a16:creationId xmlns:a16="http://schemas.microsoft.com/office/drawing/2014/main" id="{641E5423-4C03-40AA-ABCC-22CD144455FC}"/>
              </a:ext>
            </a:extLst>
          </p:cNvPr>
          <p:cNvPicPr>
            <a:picLocks noGrp="1" noChangeAspect="1"/>
          </p:cNvPicPr>
          <p:nvPr>
            <p:ph idx="1"/>
          </p:nvPr>
        </p:nvPicPr>
        <p:blipFill>
          <a:blip r:embed="rId3"/>
          <a:stretch>
            <a:fillRect/>
          </a:stretch>
        </p:blipFill>
        <p:spPr>
          <a:xfrm>
            <a:off x="471696" y="1776067"/>
            <a:ext cx="7275697" cy="5222103"/>
          </a:xfrm>
          <a:prstGeom prst="rect">
            <a:avLst/>
          </a:prstGeom>
        </p:spPr>
      </p:pic>
      <p:sp>
        <p:nvSpPr>
          <p:cNvPr id="2" name="Title 1">
            <a:extLst>
              <a:ext uri="{FF2B5EF4-FFF2-40B4-BE49-F238E27FC236}">
                <a16:creationId xmlns:a16="http://schemas.microsoft.com/office/drawing/2014/main" id="{54F4EA9C-EAF7-45BF-BC3D-DD92A7CF1AD0}"/>
              </a:ext>
            </a:extLst>
          </p:cNvPr>
          <p:cNvSpPr>
            <a:spLocks noGrp="1"/>
          </p:cNvSpPr>
          <p:nvPr>
            <p:ph type="title"/>
          </p:nvPr>
        </p:nvSpPr>
        <p:spPr/>
        <p:txBody>
          <a:bodyPr/>
          <a:lstStyle/>
          <a:p>
            <a:r>
              <a:rPr lang="en-US" dirty="0">
                <a:solidFill>
                  <a:schemeClr val="accent2">
                    <a:lumMod val="75000"/>
                  </a:schemeClr>
                </a:solidFill>
              </a:rPr>
              <a:t>Yahoo Finance Analyst Estimates</a:t>
            </a:r>
            <a:br>
              <a:rPr lang="en-US" dirty="0">
                <a:solidFill>
                  <a:schemeClr val="accent2">
                    <a:lumMod val="75000"/>
                  </a:schemeClr>
                </a:solidFill>
              </a:rPr>
            </a:br>
            <a:r>
              <a:rPr lang="en-US" dirty="0">
                <a:solidFill>
                  <a:schemeClr val="accent2">
                    <a:lumMod val="75000"/>
                  </a:schemeClr>
                </a:solidFill>
              </a:rPr>
              <a:t>(</a:t>
            </a:r>
            <a:r>
              <a:rPr lang="en-US" i="1" dirty="0">
                <a:solidFill>
                  <a:schemeClr val="accent2">
                    <a:lumMod val="75000"/>
                  </a:schemeClr>
                </a:solidFill>
              </a:rPr>
              <a:t>Note: Yahoo estimates for 1 year)</a:t>
            </a:r>
            <a:endParaRPr lang="en-US" dirty="0">
              <a:solidFill>
                <a:schemeClr val="accent2">
                  <a:lumMod val="75000"/>
                </a:schemeClr>
              </a:solidFill>
            </a:endParaRPr>
          </a:p>
        </p:txBody>
      </p:sp>
      <p:sp>
        <p:nvSpPr>
          <p:cNvPr id="11" name="Rectangle 10"/>
          <p:cNvSpPr/>
          <p:nvPr/>
        </p:nvSpPr>
        <p:spPr>
          <a:xfrm>
            <a:off x="6894257" y="2047007"/>
            <a:ext cx="996463" cy="381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10235" y="4409457"/>
            <a:ext cx="996463" cy="381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63985" y="6476011"/>
            <a:ext cx="996463" cy="381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B397046-5E8C-4E68-9263-AE542BBC2067}"/>
              </a:ext>
            </a:extLst>
          </p:cNvPr>
          <p:cNvSpPr/>
          <p:nvPr/>
        </p:nvSpPr>
        <p:spPr>
          <a:xfrm>
            <a:off x="7063985" y="2797982"/>
            <a:ext cx="996464" cy="2988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08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6FF86-FE19-4D97-92B1-D6DA15BEFF88}"/>
              </a:ext>
            </a:extLst>
          </p:cNvPr>
          <p:cNvSpPr>
            <a:spLocks noGrp="1"/>
          </p:cNvSpPr>
          <p:nvPr>
            <p:ph type="title"/>
          </p:nvPr>
        </p:nvSpPr>
        <p:spPr/>
        <p:txBody>
          <a:bodyPr/>
          <a:lstStyle/>
          <a:p>
            <a:r>
              <a:rPr lang="en-US" dirty="0">
                <a:solidFill>
                  <a:schemeClr val="accent2">
                    <a:lumMod val="75000"/>
                  </a:schemeClr>
                </a:solidFill>
              </a:rPr>
              <a:t>BI SSG: Seeking Alpha Analysts Estimates</a:t>
            </a:r>
            <a:br>
              <a:rPr lang="en-US" dirty="0">
                <a:solidFill>
                  <a:schemeClr val="accent2">
                    <a:lumMod val="75000"/>
                  </a:schemeClr>
                </a:solidFill>
              </a:rPr>
            </a:br>
            <a:r>
              <a:rPr lang="en-US" dirty="0">
                <a:solidFill>
                  <a:schemeClr val="accent2">
                    <a:lumMod val="75000"/>
                  </a:schemeClr>
                </a:solidFill>
              </a:rPr>
              <a:t>(</a:t>
            </a:r>
            <a:r>
              <a:rPr lang="en-US" i="1" dirty="0">
                <a:solidFill>
                  <a:schemeClr val="accent2">
                    <a:lumMod val="75000"/>
                  </a:schemeClr>
                </a:solidFill>
              </a:rPr>
              <a:t>Note: Alpha estimate for 1 year)</a:t>
            </a:r>
          </a:p>
        </p:txBody>
      </p:sp>
      <p:pic>
        <p:nvPicPr>
          <p:cNvPr id="4" name="Content Placeholder 3">
            <a:extLst>
              <a:ext uri="{FF2B5EF4-FFF2-40B4-BE49-F238E27FC236}">
                <a16:creationId xmlns:a16="http://schemas.microsoft.com/office/drawing/2014/main" id="{2C480BB4-0B58-46DB-80C4-38B79A72BD88}"/>
              </a:ext>
            </a:extLst>
          </p:cNvPr>
          <p:cNvPicPr>
            <a:picLocks noGrp="1" noChangeAspect="1"/>
          </p:cNvPicPr>
          <p:nvPr>
            <p:ph idx="1"/>
          </p:nvPr>
        </p:nvPicPr>
        <p:blipFill>
          <a:blip r:embed="rId2"/>
          <a:stretch>
            <a:fillRect/>
          </a:stretch>
        </p:blipFill>
        <p:spPr>
          <a:xfrm>
            <a:off x="677334" y="3795520"/>
            <a:ext cx="8364117" cy="1124107"/>
          </a:xfrm>
          <a:prstGeom prst="rect">
            <a:avLst/>
          </a:prstGeom>
        </p:spPr>
      </p:pic>
      <p:grpSp>
        <p:nvGrpSpPr>
          <p:cNvPr id="9" name="Group 8"/>
          <p:cNvGrpSpPr/>
          <p:nvPr/>
        </p:nvGrpSpPr>
        <p:grpSpPr>
          <a:xfrm>
            <a:off x="769793" y="2306829"/>
            <a:ext cx="8411749" cy="1114581"/>
            <a:chOff x="793609" y="3080666"/>
            <a:chExt cx="8411749" cy="1114581"/>
          </a:xfrm>
        </p:grpSpPr>
        <p:pic>
          <p:nvPicPr>
            <p:cNvPr id="5" name="Picture 4">
              <a:extLst>
                <a:ext uri="{FF2B5EF4-FFF2-40B4-BE49-F238E27FC236}">
                  <a16:creationId xmlns:a16="http://schemas.microsoft.com/office/drawing/2014/main" id="{18D43B0A-F42C-44F6-9F42-C30051144E58}"/>
                </a:ext>
              </a:extLst>
            </p:cNvPr>
            <p:cNvPicPr>
              <a:picLocks noChangeAspect="1"/>
            </p:cNvPicPr>
            <p:nvPr/>
          </p:nvPicPr>
          <p:blipFill>
            <a:blip r:embed="rId3"/>
            <a:stretch>
              <a:fillRect/>
            </a:stretch>
          </p:blipFill>
          <p:spPr>
            <a:xfrm>
              <a:off x="793609" y="3080666"/>
              <a:ext cx="8411749" cy="1114581"/>
            </a:xfrm>
            <a:prstGeom prst="rect">
              <a:avLst/>
            </a:prstGeom>
          </p:spPr>
        </p:pic>
        <p:sp>
          <p:nvSpPr>
            <p:cNvPr id="3" name="Oval 2">
              <a:extLst>
                <a:ext uri="{FF2B5EF4-FFF2-40B4-BE49-F238E27FC236}">
                  <a16:creationId xmlns:a16="http://schemas.microsoft.com/office/drawing/2014/main" id="{C920A37B-69A4-4759-9DA5-95EBBBCBF856}"/>
                </a:ext>
              </a:extLst>
            </p:cNvPr>
            <p:cNvSpPr/>
            <p:nvPr/>
          </p:nvSpPr>
          <p:spPr>
            <a:xfrm>
              <a:off x="3559241" y="3852494"/>
              <a:ext cx="914400" cy="340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909185" y="3795520"/>
            <a:ext cx="1353071" cy="992934"/>
            <a:chOff x="3077995" y="4570393"/>
            <a:chExt cx="1353071" cy="992934"/>
          </a:xfrm>
        </p:grpSpPr>
        <p:sp>
          <p:nvSpPr>
            <p:cNvPr id="6" name="Oval 5">
              <a:extLst>
                <a:ext uri="{FF2B5EF4-FFF2-40B4-BE49-F238E27FC236}">
                  <a16:creationId xmlns:a16="http://schemas.microsoft.com/office/drawing/2014/main" id="{7B397046-5E8C-4E68-9263-AE542BBC2067}"/>
                </a:ext>
              </a:extLst>
            </p:cNvPr>
            <p:cNvSpPr/>
            <p:nvPr/>
          </p:nvSpPr>
          <p:spPr>
            <a:xfrm>
              <a:off x="3516666" y="5240337"/>
              <a:ext cx="914400" cy="3229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B397046-5E8C-4E68-9263-AE542BBC2067}"/>
                </a:ext>
              </a:extLst>
            </p:cNvPr>
            <p:cNvSpPr/>
            <p:nvPr/>
          </p:nvSpPr>
          <p:spPr>
            <a:xfrm>
              <a:off x="3077995" y="4570393"/>
              <a:ext cx="1243840" cy="2958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7B397046-5E8C-4E68-9263-AE542BBC2067}"/>
              </a:ext>
            </a:extLst>
          </p:cNvPr>
          <p:cNvSpPr/>
          <p:nvPr/>
        </p:nvSpPr>
        <p:spPr>
          <a:xfrm>
            <a:off x="3216643" y="2304510"/>
            <a:ext cx="936382" cy="3719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441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73F8-6103-40D7-B7C1-6BC0EE4A3CA5}"/>
              </a:ext>
            </a:extLst>
          </p:cNvPr>
          <p:cNvSpPr>
            <a:spLocks noGrp="1"/>
          </p:cNvSpPr>
          <p:nvPr>
            <p:ph type="title"/>
          </p:nvPr>
        </p:nvSpPr>
        <p:spPr>
          <a:xfrm>
            <a:off x="677333" y="226503"/>
            <a:ext cx="9263835" cy="1703897"/>
          </a:xfrm>
        </p:spPr>
        <p:txBody>
          <a:bodyPr>
            <a:normAutofit fontScale="90000"/>
          </a:bodyPr>
          <a:lstStyle/>
          <a:p>
            <a:br>
              <a:rPr lang="en-US" dirty="0">
                <a:solidFill>
                  <a:schemeClr val="accent2">
                    <a:lumMod val="75000"/>
                  </a:schemeClr>
                </a:solidFill>
              </a:rPr>
            </a:br>
            <a:r>
              <a:rPr lang="en-US" dirty="0">
                <a:solidFill>
                  <a:schemeClr val="accent2">
                    <a:lumMod val="75000"/>
                  </a:schemeClr>
                </a:solidFill>
              </a:rPr>
              <a:t>Seeking Alpha Analysts Estimates</a:t>
            </a:r>
            <a:br>
              <a:rPr lang="en-US" dirty="0">
                <a:solidFill>
                  <a:schemeClr val="accent2">
                    <a:lumMod val="75000"/>
                  </a:schemeClr>
                </a:solidFill>
              </a:rPr>
            </a:br>
            <a:r>
              <a:rPr lang="en-US" dirty="0">
                <a:solidFill>
                  <a:schemeClr val="accent2">
                    <a:lumMod val="75000"/>
                  </a:schemeClr>
                </a:solidFill>
              </a:rPr>
              <a:t>(</a:t>
            </a:r>
            <a:r>
              <a:rPr lang="en-US" i="1" dirty="0">
                <a:solidFill>
                  <a:schemeClr val="accent2">
                    <a:lumMod val="75000"/>
                  </a:schemeClr>
                </a:solidFill>
              </a:rPr>
              <a:t>Note: Alpha estimates for 5 years from website)</a:t>
            </a:r>
            <a:br>
              <a:rPr lang="en-US" i="1" dirty="0">
                <a:solidFill>
                  <a:schemeClr val="accent2">
                    <a:lumMod val="75000"/>
                  </a:schemeClr>
                </a:solidFill>
              </a:rPr>
            </a:br>
            <a:endParaRPr lang="en-US" dirty="0"/>
          </a:p>
        </p:txBody>
      </p:sp>
      <p:pic>
        <p:nvPicPr>
          <p:cNvPr id="4" name="Content Placeholder 3">
            <a:extLst>
              <a:ext uri="{FF2B5EF4-FFF2-40B4-BE49-F238E27FC236}">
                <a16:creationId xmlns:a16="http://schemas.microsoft.com/office/drawing/2014/main" id="{71FB3655-FDF2-4ABD-9AC2-6E5306B04709}"/>
              </a:ext>
            </a:extLst>
          </p:cNvPr>
          <p:cNvPicPr>
            <a:picLocks noGrp="1" noChangeAspect="1"/>
          </p:cNvPicPr>
          <p:nvPr>
            <p:ph idx="1"/>
          </p:nvPr>
        </p:nvPicPr>
        <p:blipFill>
          <a:blip r:embed="rId2"/>
          <a:stretch>
            <a:fillRect/>
          </a:stretch>
        </p:blipFill>
        <p:spPr>
          <a:xfrm>
            <a:off x="1725408" y="2160588"/>
            <a:ext cx="6501222" cy="3881437"/>
          </a:xfrm>
          <a:prstGeom prst="rect">
            <a:avLst/>
          </a:prstGeom>
        </p:spPr>
      </p:pic>
      <p:pic>
        <p:nvPicPr>
          <p:cNvPr id="5" name="Picture 4">
            <a:extLst>
              <a:ext uri="{FF2B5EF4-FFF2-40B4-BE49-F238E27FC236}">
                <a16:creationId xmlns:a16="http://schemas.microsoft.com/office/drawing/2014/main" id="{BBFC7BC0-E3B0-46CD-B08A-3C91B33327E5}"/>
              </a:ext>
            </a:extLst>
          </p:cNvPr>
          <p:cNvPicPr>
            <a:picLocks noChangeAspect="1"/>
          </p:cNvPicPr>
          <p:nvPr/>
        </p:nvPicPr>
        <p:blipFill>
          <a:blip r:embed="rId3"/>
          <a:stretch>
            <a:fillRect/>
          </a:stretch>
        </p:blipFill>
        <p:spPr>
          <a:xfrm>
            <a:off x="847135" y="1893851"/>
            <a:ext cx="1571844" cy="266737"/>
          </a:xfrm>
          <a:prstGeom prst="rect">
            <a:avLst/>
          </a:prstGeom>
        </p:spPr>
      </p:pic>
      <p:sp>
        <p:nvSpPr>
          <p:cNvPr id="6" name="Oval 5">
            <a:extLst>
              <a:ext uri="{FF2B5EF4-FFF2-40B4-BE49-F238E27FC236}">
                <a16:creationId xmlns:a16="http://schemas.microsoft.com/office/drawing/2014/main" id="{FB62932A-DF73-4436-82D2-B66365950AA4}"/>
              </a:ext>
            </a:extLst>
          </p:cNvPr>
          <p:cNvSpPr/>
          <p:nvPr/>
        </p:nvSpPr>
        <p:spPr>
          <a:xfrm>
            <a:off x="1725408" y="29718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F695627-C8E1-48C1-B80A-592E3CD8D074}"/>
              </a:ext>
            </a:extLst>
          </p:cNvPr>
          <p:cNvSpPr/>
          <p:nvPr/>
        </p:nvSpPr>
        <p:spPr>
          <a:xfrm>
            <a:off x="6333688" y="29718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E508B6-6659-434B-89CE-2ABBAB3CDC82}"/>
              </a:ext>
            </a:extLst>
          </p:cNvPr>
          <p:cNvSpPr/>
          <p:nvPr/>
        </p:nvSpPr>
        <p:spPr>
          <a:xfrm>
            <a:off x="1652785" y="5357813"/>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A621993-3469-434A-903C-2603E01BCC3B}"/>
              </a:ext>
            </a:extLst>
          </p:cNvPr>
          <p:cNvSpPr/>
          <p:nvPr/>
        </p:nvSpPr>
        <p:spPr>
          <a:xfrm>
            <a:off x="6333688" y="5242719"/>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49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3CDB-F873-4167-B6BB-5CA52E7ABECC}"/>
              </a:ext>
            </a:extLst>
          </p:cNvPr>
          <p:cNvSpPr>
            <a:spLocks noGrp="1"/>
          </p:cNvSpPr>
          <p:nvPr>
            <p:ph type="title"/>
          </p:nvPr>
        </p:nvSpPr>
        <p:spPr/>
        <p:txBody>
          <a:bodyPr/>
          <a:lstStyle/>
          <a:p>
            <a:r>
              <a:rPr lang="en-US" dirty="0">
                <a:solidFill>
                  <a:schemeClr val="accent2">
                    <a:lumMod val="75000"/>
                  </a:schemeClr>
                </a:solidFill>
              </a:rPr>
              <a:t>Example of Completed Template for Monster Beverage</a:t>
            </a:r>
            <a:endParaRPr lang="en-US" dirty="0"/>
          </a:p>
        </p:txBody>
      </p:sp>
      <p:pic>
        <p:nvPicPr>
          <p:cNvPr id="4" name="Content Placeholder 3">
            <a:extLst>
              <a:ext uri="{FF2B5EF4-FFF2-40B4-BE49-F238E27FC236}">
                <a16:creationId xmlns:a16="http://schemas.microsoft.com/office/drawing/2014/main" id="{890E42C2-E61A-4AD0-B16B-E3C3A1824243}"/>
              </a:ext>
            </a:extLst>
          </p:cNvPr>
          <p:cNvPicPr>
            <a:picLocks noGrp="1" noChangeAspect="1"/>
          </p:cNvPicPr>
          <p:nvPr>
            <p:ph idx="1"/>
          </p:nvPr>
        </p:nvPicPr>
        <p:blipFill>
          <a:blip r:embed="rId2"/>
          <a:stretch>
            <a:fillRect/>
          </a:stretch>
        </p:blipFill>
        <p:spPr>
          <a:xfrm>
            <a:off x="503339" y="1862355"/>
            <a:ext cx="9882232" cy="4781725"/>
          </a:xfrm>
          <a:prstGeom prst="rect">
            <a:avLst/>
          </a:prstGeom>
        </p:spPr>
      </p:pic>
      <p:sp>
        <p:nvSpPr>
          <p:cNvPr id="5" name="Speech Bubble: Rectangle with Corners Rounded 4">
            <a:extLst>
              <a:ext uri="{FF2B5EF4-FFF2-40B4-BE49-F238E27FC236}">
                <a16:creationId xmlns:a16="http://schemas.microsoft.com/office/drawing/2014/main" id="{BFDA5208-D3A4-4806-BC06-7C10AD64819B}"/>
              </a:ext>
            </a:extLst>
          </p:cNvPr>
          <p:cNvSpPr/>
          <p:nvPr/>
        </p:nvSpPr>
        <p:spPr>
          <a:xfrm>
            <a:off x="9798113" y="2102020"/>
            <a:ext cx="447870" cy="237931"/>
          </a:xfrm>
          <a:prstGeom prst="wedgeRoundRectCallout">
            <a:avLst>
              <a:gd name="adj1" fmla="val 25000"/>
              <a:gd name="adj2" fmla="val 1448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1</a:t>
            </a:r>
          </a:p>
        </p:txBody>
      </p:sp>
      <p:sp>
        <p:nvSpPr>
          <p:cNvPr id="6" name="Speech Bubble: Rectangle with Corners Rounded 5">
            <a:extLst>
              <a:ext uri="{FF2B5EF4-FFF2-40B4-BE49-F238E27FC236}">
                <a16:creationId xmlns:a16="http://schemas.microsoft.com/office/drawing/2014/main" id="{BFDA5208-D3A4-4806-BC06-7C10AD64819B}"/>
              </a:ext>
            </a:extLst>
          </p:cNvPr>
          <p:cNvSpPr/>
          <p:nvPr/>
        </p:nvSpPr>
        <p:spPr>
          <a:xfrm>
            <a:off x="6154723" y="3191069"/>
            <a:ext cx="447870" cy="237931"/>
          </a:xfrm>
          <a:prstGeom prst="wedgeRoundRectCallout">
            <a:avLst>
              <a:gd name="adj1" fmla="val 25000"/>
              <a:gd name="adj2" fmla="val 1448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2</a:t>
            </a:r>
          </a:p>
        </p:txBody>
      </p:sp>
      <p:sp>
        <p:nvSpPr>
          <p:cNvPr id="7" name="Speech Bubble: Rectangle with Corners Rounded 6">
            <a:extLst>
              <a:ext uri="{FF2B5EF4-FFF2-40B4-BE49-F238E27FC236}">
                <a16:creationId xmlns:a16="http://schemas.microsoft.com/office/drawing/2014/main" id="{BFDA5208-D3A4-4806-BC06-7C10AD64819B}"/>
              </a:ext>
            </a:extLst>
          </p:cNvPr>
          <p:cNvSpPr/>
          <p:nvPr/>
        </p:nvSpPr>
        <p:spPr>
          <a:xfrm>
            <a:off x="4975668" y="3410124"/>
            <a:ext cx="447870" cy="237931"/>
          </a:xfrm>
          <a:prstGeom prst="wedgeRoundRectCallout">
            <a:avLst>
              <a:gd name="adj1" fmla="val 88685"/>
              <a:gd name="adj2" fmla="val 990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3</a:t>
            </a:r>
          </a:p>
        </p:txBody>
      </p:sp>
      <p:sp>
        <p:nvSpPr>
          <p:cNvPr id="8" name="Speech Bubble: Rectangle with Corners Rounded 7">
            <a:extLst>
              <a:ext uri="{FF2B5EF4-FFF2-40B4-BE49-F238E27FC236}">
                <a16:creationId xmlns:a16="http://schemas.microsoft.com/office/drawing/2014/main" id="{BFDA5208-D3A4-4806-BC06-7C10AD64819B}"/>
              </a:ext>
            </a:extLst>
          </p:cNvPr>
          <p:cNvSpPr/>
          <p:nvPr/>
        </p:nvSpPr>
        <p:spPr>
          <a:xfrm>
            <a:off x="9693670" y="3030629"/>
            <a:ext cx="328378" cy="320879"/>
          </a:xfrm>
          <a:prstGeom prst="wedgeRoundRectCallout">
            <a:avLst>
              <a:gd name="adj1" fmla="val 25000"/>
              <a:gd name="adj2" fmla="val 1448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4</a:t>
            </a:r>
          </a:p>
        </p:txBody>
      </p:sp>
    </p:spTree>
    <p:extLst>
      <p:ext uri="{BB962C8B-B14F-4D97-AF65-F5344CB8AC3E}">
        <p14:creationId xmlns:p14="http://schemas.microsoft.com/office/powerpoint/2010/main" val="130103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Disclaimer</a:t>
            </a:r>
          </a:p>
        </p:txBody>
      </p:sp>
      <p:sp>
        <p:nvSpPr>
          <p:cNvPr id="3" name="Content Placeholder 2"/>
          <p:cNvSpPr>
            <a:spLocks noGrp="1"/>
          </p:cNvSpPr>
          <p:nvPr>
            <p:ph idx="1"/>
          </p:nvPr>
        </p:nvSpPr>
        <p:spPr>
          <a:xfrm>
            <a:off x="1025770" y="1204581"/>
            <a:ext cx="8686800" cy="5562600"/>
          </a:xfrm>
        </p:spPr>
        <p:txBody>
          <a:bodyPr>
            <a:noAutofit/>
          </a:bodyPr>
          <a:lstStyle/>
          <a:p>
            <a:pPr lvl="0"/>
            <a:r>
              <a:rPr lang="en-US" sz="1700" dirty="0"/>
              <a:t>The information in </a:t>
            </a:r>
            <a:r>
              <a:rPr lang="en-US" sz="1700" b="1" dirty="0"/>
              <a:t>this presentation is for educational purposes only </a:t>
            </a:r>
            <a:r>
              <a:rPr lang="en-US" sz="1700" dirty="0"/>
              <a:t>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700" baseline="30000" dirty="0"/>
              <a:t>TM</a:t>
            </a:r>
            <a:r>
              <a:rPr lang="en-US" sz="1700" dirty="0"/>
              <a:t> National Association of Investors Corporation (“BI”). The views expressed are those of the instructors, commentators, guests and participants, as the case may be, and do not necessarily represent those of BetterInvesting. </a:t>
            </a:r>
            <a:r>
              <a:rPr lang="en-US" sz="1700" b="1" dirty="0"/>
              <a:t>Investors should conduct their own review and analysis of any company</a:t>
            </a:r>
            <a:r>
              <a:rPr lang="en-US" sz="1700" dirty="0"/>
              <a:t> of interest before making an investment decision.</a:t>
            </a:r>
          </a:p>
          <a:p>
            <a:pPr lvl="0"/>
            <a:r>
              <a:rPr lang="en-US" sz="1700" b="1" dirty="0"/>
              <a:t>Securities discussed may be held by the presenters in their own personal portfolios. </a:t>
            </a:r>
            <a:r>
              <a:rPr lang="en-US" sz="1700" dirty="0"/>
              <a:t>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a:p>
            <a:r>
              <a:rPr lang="en-US" sz="1700" dirty="0"/>
              <a:t>This presentation may contain images of websites and products, or services not endorsed by BetterInvesting. </a:t>
            </a:r>
            <a:r>
              <a:rPr lang="en-US" sz="1700" b="1" dirty="0"/>
              <a:t>The presenter is not endorsing or promoting the use of these websites, products or services</a:t>
            </a:r>
            <a:r>
              <a:rPr lang="en-US" sz="1700" dirty="0"/>
              <a:t>. </a:t>
            </a:r>
          </a:p>
          <a:p>
            <a:pPr marL="0" indent="0" algn="ctr">
              <a:buNone/>
            </a:pPr>
            <a:r>
              <a:rPr lang="en-US" sz="1700" b="1" dirty="0">
                <a:hlinkClick r:id="rId3"/>
              </a:rPr>
              <a:t>This session is being recorded for future use. </a:t>
            </a:r>
            <a:endParaRPr lang="en-US" sz="1700" b="1" dirty="0"/>
          </a:p>
        </p:txBody>
      </p:sp>
      <p:sp>
        <p:nvSpPr>
          <p:cNvPr id="6" name="Footer Placeholder 5"/>
          <p:cNvSpPr>
            <a:spLocks noGrp="1"/>
          </p:cNvSpPr>
          <p:nvPr>
            <p:ph type="ftr" sz="quarter" idx="11"/>
          </p:nvPr>
        </p:nvSpPr>
        <p:spPr>
          <a:xfrm>
            <a:off x="3505200" y="18288"/>
            <a:ext cx="5212080" cy="329184"/>
          </a:xfrm>
          <a:prstGeom prst="rect">
            <a:avLst/>
          </a:prstGeom>
        </p:spPr>
        <p:txBody>
          <a:bodyPr/>
          <a:lstStyle/>
          <a:p>
            <a:r>
              <a:rPr lang="fr-FR" dirty="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a:t>
            </a:fld>
            <a:endParaRPr lang="en-US" dirty="0"/>
          </a:p>
        </p:txBody>
      </p:sp>
    </p:spTree>
    <p:extLst>
      <p:ext uri="{BB962C8B-B14F-4D97-AF65-F5344CB8AC3E}">
        <p14:creationId xmlns:p14="http://schemas.microsoft.com/office/powerpoint/2010/main" val="4068775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45FD-6933-47EA-9A97-712B72C6C428}"/>
              </a:ext>
            </a:extLst>
          </p:cNvPr>
          <p:cNvSpPr>
            <a:spLocks noGrp="1"/>
          </p:cNvSpPr>
          <p:nvPr>
            <p:ph type="title"/>
          </p:nvPr>
        </p:nvSpPr>
        <p:spPr>
          <a:xfrm>
            <a:off x="677334" y="609600"/>
            <a:ext cx="8596668" cy="975919"/>
          </a:xfrm>
        </p:spPr>
        <p:txBody>
          <a:bodyPr>
            <a:normAutofit fontScale="90000"/>
          </a:bodyPr>
          <a:lstStyle/>
          <a:p>
            <a:r>
              <a:rPr lang="en-US" sz="4000" dirty="0">
                <a:solidFill>
                  <a:schemeClr val="accent2">
                    <a:lumMod val="75000"/>
                  </a:schemeClr>
                </a:solidFill>
              </a:rPr>
              <a:t>Adjusting the formula in spreadsheet</a:t>
            </a:r>
            <a:br>
              <a:rPr lang="en-US" dirty="0"/>
            </a:br>
            <a:br>
              <a:rPr lang="en-US" dirty="0"/>
            </a:br>
            <a:r>
              <a:rPr lang="en-US" sz="3100" i="1" dirty="0">
                <a:solidFill>
                  <a:schemeClr val="tx1">
                    <a:lumMod val="75000"/>
                    <a:lumOff val="25000"/>
                  </a:schemeClr>
                </a:solidFill>
                <a:latin typeface="+mn-lt"/>
                <a:ea typeface="+mn-ea"/>
                <a:cs typeface="+mn-cs"/>
              </a:rPr>
              <a:t>The formula for the average analysts estimates is set for 6 </a:t>
            </a:r>
            <a:r>
              <a:rPr lang="en-US" sz="3100" i="1" dirty="0" err="1">
                <a:solidFill>
                  <a:schemeClr val="tx1">
                    <a:lumMod val="75000"/>
                    <a:lumOff val="25000"/>
                  </a:schemeClr>
                </a:solidFill>
                <a:latin typeface="+mn-lt"/>
                <a:ea typeface="+mn-ea"/>
                <a:cs typeface="+mn-cs"/>
              </a:rPr>
              <a:t>anlaysts</a:t>
            </a:r>
            <a:r>
              <a:rPr lang="en-US" sz="3100" i="1" dirty="0">
                <a:solidFill>
                  <a:schemeClr val="tx1">
                    <a:lumMod val="75000"/>
                    <a:lumOff val="25000"/>
                  </a:schemeClr>
                </a:solidFill>
                <a:latin typeface="+mn-lt"/>
                <a:ea typeface="+mn-ea"/>
                <a:cs typeface="+mn-cs"/>
              </a:rPr>
              <a:t>. If you use more or less, you will need to adjust the formula in the template.</a:t>
            </a:r>
            <a:br>
              <a:rPr lang="en-US" sz="3100" i="1" dirty="0">
                <a:solidFill>
                  <a:schemeClr val="tx1">
                    <a:lumMod val="75000"/>
                    <a:lumOff val="25000"/>
                  </a:schemeClr>
                </a:solidFill>
                <a:latin typeface="+mn-lt"/>
                <a:ea typeface="+mn-ea"/>
                <a:cs typeface="+mn-cs"/>
              </a:rPr>
            </a:br>
            <a:br>
              <a:rPr lang="en-US" sz="3100" i="1" dirty="0">
                <a:solidFill>
                  <a:schemeClr val="tx1">
                    <a:lumMod val="75000"/>
                    <a:lumOff val="25000"/>
                  </a:schemeClr>
                </a:solidFill>
                <a:latin typeface="+mn-lt"/>
                <a:ea typeface="+mn-ea"/>
                <a:cs typeface="+mn-cs"/>
              </a:rPr>
            </a:br>
            <a:br>
              <a:rPr lang="en-US" dirty="0"/>
            </a:br>
            <a:br>
              <a:rPr lang="en-US" dirty="0"/>
            </a:br>
            <a:endParaRPr lang="en-US" dirty="0"/>
          </a:p>
        </p:txBody>
      </p:sp>
      <p:pic>
        <p:nvPicPr>
          <p:cNvPr id="5" name="Picture 4">
            <a:extLst>
              <a:ext uri="{FF2B5EF4-FFF2-40B4-BE49-F238E27FC236}">
                <a16:creationId xmlns:a16="http://schemas.microsoft.com/office/drawing/2014/main" id="{55537840-D57A-4AD9-AA08-664B5AD01139}"/>
              </a:ext>
            </a:extLst>
          </p:cNvPr>
          <p:cNvPicPr>
            <a:picLocks noChangeAspect="1"/>
          </p:cNvPicPr>
          <p:nvPr/>
        </p:nvPicPr>
        <p:blipFill>
          <a:blip r:embed="rId2"/>
          <a:stretch>
            <a:fillRect/>
          </a:stretch>
        </p:blipFill>
        <p:spPr>
          <a:xfrm>
            <a:off x="1794348" y="3147855"/>
            <a:ext cx="6573167" cy="3515216"/>
          </a:xfrm>
          <a:prstGeom prst="rect">
            <a:avLst/>
          </a:prstGeom>
        </p:spPr>
      </p:pic>
      <p:sp>
        <p:nvSpPr>
          <p:cNvPr id="6" name="Rectangle 5">
            <a:extLst>
              <a:ext uri="{FF2B5EF4-FFF2-40B4-BE49-F238E27FC236}">
                <a16:creationId xmlns:a16="http://schemas.microsoft.com/office/drawing/2014/main" id="{C26F6525-CC0C-4627-B631-967545CA65EA}"/>
              </a:ext>
            </a:extLst>
          </p:cNvPr>
          <p:cNvSpPr/>
          <p:nvPr/>
        </p:nvSpPr>
        <p:spPr>
          <a:xfrm>
            <a:off x="4714613" y="5763237"/>
            <a:ext cx="2843868" cy="612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984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7508-7FCF-4650-86B4-6921F2EE3F12}"/>
              </a:ext>
            </a:extLst>
          </p:cNvPr>
          <p:cNvSpPr>
            <a:spLocks noGrp="1"/>
          </p:cNvSpPr>
          <p:nvPr>
            <p:ph type="title"/>
          </p:nvPr>
        </p:nvSpPr>
        <p:spPr/>
        <p:txBody>
          <a:bodyPr>
            <a:normAutofit fontScale="90000"/>
          </a:bodyPr>
          <a:lstStyle/>
          <a:p>
            <a:br>
              <a:rPr lang="en-US" dirty="0"/>
            </a:br>
            <a:r>
              <a:rPr lang="en-US" sz="4000" dirty="0">
                <a:solidFill>
                  <a:schemeClr val="accent2">
                    <a:lumMod val="75000"/>
                  </a:schemeClr>
                </a:solidFill>
              </a:rPr>
              <a:t>Missing Information … What to do?</a:t>
            </a:r>
            <a:br>
              <a:rPr lang="en-US" dirty="0"/>
            </a:br>
            <a:br>
              <a:rPr lang="en-US" dirty="0"/>
            </a:br>
            <a:br>
              <a:rPr lang="en-US" dirty="0"/>
            </a:br>
            <a:r>
              <a:rPr lang="en-US" sz="3100" i="1" dirty="0">
                <a:solidFill>
                  <a:schemeClr val="tx1">
                    <a:lumMod val="75000"/>
                    <a:lumOff val="25000"/>
                  </a:schemeClr>
                </a:solidFill>
                <a:latin typeface="+mn-lt"/>
                <a:ea typeface="+mn-ea"/>
                <a:cs typeface="+mn-cs"/>
              </a:rPr>
              <a:t>Sometimes you won’t be able to locate both the EPS and the Revenue projections from analysts. I recommend keeping both the EPS and revenue projections the same, so simply fill in the cells so that they match or are close.</a:t>
            </a:r>
          </a:p>
        </p:txBody>
      </p:sp>
    </p:spTree>
    <p:extLst>
      <p:ext uri="{BB962C8B-B14F-4D97-AF65-F5344CB8AC3E}">
        <p14:creationId xmlns:p14="http://schemas.microsoft.com/office/powerpoint/2010/main" val="1044073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Conclusion</a:t>
            </a:r>
          </a:p>
        </p:txBody>
      </p:sp>
      <p:sp>
        <p:nvSpPr>
          <p:cNvPr id="3" name="Content Placeholder 2"/>
          <p:cNvSpPr>
            <a:spLocks noGrp="1"/>
          </p:cNvSpPr>
          <p:nvPr>
            <p:ph idx="1"/>
          </p:nvPr>
        </p:nvSpPr>
        <p:spPr/>
        <p:txBody>
          <a:bodyPr>
            <a:normAutofit/>
          </a:bodyPr>
          <a:lstStyle/>
          <a:p>
            <a:r>
              <a:rPr lang="en-US" sz="2800" dirty="0"/>
              <a:t>The average of Analysts' Estimates is a guideline for you to use as you make your own judgements</a:t>
            </a:r>
          </a:p>
          <a:p>
            <a:r>
              <a:rPr lang="en-US" sz="2800" dirty="0"/>
              <a:t>Easy to see different data in one place</a:t>
            </a:r>
          </a:p>
          <a:p>
            <a:r>
              <a:rPr lang="en-US" sz="2800" dirty="0"/>
              <a:t>Spreadsheet template is found in </a:t>
            </a:r>
            <a:r>
              <a:rPr lang="en-US" sz="2800" dirty="0" err="1"/>
              <a:t>Bivio</a:t>
            </a:r>
            <a:r>
              <a:rPr lang="en-US" sz="2800" dirty="0"/>
              <a:t> under Public/Education/2022/12 December</a:t>
            </a:r>
          </a:p>
          <a:p>
            <a:endParaRPr lang="en-US" sz="2800" dirty="0"/>
          </a:p>
        </p:txBody>
      </p:sp>
    </p:spTree>
    <p:extLst>
      <p:ext uri="{BB962C8B-B14F-4D97-AF65-F5344CB8AC3E}">
        <p14:creationId xmlns:p14="http://schemas.microsoft.com/office/powerpoint/2010/main" val="278290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Outline</a:t>
            </a:r>
          </a:p>
        </p:txBody>
      </p:sp>
      <p:sp>
        <p:nvSpPr>
          <p:cNvPr id="3" name="Content Placeholder 2"/>
          <p:cNvSpPr>
            <a:spLocks noGrp="1"/>
          </p:cNvSpPr>
          <p:nvPr>
            <p:ph idx="1"/>
          </p:nvPr>
        </p:nvSpPr>
        <p:spPr/>
        <p:txBody>
          <a:bodyPr>
            <a:normAutofit/>
          </a:bodyPr>
          <a:lstStyle/>
          <a:p>
            <a:r>
              <a:rPr lang="en-US" sz="2800" dirty="0"/>
              <a:t>Using a Template of Average Analysts’ Estimates to Help Us Form Our Judgements</a:t>
            </a:r>
          </a:p>
          <a:p>
            <a:r>
              <a:rPr lang="en-US" sz="2800" dirty="0"/>
              <a:t>Locating Analysts’ Estimates Data</a:t>
            </a:r>
          </a:p>
          <a:p>
            <a:r>
              <a:rPr lang="en-US" sz="2800" dirty="0"/>
              <a:t>Filling in the Template</a:t>
            </a:r>
          </a:p>
        </p:txBody>
      </p:sp>
    </p:spTree>
    <p:extLst>
      <p:ext uri="{BB962C8B-B14F-4D97-AF65-F5344CB8AC3E}">
        <p14:creationId xmlns:p14="http://schemas.microsoft.com/office/powerpoint/2010/main" val="3896250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EBA7-FD36-43F6-97BA-80BEFCA51469}"/>
              </a:ext>
            </a:extLst>
          </p:cNvPr>
          <p:cNvSpPr>
            <a:spLocks noGrp="1"/>
          </p:cNvSpPr>
          <p:nvPr>
            <p:ph type="title"/>
          </p:nvPr>
        </p:nvSpPr>
        <p:spPr>
          <a:xfrm>
            <a:off x="677334" y="609600"/>
            <a:ext cx="8947312" cy="1320800"/>
          </a:xfrm>
        </p:spPr>
        <p:txBody>
          <a:bodyPr/>
          <a:lstStyle/>
          <a:p>
            <a:r>
              <a:rPr lang="en-US" dirty="0">
                <a:solidFill>
                  <a:schemeClr val="accent2">
                    <a:lumMod val="75000"/>
                  </a:schemeClr>
                </a:solidFill>
              </a:rPr>
              <a:t>Analysts’ Estimates Template Advantages</a:t>
            </a:r>
          </a:p>
        </p:txBody>
      </p:sp>
      <p:sp>
        <p:nvSpPr>
          <p:cNvPr id="3" name="Content Placeholder 2">
            <a:extLst>
              <a:ext uri="{FF2B5EF4-FFF2-40B4-BE49-F238E27FC236}">
                <a16:creationId xmlns:a16="http://schemas.microsoft.com/office/drawing/2014/main" id="{BB662211-43EC-46C2-ADCB-677F8B2FBA5F}"/>
              </a:ext>
            </a:extLst>
          </p:cNvPr>
          <p:cNvSpPr>
            <a:spLocks noGrp="1"/>
          </p:cNvSpPr>
          <p:nvPr>
            <p:ph idx="1"/>
          </p:nvPr>
        </p:nvSpPr>
        <p:spPr>
          <a:xfrm>
            <a:off x="677334" y="1641231"/>
            <a:ext cx="8384604" cy="4400131"/>
          </a:xfrm>
        </p:spPr>
        <p:txBody>
          <a:bodyPr>
            <a:normAutofit/>
          </a:bodyPr>
          <a:lstStyle/>
          <a:p>
            <a:r>
              <a:rPr lang="en-US" sz="2800" dirty="0"/>
              <a:t>Provides Investors with Averages of Different Analysts’ Projections for </a:t>
            </a:r>
          </a:p>
          <a:p>
            <a:pPr lvl="1"/>
            <a:r>
              <a:rPr lang="en-US" sz="2800" dirty="0"/>
              <a:t>Sales Growth</a:t>
            </a:r>
          </a:p>
          <a:p>
            <a:pPr lvl="1"/>
            <a:r>
              <a:rPr lang="en-US" sz="2800" dirty="0"/>
              <a:t>EPS Growth</a:t>
            </a:r>
          </a:p>
          <a:p>
            <a:pPr lvl="1"/>
            <a:r>
              <a:rPr lang="en-US" sz="2800" dirty="0"/>
              <a:t>Template Tool has a built-in formula to calculate projections</a:t>
            </a:r>
          </a:p>
          <a:p>
            <a:pPr lvl="1"/>
            <a:endParaRPr lang="en-US" sz="2800" dirty="0"/>
          </a:p>
        </p:txBody>
      </p:sp>
    </p:spTree>
    <p:extLst>
      <p:ext uri="{BB962C8B-B14F-4D97-AF65-F5344CB8AC3E}">
        <p14:creationId xmlns:p14="http://schemas.microsoft.com/office/powerpoint/2010/main" val="64493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2A183-B1B3-4EBC-A61F-8D308DFE4180}"/>
              </a:ext>
            </a:extLst>
          </p:cNvPr>
          <p:cNvSpPr>
            <a:spLocks noGrp="1"/>
          </p:cNvSpPr>
          <p:nvPr>
            <p:ph type="title"/>
          </p:nvPr>
        </p:nvSpPr>
        <p:spPr/>
        <p:txBody>
          <a:bodyPr>
            <a:normAutofit/>
          </a:bodyPr>
          <a:lstStyle/>
          <a:p>
            <a:r>
              <a:rPr lang="en-US" dirty="0">
                <a:solidFill>
                  <a:schemeClr val="accent2">
                    <a:lumMod val="75000"/>
                  </a:schemeClr>
                </a:solidFill>
              </a:rPr>
              <a:t>Analysts’ Average Estimates Template:  Key data in 1 place</a:t>
            </a:r>
            <a:endParaRPr lang="en-US" dirty="0"/>
          </a:p>
        </p:txBody>
      </p:sp>
      <p:pic>
        <p:nvPicPr>
          <p:cNvPr id="4" name="Content Placeholder 3">
            <a:extLst>
              <a:ext uri="{FF2B5EF4-FFF2-40B4-BE49-F238E27FC236}">
                <a16:creationId xmlns:a16="http://schemas.microsoft.com/office/drawing/2014/main" id="{C63A9CB4-1741-46EF-8DBB-44A5A7B8A3D3}"/>
              </a:ext>
            </a:extLst>
          </p:cNvPr>
          <p:cNvPicPr>
            <a:picLocks noGrp="1" noChangeAspect="1"/>
          </p:cNvPicPr>
          <p:nvPr>
            <p:ph idx="1"/>
          </p:nvPr>
        </p:nvPicPr>
        <p:blipFill>
          <a:blip r:embed="rId2"/>
          <a:stretch>
            <a:fillRect/>
          </a:stretch>
        </p:blipFill>
        <p:spPr>
          <a:xfrm>
            <a:off x="553673" y="1837189"/>
            <a:ext cx="10159067" cy="4950437"/>
          </a:xfrm>
          <a:prstGeom prst="rect">
            <a:avLst/>
          </a:prstGeom>
        </p:spPr>
      </p:pic>
    </p:spTree>
    <p:extLst>
      <p:ext uri="{BB962C8B-B14F-4D97-AF65-F5344CB8AC3E}">
        <p14:creationId xmlns:p14="http://schemas.microsoft.com/office/powerpoint/2010/main" val="59382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4BA85B-48EA-4CB9-BEA4-5703DDD13A87}"/>
              </a:ext>
            </a:extLst>
          </p:cNvPr>
          <p:cNvSpPr>
            <a:spLocks noGrp="1"/>
          </p:cNvSpPr>
          <p:nvPr>
            <p:ph type="title"/>
          </p:nvPr>
        </p:nvSpPr>
        <p:spPr/>
        <p:txBody>
          <a:bodyPr/>
          <a:lstStyle/>
          <a:p>
            <a:r>
              <a:rPr lang="en-US" dirty="0">
                <a:solidFill>
                  <a:schemeClr val="accent2">
                    <a:lumMod val="75000"/>
                  </a:schemeClr>
                </a:solidFill>
              </a:rPr>
              <a:t>Locating data</a:t>
            </a:r>
            <a:br>
              <a:rPr lang="en-US" dirty="0">
                <a:solidFill>
                  <a:schemeClr val="accent2">
                    <a:lumMod val="75000"/>
                  </a:schemeClr>
                </a:solidFill>
              </a:rPr>
            </a:br>
            <a:endParaRPr lang="en-US" dirty="0">
              <a:solidFill>
                <a:schemeClr val="accent2">
                  <a:lumMod val="75000"/>
                </a:schemeClr>
              </a:solidFill>
            </a:endParaRPr>
          </a:p>
        </p:txBody>
      </p:sp>
      <p:sp>
        <p:nvSpPr>
          <p:cNvPr id="5" name="Content Placeholder 4">
            <a:extLst>
              <a:ext uri="{FF2B5EF4-FFF2-40B4-BE49-F238E27FC236}">
                <a16:creationId xmlns:a16="http://schemas.microsoft.com/office/drawing/2014/main" id="{42CD8689-921C-4DCC-B7D0-D45FC096756A}"/>
              </a:ext>
            </a:extLst>
          </p:cNvPr>
          <p:cNvSpPr>
            <a:spLocks noGrp="1"/>
          </p:cNvSpPr>
          <p:nvPr>
            <p:ph idx="1"/>
          </p:nvPr>
        </p:nvSpPr>
        <p:spPr>
          <a:xfrm>
            <a:off x="583549" y="1270000"/>
            <a:ext cx="11362266" cy="5505938"/>
          </a:xfrm>
        </p:spPr>
        <p:txBody>
          <a:bodyPr>
            <a:noAutofit/>
          </a:bodyPr>
          <a:lstStyle/>
          <a:p>
            <a:r>
              <a:rPr lang="en-US" sz="2800" i="1" dirty="0"/>
              <a:t>Value Line </a:t>
            </a:r>
            <a:r>
              <a:rPr lang="en-US" sz="2800" dirty="0"/>
              <a:t>analyst reports, PDF versions, come out at 13 week intervals. The online </a:t>
            </a:r>
            <a:r>
              <a:rPr lang="en-US" sz="2800" i="1" dirty="0"/>
              <a:t>Value Line </a:t>
            </a:r>
            <a:r>
              <a:rPr lang="en-US" sz="2800" dirty="0"/>
              <a:t>version will have current prices and updated data. (Free through Fairfax County Library.)</a:t>
            </a:r>
          </a:p>
          <a:p>
            <a:r>
              <a:rPr lang="en-US" sz="2800" i="1" dirty="0"/>
              <a:t>Morningstar</a:t>
            </a:r>
            <a:r>
              <a:rPr lang="en-US" sz="2800" dirty="0"/>
              <a:t>  and </a:t>
            </a:r>
            <a:r>
              <a:rPr lang="en-US" sz="2800" i="1" dirty="0"/>
              <a:t>CFRA</a:t>
            </a:r>
            <a:r>
              <a:rPr lang="en-US" sz="2800" dirty="0"/>
              <a:t> reports appear a day or two after a company reports earnings at a quarter's end. One may find them through your broker or through your library’s online collections. </a:t>
            </a:r>
            <a:r>
              <a:rPr lang="en-US" sz="2800" i="1" dirty="0"/>
              <a:t>Morningstar</a:t>
            </a:r>
            <a:r>
              <a:rPr lang="en-US" sz="2800" dirty="0"/>
              <a:t> is carried online by Fairfax and Arlington County Libraries. </a:t>
            </a:r>
            <a:r>
              <a:rPr lang="en-US" sz="2800" i="1" dirty="0"/>
              <a:t>CFRA</a:t>
            </a:r>
            <a:r>
              <a:rPr lang="en-US" sz="2800" dirty="0"/>
              <a:t> is available through the Montgomery Public Library.</a:t>
            </a:r>
          </a:p>
          <a:p>
            <a:r>
              <a:rPr lang="en-US" sz="2800" i="1" dirty="0"/>
              <a:t>Yahoo</a:t>
            </a:r>
            <a:r>
              <a:rPr lang="en-US" sz="2800" dirty="0"/>
              <a:t>, </a:t>
            </a:r>
            <a:r>
              <a:rPr lang="en-US" sz="2800" i="1" dirty="0" err="1"/>
              <a:t>Zacks</a:t>
            </a:r>
            <a:r>
              <a:rPr lang="en-US" sz="2800" dirty="0"/>
              <a:t>, and </a:t>
            </a:r>
            <a:r>
              <a:rPr lang="en-US" sz="2800" i="1" dirty="0"/>
              <a:t>Seeking Alpha </a:t>
            </a:r>
            <a:r>
              <a:rPr lang="en-US" sz="2800" dirty="0"/>
              <a:t>analysts’ summaries appear in our Better Investing SSG Tool under the “Research” tab, then “Analysts Estimates”</a:t>
            </a:r>
          </a:p>
          <a:p>
            <a:endParaRPr lang="en-US" sz="2800" dirty="0"/>
          </a:p>
        </p:txBody>
      </p:sp>
    </p:spTree>
    <p:extLst>
      <p:ext uri="{BB962C8B-B14F-4D97-AF65-F5344CB8AC3E}">
        <p14:creationId xmlns:p14="http://schemas.microsoft.com/office/powerpoint/2010/main" val="71531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6A17-A2EC-453A-80C8-0DDCD3FDB40D}"/>
              </a:ext>
            </a:extLst>
          </p:cNvPr>
          <p:cNvSpPr>
            <a:spLocks noGrp="1"/>
          </p:cNvSpPr>
          <p:nvPr>
            <p:ph type="title"/>
          </p:nvPr>
        </p:nvSpPr>
        <p:spPr/>
        <p:txBody>
          <a:bodyPr/>
          <a:lstStyle/>
          <a:p>
            <a:r>
              <a:rPr lang="en-US" dirty="0">
                <a:solidFill>
                  <a:schemeClr val="accent2">
                    <a:lumMod val="75000"/>
                  </a:schemeClr>
                </a:solidFill>
              </a:rPr>
              <a:t>Where to find Value Line Reports</a:t>
            </a:r>
          </a:p>
        </p:txBody>
      </p:sp>
      <p:pic>
        <p:nvPicPr>
          <p:cNvPr id="5" name="Content Placeholder 4">
            <a:extLst>
              <a:ext uri="{FF2B5EF4-FFF2-40B4-BE49-F238E27FC236}">
                <a16:creationId xmlns:a16="http://schemas.microsoft.com/office/drawing/2014/main" id="{384B4754-FB13-4006-9F03-E3B95D4D85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510" y="1500337"/>
            <a:ext cx="8966022" cy="4787460"/>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975709-92C7-40CC-A6AE-7720C77C00C3}"/>
                  </a:ext>
                </a:extLst>
              </p14:cNvPr>
              <p14:cNvContentPartPr/>
              <p14:nvPr/>
            </p14:nvContentPartPr>
            <p14:xfrm>
              <a:off x="8197351" y="3242181"/>
              <a:ext cx="883440" cy="323640"/>
            </p14:xfrm>
          </p:contentPart>
        </mc:Choice>
        <mc:Fallback xmlns="">
          <p:pic>
            <p:nvPicPr>
              <p:cNvPr id="6" name="Ink 5">
                <a:extLst>
                  <a:ext uri="{FF2B5EF4-FFF2-40B4-BE49-F238E27FC236}">
                    <a16:creationId xmlns:a16="http://schemas.microsoft.com/office/drawing/2014/main" xmlns:p14="http://schemas.microsoft.com/office/powerpoint/2010/main" xmlns="" id="{3E975709-92C7-40CC-A6AE-7720C77C00C3}"/>
                  </a:ext>
                </a:extLst>
              </p:cNvPr>
              <p:cNvPicPr/>
              <p:nvPr/>
            </p:nvPicPr>
            <p:blipFill>
              <a:blip r:embed="rId4"/>
              <a:stretch>
                <a:fillRect/>
              </a:stretch>
            </p:blipFill>
            <p:spPr>
              <a:xfrm>
                <a:off x="8182951" y="3227781"/>
                <a:ext cx="912240" cy="352440"/>
              </a:xfrm>
              <a:prstGeom prst="rect">
                <a:avLst/>
              </a:prstGeom>
            </p:spPr>
          </p:pic>
        </mc:Fallback>
      </mc:AlternateContent>
    </p:spTree>
    <p:extLst>
      <p:ext uri="{BB962C8B-B14F-4D97-AF65-F5344CB8AC3E}">
        <p14:creationId xmlns:p14="http://schemas.microsoft.com/office/powerpoint/2010/main" val="3371291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D85D-6A56-4DE8-9D7A-0ABBF60E3ED2}"/>
              </a:ext>
            </a:extLst>
          </p:cNvPr>
          <p:cNvSpPr>
            <a:spLocks noGrp="1"/>
          </p:cNvSpPr>
          <p:nvPr>
            <p:ph type="title"/>
          </p:nvPr>
        </p:nvSpPr>
        <p:spPr/>
        <p:txBody>
          <a:bodyPr/>
          <a:lstStyle/>
          <a:p>
            <a:r>
              <a:rPr lang="en-US" dirty="0">
                <a:solidFill>
                  <a:schemeClr val="accent2">
                    <a:lumMod val="75000"/>
                  </a:schemeClr>
                </a:solidFill>
              </a:rPr>
              <a:t>Locating key data on Value Line Report </a:t>
            </a:r>
            <a:endParaRPr lang="en-US" dirty="0"/>
          </a:p>
        </p:txBody>
      </p:sp>
      <p:pic>
        <p:nvPicPr>
          <p:cNvPr id="4" name="Content Placeholder 3">
            <a:extLst>
              <a:ext uri="{FF2B5EF4-FFF2-40B4-BE49-F238E27FC236}">
                <a16:creationId xmlns:a16="http://schemas.microsoft.com/office/drawing/2014/main" id="{AE6BEE1F-FB90-48AD-8DA6-424BA2738E2F}"/>
              </a:ext>
            </a:extLst>
          </p:cNvPr>
          <p:cNvPicPr>
            <a:picLocks noGrp="1" noChangeAspect="1"/>
          </p:cNvPicPr>
          <p:nvPr>
            <p:ph idx="1"/>
          </p:nvPr>
        </p:nvPicPr>
        <p:blipFill>
          <a:blip r:embed="rId2"/>
          <a:stretch>
            <a:fillRect/>
          </a:stretch>
        </p:blipFill>
        <p:spPr>
          <a:xfrm>
            <a:off x="1224793" y="1930400"/>
            <a:ext cx="7080308" cy="4927600"/>
          </a:xfrm>
          <a:prstGeom prst="rect">
            <a:avLst/>
          </a:prstGeom>
        </p:spPr>
      </p:pic>
      <p:sp>
        <p:nvSpPr>
          <p:cNvPr id="5" name="Rectangle 4">
            <a:extLst>
              <a:ext uri="{FF2B5EF4-FFF2-40B4-BE49-F238E27FC236}">
                <a16:creationId xmlns:a16="http://schemas.microsoft.com/office/drawing/2014/main" id="{7580420A-E244-45D8-9E62-BD9271E17AAB}"/>
              </a:ext>
            </a:extLst>
          </p:cNvPr>
          <p:cNvSpPr/>
          <p:nvPr/>
        </p:nvSpPr>
        <p:spPr>
          <a:xfrm>
            <a:off x="6014905" y="4295164"/>
            <a:ext cx="343949" cy="15687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9A3BF8-F549-4E01-B963-D0814D1A6288}"/>
              </a:ext>
            </a:extLst>
          </p:cNvPr>
          <p:cNvSpPr/>
          <p:nvPr/>
        </p:nvSpPr>
        <p:spPr>
          <a:xfrm>
            <a:off x="7004807" y="4706224"/>
            <a:ext cx="1224793" cy="142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D8B1AB-6CCF-4AC2-AC47-AD04DC5637BD}"/>
              </a:ext>
            </a:extLst>
          </p:cNvPr>
          <p:cNvSpPr/>
          <p:nvPr/>
        </p:nvSpPr>
        <p:spPr>
          <a:xfrm>
            <a:off x="7004807" y="5746459"/>
            <a:ext cx="1224793" cy="142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85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295A-CB60-49BD-909E-B1453AFC876B}"/>
              </a:ext>
            </a:extLst>
          </p:cNvPr>
          <p:cNvSpPr>
            <a:spLocks noGrp="1"/>
          </p:cNvSpPr>
          <p:nvPr>
            <p:ph type="title"/>
          </p:nvPr>
        </p:nvSpPr>
        <p:spPr>
          <a:xfrm>
            <a:off x="677333" y="609600"/>
            <a:ext cx="9228667" cy="1320800"/>
          </a:xfrm>
        </p:spPr>
        <p:txBody>
          <a:bodyPr/>
          <a:lstStyle/>
          <a:p>
            <a:r>
              <a:rPr lang="en-US" dirty="0">
                <a:solidFill>
                  <a:schemeClr val="accent2">
                    <a:lumMod val="75000"/>
                  </a:schemeClr>
                </a:solidFill>
              </a:rPr>
              <a:t>Morningstar Reports Data, </a:t>
            </a:r>
            <a:r>
              <a:rPr lang="en-US" sz="2800" dirty="0">
                <a:solidFill>
                  <a:schemeClr val="accent2">
                    <a:lumMod val="75000"/>
                  </a:schemeClr>
                </a:solidFill>
              </a:rPr>
              <a:t>report p 3 &amp; p 7/8</a:t>
            </a:r>
          </a:p>
        </p:txBody>
      </p:sp>
      <p:pic>
        <p:nvPicPr>
          <p:cNvPr id="4" name="Content Placeholder 3"/>
          <p:cNvPicPr>
            <a:picLocks noGrp="1" noChangeAspect="1"/>
          </p:cNvPicPr>
          <p:nvPr>
            <p:ph idx="1"/>
          </p:nvPr>
        </p:nvPicPr>
        <p:blipFill>
          <a:blip r:embed="rId2"/>
          <a:stretch>
            <a:fillRect/>
          </a:stretch>
        </p:blipFill>
        <p:spPr>
          <a:xfrm>
            <a:off x="4849996" y="1428812"/>
            <a:ext cx="4191000" cy="1171575"/>
          </a:xfrm>
          <a:prstGeom prst="rect">
            <a:avLst/>
          </a:prstGeom>
        </p:spPr>
      </p:pic>
      <p:pic>
        <p:nvPicPr>
          <p:cNvPr id="6" name="Picture 5"/>
          <p:cNvPicPr>
            <a:picLocks noChangeAspect="1"/>
          </p:cNvPicPr>
          <p:nvPr/>
        </p:nvPicPr>
        <p:blipFill>
          <a:blip r:embed="rId3"/>
          <a:stretch>
            <a:fillRect/>
          </a:stretch>
        </p:blipFill>
        <p:spPr>
          <a:xfrm>
            <a:off x="4893591" y="2600387"/>
            <a:ext cx="4324350" cy="4133850"/>
          </a:xfrm>
          <a:prstGeom prst="rect">
            <a:avLst/>
          </a:prstGeom>
        </p:spPr>
      </p:pic>
      <p:pic>
        <p:nvPicPr>
          <p:cNvPr id="7" name="Picture 6"/>
          <p:cNvPicPr>
            <a:picLocks noChangeAspect="1"/>
          </p:cNvPicPr>
          <p:nvPr/>
        </p:nvPicPr>
        <p:blipFill>
          <a:blip r:embed="rId4"/>
          <a:stretch>
            <a:fillRect/>
          </a:stretch>
        </p:blipFill>
        <p:spPr>
          <a:xfrm>
            <a:off x="1181465" y="1369635"/>
            <a:ext cx="2780935" cy="5488365"/>
          </a:xfrm>
          <a:prstGeom prst="rect">
            <a:avLst/>
          </a:prstGeom>
        </p:spPr>
      </p:pic>
      <p:sp>
        <p:nvSpPr>
          <p:cNvPr id="8" name="Rectangle 7"/>
          <p:cNvSpPr/>
          <p:nvPr/>
        </p:nvSpPr>
        <p:spPr>
          <a:xfrm>
            <a:off x="4849996" y="3235569"/>
            <a:ext cx="4000927" cy="1641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10554" y="2965940"/>
            <a:ext cx="2543908" cy="1641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flipV="1">
            <a:off x="9174345" y="2965937"/>
            <a:ext cx="1247469" cy="785447"/>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101010%%</a:t>
            </a:r>
          </a:p>
        </p:txBody>
      </p:sp>
      <p:sp>
        <p:nvSpPr>
          <p:cNvPr id="12" name="TextBox 11"/>
          <p:cNvSpPr txBox="1"/>
          <p:nvPr/>
        </p:nvSpPr>
        <p:spPr>
          <a:xfrm>
            <a:off x="9261536" y="3118338"/>
            <a:ext cx="1312679" cy="369332"/>
          </a:xfrm>
          <a:prstGeom prst="rect">
            <a:avLst/>
          </a:prstGeom>
          <a:noFill/>
        </p:spPr>
        <p:txBody>
          <a:bodyPr wrap="square" rtlCol="0">
            <a:spAutoFit/>
          </a:bodyPr>
          <a:lstStyle/>
          <a:p>
            <a:r>
              <a:rPr lang="en-US" dirty="0"/>
              <a:t>10% </a:t>
            </a:r>
            <a:r>
              <a:rPr lang="en-US" dirty="0" err="1"/>
              <a:t>gwth</a:t>
            </a:r>
            <a:endParaRPr lang="en-US" dirty="0"/>
          </a:p>
        </p:txBody>
      </p:sp>
      <p:sp>
        <p:nvSpPr>
          <p:cNvPr id="13" name="Left Arrow 12"/>
          <p:cNvSpPr/>
          <p:nvPr/>
        </p:nvSpPr>
        <p:spPr>
          <a:xfrm flipV="1">
            <a:off x="8141849" y="2664044"/>
            <a:ext cx="731654" cy="586151"/>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101010%%</a:t>
            </a:r>
          </a:p>
        </p:txBody>
      </p:sp>
      <p:sp>
        <p:nvSpPr>
          <p:cNvPr id="14" name="TextBox 13"/>
          <p:cNvSpPr txBox="1"/>
          <p:nvPr/>
        </p:nvSpPr>
        <p:spPr>
          <a:xfrm>
            <a:off x="8216232" y="2781273"/>
            <a:ext cx="748923" cy="369332"/>
          </a:xfrm>
          <a:prstGeom prst="rect">
            <a:avLst/>
          </a:prstGeom>
          <a:noFill/>
        </p:spPr>
        <p:txBody>
          <a:bodyPr wrap="none" rtlCol="0">
            <a:spAutoFit/>
          </a:bodyPr>
          <a:lstStyle/>
          <a:p>
            <a:r>
              <a:rPr lang="en-US" dirty="0"/>
              <a:t>27 PE</a:t>
            </a:r>
          </a:p>
        </p:txBody>
      </p:sp>
      <p:sp>
        <p:nvSpPr>
          <p:cNvPr id="15" name="Rectangle 14"/>
          <p:cNvSpPr/>
          <p:nvPr/>
        </p:nvSpPr>
        <p:spPr>
          <a:xfrm>
            <a:off x="4849995" y="1365155"/>
            <a:ext cx="3543728" cy="287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4165088" y="1335264"/>
            <a:ext cx="696669" cy="47692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3078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6643</TotalTime>
  <Words>521</Words>
  <Application>Microsoft Office PowerPoint</Application>
  <PresentationFormat>Widescreen</PresentationFormat>
  <Paragraphs>53</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 3</vt:lpstr>
      <vt:lpstr>Facet</vt:lpstr>
      <vt:lpstr>Estimating Sales and Earnings with Sheryl’s Template</vt:lpstr>
      <vt:lpstr>Disclaimer</vt:lpstr>
      <vt:lpstr>Outline</vt:lpstr>
      <vt:lpstr>Analysts’ Estimates Template Advantages</vt:lpstr>
      <vt:lpstr>Analysts’ Average Estimates Template:  Key data in 1 place</vt:lpstr>
      <vt:lpstr>Locating data </vt:lpstr>
      <vt:lpstr>Where to find Value Line Reports</vt:lpstr>
      <vt:lpstr>Locating key data on Value Line Report </vt:lpstr>
      <vt:lpstr>Morningstar Reports Data, report p 3 &amp; p 7/8</vt:lpstr>
      <vt:lpstr>CFRA Analyst Report first page</vt:lpstr>
      <vt:lpstr>PowerPoint Presentation</vt:lpstr>
      <vt:lpstr>Locating Analysts’ Consensus Estimates on BI SSG</vt:lpstr>
      <vt:lpstr>Locating Analysts’Consensus Estimates on BI SSG</vt:lpstr>
      <vt:lpstr>BI SSG: Research/Analysts’ Estimates Data (Note: Zacks estimates for 1 year)</vt:lpstr>
      <vt:lpstr>Zacks Website EPS estimate for 3-5 years. (located from web search)</vt:lpstr>
      <vt:lpstr>Yahoo Finance Analyst Estimates (Note: Yahoo estimates for 1 year)</vt:lpstr>
      <vt:lpstr>BI SSG: Seeking Alpha Analysts Estimates (Note: Alpha estimate for 1 year)</vt:lpstr>
      <vt:lpstr> Seeking Alpha Analysts Estimates (Note: Alpha estimates for 5 years from website) </vt:lpstr>
      <vt:lpstr>Example of Completed Template for Monster Beverage</vt:lpstr>
      <vt:lpstr>Adjusting the formula in spreadsheet  The formula for the average analysts estimates is set for 6 anlaysts. If you use more or less, you will need to adjust the formula in the template.    </vt:lpstr>
      <vt:lpstr> Missing Information … What to do?   Sometimes you won’t be able to locate both the EPS and the Revenue projections from analysts. I recommend keeping both the EPS and revenue projections the same, so simply fill in the cells so that they match or are close.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L</dc:creator>
  <cp:lastModifiedBy>G L</cp:lastModifiedBy>
  <cp:revision>116</cp:revision>
  <cp:lastPrinted>2022-11-05T02:41:50Z</cp:lastPrinted>
  <dcterms:created xsi:type="dcterms:W3CDTF">2022-02-09T17:45:40Z</dcterms:created>
  <dcterms:modified xsi:type="dcterms:W3CDTF">2022-11-15T01:58:50Z</dcterms:modified>
</cp:coreProperties>
</file>