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2"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2" autoAdjust="0"/>
    <p:restoredTop sz="94660"/>
  </p:normalViewPr>
  <p:slideViewPr>
    <p:cSldViewPr snapToGrid="0">
      <p:cViewPr varScale="1">
        <p:scale>
          <a:sx n="98" d="100"/>
          <a:sy n="98" d="100"/>
        </p:scale>
        <p:origin x="2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hyperlink" Target="https://www.investopedia.com/terms/d/dividend.asp" TargetMode="External"/><Relationship Id="rId3" Type="http://schemas.openxmlformats.org/officeDocument/2006/relationships/hyperlink" Target="https://www.investopedia.com/terms/i/incomestatement.asp" TargetMode="External"/><Relationship Id="rId7" Type="http://schemas.openxmlformats.org/officeDocument/2006/relationships/hyperlink" Target="https://www.investopedia.com/terms/c/cashflow.asp" TargetMode="External"/><Relationship Id="rId2" Type="http://schemas.openxmlformats.org/officeDocument/2006/relationships/hyperlink" Target="https://www.investopedia.com/terms/b/balancesheet.asp" TargetMode="External"/><Relationship Id="rId1" Type="http://schemas.openxmlformats.org/officeDocument/2006/relationships/slideLayout" Target="../slideLayouts/slideLayout6.xml"/><Relationship Id="rId6" Type="http://schemas.openxmlformats.org/officeDocument/2006/relationships/hyperlink" Target="https://www.investopedia.com/investing/what-is-a-cash-flow-statement/" TargetMode="External"/><Relationship Id="rId5" Type="http://schemas.openxmlformats.org/officeDocument/2006/relationships/hyperlink" Target="https://www.investopedia.com/terms/r/revenue.asp" TargetMode="External"/><Relationship Id="rId4" Type="http://schemas.openxmlformats.org/officeDocument/2006/relationships/hyperlink" Target="https://www.investopedia.com/terms/n/netincome.asp" TargetMode="External"/><Relationship Id="rId9" Type="http://schemas.openxmlformats.org/officeDocument/2006/relationships/hyperlink" Target="https://www.investopedia.com/articles/02/050102.as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nvestopedia.com/terms/f/financialperformance.asp" TargetMode="External"/><Relationship Id="rId7" Type="http://schemas.openxmlformats.org/officeDocument/2006/relationships/hyperlink" Target="https://www.investopedia.com/terms/f/footnote.asp" TargetMode="External"/><Relationship Id="rId2" Type="http://schemas.openxmlformats.org/officeDocument/2006/relationships/hyperlink" Target="https://www.investopedia.com/terms/g/gaap.asp" TargetMode="External"/><Relationship Id="rId1" Type="http://schemas.openxmlformats.org/officeDocument/2006/relationships/slideLayout" Target="../slideLayouts/slideLayout7.xml"/><Relationship Id="rId6" Type="http://schemas.openxmlformats.org/officeDocument/2006/relationships/hyperlink" Target="https://www.investopedia.com/terms/d/disclosure.asp" TargetMode="External"/><Relationship Id="rId5" Type="http://schemas.openxmlformats.org/officeDocument/2006/relationships/hyperlink" Target="https://www.investopedia.com/terms/m/metrics.asp" TargetMode="External"/><Relationship Id="rId4" Type="http://schemas.openxmlformats.org/officeDocument/2006/relationships/hyperlink" Target="https://www.investopedia.com/terms/i/indicator.asp"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investopedia.com/financial-term-dictionary-4769738" TargetMode="External"/><Relationship Id="rId3" Type="http://schemas.openxmlformats.org/officeDocument/2006/relationships/hyperlink" Target="https://www.investopedia.com/terms/e/earnings.asp" TargetMode="External"/><Relationship Id="rId7" Type="http://schemas.openxmlformats.org/officeDocument/2006/relationships/hyperlink" Target="https://www.investopedia.com/terms/o/operatingincome.asp" TargetMode="External"/><Relationship Id="rId2" Type="http://schemas.openxmlformats.org/officeDocument/2006/relationships/hyperlink" Target="https://www.investopedia.com/terms/p/profitabilityratios.asp" TargetMode="External"/><Relationship Id="rId1" Type="http://schemas.openxmlformats.org/officeDocument/2006/relationships/slideLayout" Target="../slideLayouts/slideLayout6.xml"/><Relationship Id="rId6" Type="http://schemas.openxmlformats.org/officeDocument/2006/relationships/hyperlink" Target="https://www.investopedia.com/terms/o/operating_profit.asp" TargetMode="External"/><Relationship Id="rId5" Type="http://schemas.openxmlformats.org/officeDocument/2006/relationships/hyperlink" Target="https://www.investopedia.com/terms/s/shareholdersequity.asp" TargetMode="External"/><Relationship Id="rId4" Type="http://schemas.openxmlformats.org/officeDocument/2006/relationships/hyperlink" Target="https://www.investopedia.com/terms/r/returnonequity.as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2592427"/>
          </a:xfrm>
        </p:spPr>
        <p:txBody>
          <a:bodyPr>
            <a:noAutofit/>
          </a:bodyPr>
          <a:lstStyle/>
          <a:p>
            <a:r>
              <a:rPr lang="en-US" sz="5400" dirty="0"/>
              <a:t>Why Do Shareholders Need Financial Statements?</a:t>
            </a:r>
            <a:endParaRPr lang="en-US" sz="5400" dirty="0">
              <a:latin typeface="Bahnschrift SemiBold Condensed" panose="020B0502040204020203" pitchFamily="34" charset="0"/>
            </a:endParaRPr>
          </a:p>
        </p:txBody>
      </p:sp>
      <p:sp>
        <p:nvSpPr>
          <p:cNvPr id="4" name="TextBox 3"/>
          <p:cNvSpPr txBox="1"/>
          <p:nvPr/>
        </p:nvSpPr>
        <p:spPr>
          <a:xfrm>
            <a:off x="2592924" y="5185186"/>
            <a:ext cx="5711980" cy="707886"/>
          </a:xfrm>
          <a:prstGeom prst="rect">
            <a:avLst/>
          </a:prstGeom>
          <a:noFill/>
        </p:spPr>
        <p:txBody>
          <a:bodyPr wrap="square" rtlCol="0">
            <a:spAutoFit/>
          </a:bodyPr>
          <a:lstStyle/>
          <a:p>
            <a:endParaRPr lang="en-US" sz="2000" dirty="0">
              <a:latin typeface="Bahnschrift SemiLight Condensed" panose="020B0502040204020203" pitchFamily="34" charset="0"/>
            </a:endParaRPr>
          </a:p>
          <a:p>
            <a:endParaRPr lang="en-US" sz="2000" dirty="0">
              <a:latin typeface="Bahnschrift SemiLight Condensed" panose="020B0502040204020203" pitchFamily="34" charset="0"/>
            </a:endParaRPr>
          </a:p>
        </p:txBody>
      </p:sp>
    </p:spTree>
    <p:extLst>
      <p:ext uri="{BB962C8B-B14F-4D97-AF65-F5344CB8AC3E}">
        <p14:creationId xmlns:p14="http://schemas.microsoft.com/office/powerpoint/2010/main" val="2427940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92924" y="355169"/>
            <a:ext cx="8911687" cy="677565"/>
          </a:xfrm>
        </p:spPr>
        <p:txBody>
          <a:bodyPr/>
          <a:lstStyle/>
          <a:p>
            <a:r>
              <a:rPr lang="en-US" dirty="0"/>
              <a:t>Key Takeaways</a:t>
            </a:r>
          </a:p>
        </p:txBody>
      </p:sp>
      <p:sp>
        <p:nvSpPr>
          <p:cNvPr id="4" name="Rectangle 3"/>
          <p:cNvSpPr/>
          <p:nvPr/>
        </p:nvSpPr>
        <p:spPr>
          <a:xfrm>
            <a:off x="2592924" y="1070764"/>
            <a:ext cx="8911687" cy="5109732"/>
          </a:xfrm>
          <a:prstGeom prst="rect">
            <a:avLst/>
          </a:prstGeom>
        </p:spPr>
        <p:txBody>
          <a:bodyPr wrap="square">
            <a:spAutoFit/>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Understanding how to read a company's financial statements is key for any investor wanting to make smart investment choices.</a:t>
            </a:r>
            <a:endParaRPr lang="en-US" sz="2200" dirty="0">
              <a:solidFill>
                <a:srgbClr val="11111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There are four sections to a company's financial statements: the balance sheet, the income statement, the cash flow statement, and the explanatory notes.</a:t>
            </a:r>
            <a:endParaRPr lang="en-US" sz="2200" dirty="0">
              <a:solidFill>
                <a:srgbClr val="11111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Prudent investors might also want to review a company's 10-K (annual) and 10Q (quarterly), which is the detailed financial report the company files with the U.S. Securities and Exchange Commission (SEC).</a:t>
            </a:r>
            <a:endParaRPr lang="en-US" sz="2200" dirty="0">
              <a:solidFill>
                <a:srgbClr val="11111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2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An investor should also review non-financial information that could impact a company's return, such as the state of the economy, the quality of the company's management, and the company's competitors.</a:t>
            </a:r>
            <a:endParaRPr lang="en-US" sz="22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6217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2166" y="602595"/>
            <a:ext cx="8911687" cy="634535"/>
          </a:xfrm>
        </p:spPr>
        <p:txBody>
          <a:bodyPr>
            <a:noAutofit/>
          </a:bodyPr>
          <a:lstStyle/>
          <a:p>
            <a:r>
              <a:rPr lang="en-US" dirty="0"/>
              <a:t>What's Behind the Numbers?</a:t>
            </a:r>
          </a:p>
        </p:txBody>
      </p:sp>
      <p:sp>
        <p:nvSpPr>
          <p:cNvPr id="3" name="Rectangle 2"/>
          <p:cNvSpPr/>
          <p:nvPr/>
        </p:nvSpPr>
        <p:spPr>
          <a:xfrm>
            <a:off x="3048000" y="1901018"/>
            <a:ext cx="8107680" cy="4282583"/>
          </a:xfrm>
          <a:prstGeom prst="rect">
            <a:avLst/>
          </a:prstGeom>
        </p:spPr>
        <p:txBody>
          <a:bodyPr wrap="square">
            <a:spAutoFit/>
          </a:bodyPr>
          <a:lstStyle/>
          <a:p>
            <a:pPr>
              <a:lnSpc>
                <a:spcPct val="107000"/>
              </a:lnSpc>
              <a:spcAft>
                <a:spcPts val="800"/>
              </a:spcAft>
            </a:pPr>
            <a:r>
              <a:rPr lang="en-US" sz="22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The numbers in a company's financial statements reflect the company's business, products, services, and macro-fundamental events. These numbers and the financial ratios or indicators derived from them are easier to understand if you can visualize the underlying realities of the fundamentals. </a:t>
            </a:r>
          </a:p>
          <a:p>
            <a:pPr>
              <a:lnSpc>
                <a:spcPct val="107000"/>
              </a:lnSpc>
              <a:spcAft>
                <a:spcPts val="800"/>
              </a:spcAft>
            </a:pPr>
            <a:endParaRPr lang="en-US" sz="22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2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For example, before you start crunching numbers, it's critical to develop an understanding of what the company does, its products and/or services, and the industry in which it operates.  Also, how might the company stand out from its peers.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7637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2167" y="484263"/>
            <a:ext cx="8911687" cy="720596"/>
          </a:xfrm>
        </p:spPr>
        <p:txBody>
          <a:bodyPr>
            <a:normAutofit fontScale="90000"/>
          </a:bodyPr>
          <a:lstStyle/>
          <a:p>
            <a:r>
              <a:rPr lang="en-US" dirty="0"/>
              <a:t>Three major financial statements.</a:t>
            </a:r>
            <a:br>
              <a:rPr lang="en-US" dirty="0"/>
            </a:br>
            <a:endParaRPr lang="en-US" dirty="0"/>
          </a:p>
        </p:txBody>
      </p:sp>
      <p:sp>
        <p:nvSpPr>
          <p:cNvPr id="3" name="Rectangle 2"/>
          <p:cNvSpPr/>
          <p:nvPr/>
        </p:nvSpPr>
        <p:spPr>
          <a:xfrm>
            <a:off x="2173045" y="1172589"/>
            <a:ext cx="9320809" cy="5652638"/>
          </a:xfrm>
          <a:prstGeom prst="rect">
            <a:avLst/>
          </a:prstGeom>
        </p:spPr>
        <p:txBody>
          <a:bodyPr wrap="square">
            <a:spAutoFit/>
          </a:bodyPr>
          <a:lstStyle/>
          <a:p>
            <a:pPr>
              <a:lnSpc>
                <a:spcPct val="107000"/>
              </a:lnSpc>
              <a:spcAft>
                <a:spcPts val="800"/>
              </a:spcAft>
            </a:pP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Balance Sheet - The </a:t>
            </a:r>
            <a:r>
              <a:rPr lang="en-US" sz="20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2"/>
              </a:rPr>
              <a:t>balance sheet</a:t>
            </a: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shows a company's assets (what they own), liabilities (what they owe), and stockholders' equity (or ownership) at a given moment.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Income Statement - The </a:t>
            </a:r>
            <a:r>
              <a:rPr lang="en-US" sz="20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3"/>
              </a:rPr>
              <a:t>income statement</a:t>
            </a: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reports the revenue generated from sales, the operating expenses involved in creating that revenue as well as other costs, such as taxes and interest expense on any debt on the balance sheet. The net amount or the bottom line of the income statement is the </a:t>
            </a:r>
            <a:r>
              <a:rPr lang="en-US" sz="20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4"/>
              </a:rPr>
              <a:t>net income</a:t>
            </a: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or the profit for the period. Net income is </a:t>
            </a:r>
            <a:r>
              <a:rPr lang="en-US" sz="20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5"/>
              </a:rPr>
              <a:t>revenue</a:t>
            </a: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minus all of the costs of doing business.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Cash Flow Statement - The </a:t>
            </a:r>
            <a:r>
              <a:rPr lang="en-US" sz="20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6"/>
              </a:rPr>
              <a:t>cash flow statement</a:t>
            </a: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(CFS) measures the cash generated for a period, including all of the transactions added to or subtracted from cash. </a:t>
            </a:r>
            <a:r>
              <a:rPr lang="en-US" sz="20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7"/>
              </a:rPr>
              <a:t>Cash flow</a:t>
            </a: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is important because it shows how much cash is available to meet short-term obligations, invest in the company, or pay </a:t>
            </a:r>
            <a:r>
              <a:rPr lang="en-US" sz="20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8"/>
              </a:rPr>
              <a:t>dividends</a:t>
            </a: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to shareholders.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In addition to reviewing a company's financial statements themselves, also pay attention to the information provided in the </a:t>
            </a:r>
            <a:r>
              <a:rPr lang="en-US" sz="20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9"/>
              </a:rPr>
              <a:t>footnotes</a:t>
            </a:r>
            <a:r>
              <a:rPr lang="en-US" sz="20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to the financial statements.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6003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0466" y="390464"/>
            <a:ext cx="9789459" cy="5293757"/>
          </a:xfrm>
          <a:prstGeom prst="rect">
            <a:avLst/>
          </a:prstGeom>
        </p:spPr>
        <p:txBody>
          <a:bodyPr wrap="square">
            <a:spAutoFit/>
          </a:bodyPr>
          <a:lstStyle/>
          <a:p>
            <a:r>
              <a:rPr lang="en-US" sz="2200" b="1" spc="5" dirty="0">
                <a:solidFill>
                  <a:srgbClr val="111111"/>
                </a:solidFill>
                <a:latin typeface="Arial" panose="020B0604020202020204" pitchFamily="34" charset="0"/>
                <a:ea typeface="Times New Roman" panose="02020603050405020304" pitchFamily="18" charset="0"/>
              </a:rPr>
              <a:t>Key Accounting Conventions </a:t>
            </a:r>
            <a:r>
              <a:rPr lang="en-US" sz="2400" spc="5" dirty="0">
                <a:solidFill>
                  <a:srgbClr val="111111"/>
                </a:solidFill>
                <a:latin typeface="Arial" panose="020B0604020202020204" pitchFamily="34" charset="0"/>
                <a:ea typeface="Times New Roman" panose="02020603050405020304" pitchFamily="18" charset="0"/>
              </a:rPr>
              <a:t>- </a:t>
            </a:r>
            <a:r>
              <a:rPr lang="en-US" u="sng" spc="5" dirty="0">
                <a:solidFill>
                  <a:srgbClr val="2C40D0"/>
                </a:solidFill>
                <a:latin typeface="Arial" panose="020B0604020202020204" pitchFamily="34" charset="0"/>
                <a:ea typeface="Times New Roman" panose="02020603050405020304" pitchFamily="18" charset="0"/>
                <a:hlinkClick r:id="rId2"/>
              </a:rPr>
              <a:t>Generally accepted accounting principles</a:t>
            </a:r>
            <a:r>
              <a:rPr lang="en-US" spc="5" dirty="0">
                <a:solidFill>
                  <a:srgbClr val="111111"/>
                </a:solidFill>
                <a:latin typeface="Arial" panose="020B0604020202020204" pitchFamily="34" charset="0"/>
                <a:ea typeface="Times New Roman" panose="02020603050405020304" pitchFamily="18" charset="0"/>
              </a:rPr>
              <a:t> (GAAP) are used to prepare financial statements. Both methods are legal in the United States, although GAAP is most commonly used. The main difference between the two methods is that GAAP is more "rules-based," while IFRS is more "principles-based." Both have different ways of reporting asset values, depreciation, and inventory, to name a few.</a:t>
            </a:r>
          </a:p>
          <a:p>
            <a:endParaRPr lang="en-US" spc="5" dirty="0">
              <a:solidFill>
                <a:srgbClr val="111111"/>
              </a:solidFill>
              <a:latin typeface="Arial" panose="020B0604020202020204" pitchFamily="34" charset="0"/>
            </a:endParaRPr>
          </a:p>
          <a:p>
            <a:r>
              <a:rPr lang="en-US" sz="2200" b="1" dirty="0">
                <a:latin typeface="Arial" panose="020B0604020202020204" pitchFamily="34" charset="0"/>
                <a:cs typeface="Arial" panose="020B0604020202020204" pitchFamily="34" charset="0"/>
              </a:rPr>
              <a:t>Financial Ratios and Indicators </a:t>
            </a:r>
            <a:r>
              <a:rPr lang="en-US" dirty="0"/>
              <a:t>- </a:t>
            </a:r>
            <a:r>
              <a:rPr lang="en-US" dirty="0">
                <a:latin typeface="Arial" panose="020B0604020202020204" pitchFamily="34" charset="0"/>
                <a:cs typeface="Arial" panose="020B0604020202020204" pitchFamily="34" charset="0"/>
              </a:rPr>
              <a:t>The absolute numbers in financial statements are of little value for investment analysis unless these numbers are transformed into meaningful relationships to judge a company's </a:t>
            </a:r>
            <a:r>
              <a:rPr lang="en-US" u="sng" dirty="0">
                <a:latin typeface="Arial" panose="020B0604020202020204" pitchFamily="34" charset="0"/>
                <a:cs typeface="Arial" panose="020B0604020202020204" pitchFamily="34" charset="0"/>
                <a:hlinkClick r:id="rId3"/>
              </a:rPr>
              <a:t>financial performance</a:t>
            </a:r>
            <a:r>
              <a:rPr lang="en-US" dirty="0">
                <a:latin typeface="Arial" panose="020B0604020202020204" pitchFamily="34" charset="0"/>
                <a:cs typeface="Arial" panose="020B0604020202020204" pitchFamily="34" charset="0"/>
              </a:rPr>
              <a:t> and gauge its financial health. The resulting ratios and </a:t>
            </a:r>
            <a:r>
              <a:rPr lang="en-US" u="sng" dirty="0">
                <a:latin typeface="Arial" panose="020B0604020202020204" pitchFamily="34" charset="0"/>
                <a:cs typeface="Arial" panose="020B0604020202020204" pitchFamily="34" charset="0"/>
                <a:hlinkClick r:id="rId4"/>
              </a:rPr>
              <a:t>indicators</a:t>
            </a:r>
            <a:r>
              <a:rPr lang="en-US" dirty="0">
                <a:latin typeface="Arial" panose="020B0604020202020204" pitchFamily="34" charset="0"/>
                <a:cs typeface="Arial" panose="020B0604020202020204" pitchFamily="34" charset="0"/>
              </a:rPr>
              <a:t> must be viewed over extended periods to spot trends. Please beware that evaluative financial </a:t>
            </a:r>
            <a:r>
              <a:rPr lang="en-US" u="sng" dirty="0">
                <a:latin typeface="Arial" panose="020B0604020202020204" pitchFamily="34" charset="0"/>
                <a:cs typeface="Arial" panose="020B0604020202020204" pitchFamily="34" charset="0"/>
                <a:hlinkClick r:id="rId5"/>
              </a:rPr>
              <a:t>metrics</a:t>
            </a:r>
            <a:r>
              <a:rPr lang="en-US" dirty="0">
                <a:latin typeface="Arial" panose="020B0604020202020204" pitchFamily="34" charset="0"/>
                <a:cs typeface="Arial" panose="020B0604020202020204" pitchFamily="34" charset="0"/>
              </a:rPr>
              <a:t> can differ significantly by industry, company size, and stage of development.</a:t>
            </a:r>
          </a:p>
          <a:p>
            <a:endParaRPr lang="en-US"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Notes to Financial Statements </a:t>
            </a:r>
            <a:r>
              <a:rPr lang="en-US" dirty="0"/>
              <a:t>- </a:t>
            </a:r>
            <a:r>
              <a:rPr lang="en-US" dirty="0">
                <a:latin typeface="Arial" panose="020B0604020202020204" pitchFamily="34" charset="0"/>
                <a:cs typeface="Arial" panose="020B0604020202020204" pitchFamily="34" charset="0"/>
              </a:rPr>
              <a:t>The financial statement numbers don't provide all of the </a:t>
            </a:r>
            <a:r>
              <a:rPr lang="en-US" u="sng" dirty="0">
                <a:latin typeface="Arial" panose="020B0604020202020204" pitchFamily="34" charset="0"/>
                <a:cs typeface="Arial" panose="020B0604020202020204" pitchFamily="34" charset="0"/>
                <a:hlinkClick r:id="rId6"/>
              </a:rPr>
              <a:t>disclosure</a:t>
            </a:r>
            <a:r>
              <a:rPr lang="en-US" dirty="0">
                <a:latin typeface="Arial" panose="020B0604020202020204" pitchFamily="34" charset="0"/>
                <a:cs typeface="Arial" panose="020B0604020202020204" pitchFamily="34" charset="0"/>
              </a:rPr>
              <a:t> required by regulatory authorities. Analysts and investors alike universally agree that a thorough understanding of the </a:t>
            </a:r>
            <a:r>
              <a:rPr lang="en-US" u="sng" dirty="0">
                <a:latin typeface="Arial" panose="020B0604020202020204" pitchFamily="34" charset="0"/>
                <a:cs typeface="Arial" panose="020B0604020202020204" pitchFamily="34" charset="0"/>
                <a:hlinkClick r:id="rId7"/>
              </a:rPr>
              <a:t>notes to financial statements</a:t>
            </a:r>
            <a:r>
              <a:rPr lang="en-US" dirty="0">
                <a:latin typeface="Arial" panose="020B0604020202020204" pitchFamily="34" charset="0"/>
                <a:cs typeface="Arial" panose="020B0604020202020204" pitchFamily="34" charset="0"/>
              </a:rPr>
              <a:t> is essential to properly evaluate a company's financial condition and performance. As noted by auditors on financial statements "the accompanying notes are an integral part of these financial statements."</a:t>
            </a:r>
          </a:p>
        </p:txBody>
      </p:sp>
    </p:spTree>
    <p:extLst>
      <p:ext uri="{BB962C8B-B14F-4D97-AF65-F5344CB8AC3E}">
        <p14:creationId xmlns:p14="http://schemas.microsoft.com/office/powerpoint/2010/main" val="33082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505772"/>
            <a:ext cx="8911687" cy="645292"/>
          </a:xfrm>
        </p:spPr>
        <p:txBody>
          <a:bodyPr/>
          <a:lstStyle/>
          <a:p>
            <a:r>
              <a:rPr lang="en-US" dirty="0"/>
              <a:t>Understanding Financial Jargon</a:t>
            </a:r>
          </a:p>
        </p:txBody>
      </p:sp>
      <p:sp>
        <p:nvSpPr>
          <p:cNvPr id="3" name="Rectangle 2"/>
          <p:cNvSpPr/>
          <p:nvPr/>
        </p:nvSpPr>
        <p:spPr>
          <a:xfrm>
            <a:off x="1990165" y="1319113"/>
            <a:ext cx="9514446" cy="4981685"/>
          </a:xfrm>
          <a:prstGeom prst="rect">
            <a:avLst/>
          </a:prstGeom>
        </p:spPr>
        <p:txBody>
          <a:bodyPr wrap="square">
            <a:spAutoFit/>
          </a:bodyPr>
          <a:lstStyle/>
          <a:p>
            <a:pPr>
              <a:lnSpc>
                <a:spcPct val="107000"/>
              </a:lnSpc>
              <a:spcAft>
                <a:spcPts val="800"/>
              </a:spcAft>
            </a:pPr>
            <a:r>
              <a:rPr lang="en-US" sz="1600" b="1" dirty="0">
                <a:latin typeface="Arial" panose="020B0604020202020204" pitchFamily="34" charset="0"/>
                <a:cs typeface="Arial" panose="020B0604020202020204" pitchFamily="34" charset="0"/>
              </a:rPr>
              <a:t>Profitability Ratios </a:t>
            </a:r>
            <a:r>
              <a:rPr lang="en-US" sz="1600" dirty="0">
                <a:latin typeface="Arial" panose="020B0604020202020204" pitchFamily="34" charset="0"/>
                <a:cs typeface="Arial" panose="020B0604020202020204" pitchFamily="34" charset="0"/>
              </a:rPr>
              <a:t>- </a:t>
            </a:r>
            <a:r>
              <a:rPr lang="en-US" sz="1600" u="sng" dirty="0">
                <a:latin typeface="Arial" panose="020B0604020202020204" pitchFamily="34" charset="0"/>
                <a:cs typeface="Arial" panose="020B0604020202020204" pitchFamily="34" charset="0"/>
                <a:hlinkClick r:id="rId2"/>
              </a:rPr>
              <a:t>Profitability ratios</a:t>
            </a:r>
            <a:r>
              <a:rPr lang="en-US" sz="1600" dirty="0">
                <a:latin typeface="Arial" panose="020B0604020202020204" pitchFamily="34" charset="0"/>
                <a:cs typeface="Arial" panose="020B0604020202020204" pitchFamily="34" charset="0"/>
              </a:rPr>
              <a:t> are a group of financial metrics that show how well a company generates </a:t>
            </a:r>
            <a:r>
              <a:rPr lang="en-US" sz="1600" u="sng" dirty="0">
                <a:latin typeface="Arial" panose="020B0604020202020204" pitchFamily="34" charset="0"/>
                <a:cs typeface="Arial" panose="020B0604020202020204" pitchFamily="34" charset="0"/>
                <a:hlinkClick r:id="rId3"/>
              </a:rPr>
              <a:t>earnings</a:t>
            </a:r>
            <a:r>
              <a:rPr lang="en-US" sz="1600" dirty="0">
                <a:latin typeface="Arial" panose="020B0604020202020204" pitchFamily="34" charset="0"/>
                <a:cs typeface="Arial" panose="020B0604020202020204" pitchFamily="34" charset="0"/>
              </a:rPr>
              <a:t> compared to its associated expenses. However, investors should take care not to make a general comparison. Instead, they will get a better sense of how well a company is doing by comparing ratios of a similar period. For example, comparing the fourth quarter of this year with the same quarter from last year will net a better result.</a:t>
            </a:r>
          </a:p>
          <a:p>
            <a:pPr>
              <a:lnSpc>
                <a:spcPct val="107000"/>
              </a:lnSpc>
              <a:spcAft>
                <a:spcPts val="800"/>
              </a:spcAft>
            </a:pPr>
            <a:r>
              <a:rPr lang="en-US" sz="1600" b="1"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Return on Equity - </a:t>
            </a:r>
            <a:r>
              <a:rPr lang="en-US" sz="16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4"/>
              </a:rPr>
              <a:t>Return on equity</a:t>
            </a:r>
            <a:r>
              <a:rPr lang="en-US" sz="16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or ROE, calculate  company's ability to generate income from </a:t>
            </a:r>
            <a:r>
              <a:rPr lang="en-US" sz="1600" u="sng" spc="5"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5"/>
              </a:rPr>
              <a:t>shareholders' equity</a:t>
            </a:r>
            <a:r>
              <a:rPr lang="en-US" sz="1600"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or investments. Companies issue shares of stock to raise capital and use the money to invest in the company. The higher the return or ROE, the better the company's performance since it generated more money for each dollar of investment in the company.  R</a:t>
            </a:r>
            <a:r>
              <a:rPr lang="en-US" sz="1600" i="1" spc="5"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eturn on Equity=Average Shareholders’ Equity/Net Income</a:t>
            </a:r>
          </a:p>
          <a:p>
            <a:pPr>
              <a:lnSpc>
                <a:spcPct val="107000"/>
              </a:lnSpc>
              <a:spcAft>
                <a:spcPts val="800"/>
              </a:spcAft>
            </a:pPr>
            <a:r>
              <a:rPr lang="en-US" sz="1600" b="1" dirty="0">
                <a:latin typeface="Arial" panose="020B0604020202020204" pitchFamily="34" charset="0"/>
                <a:cs typeface="Arial" panose="020B0604020202020204" pitchFamily="34" charset="0"/>
              </a:rPr>
              <a:t>Operating Margin - </a:t>
            </a:r>
            <a:r>
              <a:rPr lang="en-US" sz="1600" u="sng" dirty="0">
                <a:latin typeface="Arial" panose="020B0604020202020204" pitchFamily="34" charset="0"/>
                <a:cs typeface="Arial" panose="020B0604020202020204" pitchFamily="34" charset="0"/>
                <a:hlinkClick r:id="rId6"/>
              </a:rPr>
              <a:t>Operating profit</a:t>
            </a:r>
            <a:r>
              <a:rPr lang="en-US" sz="1600" dirty="0">
                <a:latin typeface="Arial" panose="020B0604020202020204" pitchFamily="34" charset="0"/>
                <a:cs typeface="Arial" panose="020B0604020202020204" pitchFamily="34" charset="0"/>
              </a:rPr>
              <a:t> margin evaluates the efficiency of a company's core financial performance. </a:t>
            </a:r>
            <a:r>
              <a:rPr lang="en-US" sz="1600" u="sng" dirty="0">
                <a:latin typeface="Arial" panose="020B0604020202020204" pitchFamily="34" charset="0"/>
                <a:cs typeface="Arial" panose="020B0604020202020204" pitchFamily="34" charset="0"/>
                <a:hlinkClick r:id="rId7"/>
              </a:rPr>
              <a:t>Operating income</a:t>
            </a:r>
            <a:r>
              <a:rPr lang="en-US" sz="1600" dirty="0">
                <a:latin typeface="Arial" panose="020B0604020202020204" pitchFamily="34" charset="0"/>
                <a:cs typeface="Arial" panose="020B0604020202020204" pitchFamily="34" charset="0"/>
              </a:rPr>
              <a:t> is the revenue generated from a company's core business operations.  Although operating margin is the profit from core operations, it doesn't include expenses such as taxes and interest on debt. </a:t>
            </a:r>
            <a:r>
              <a:rPr lang="en-US" sz="1600" i="1" dirty="0">
                <a:latin typeface="Arial" panose="020B0604020202020204" pitchFamily="34" charset="0"/>
                <a:cs typeface="Arial" panose="020B0604020202020204" pitchFamily="34" charset="0"/>
              </a:rPr>
              <a:t>Operating margin = operating earnings / revenue</a:t>
            </a:r>
          </a:p>
          <a:p>
            <a:pPr>
              <a:lnSpc>
                <a:spcPct val="107000"/>
              </a:lnSpc>
              <a:spcAft>
                <a:spcPts val="800"/>
              </a:spcAft>
            </a:pPr>
            <a:endParaRPr lang="en-US" sz="1600" i="1" dirty="0">
              <a:latin typeface="Arial" panose="020B0604020202020204" pitchFamily="34" charset="0"/>
              <a:cs typeface="Arial" panose="020B0604020202020204" pitchFamily="34" charset="0"/>
            </a:endParaRPr>
          </a:p>
          <a:p>
            <a:pPr>
              <a:lnSpc>
                <a:spcPct val="107000"/>
              </a:lnSpc>
              <a:spcAft>
                <a:spcPts val="800"/>
              </a:spcAft>
            </a:pPr>
            <a:r>
              <a:rPr lang="en-US" sz="1600" b="1" dirty="0">
                <a:latin typeface="Arial" panose="020B0604020202020204" pitchFamily="34" charset="0"/>
                <a:cs typeface="Arial" panose="020B0604020202020204" pitchFamily="34" charset="0"/>
              </a:rPr>
              <a:t>Investopedia's</a:t>
            </a:r>
            <a:r>
              <a:rPr lang="en-US" sz="1600" dirty="0">
                <a:latin typeface="Arial" panose="020B0604020202020204" pitchFamily="34" charset="0"/>
                <a:cs typeface="Arial" panose="020B0604020202020204" pitchFamily="34" charset="0"/>
              </a:rPr>
              <a:t> </a:t>
            </a:r>
            <a:r>
              <a:rPr lang="en-US" sz="1600" i="1" u="sng" dirty="0">
                <a:latin typeface="Arial" panose="020B0604020202020204" pitchFamily="34" charset="0"/>
                <a:cs typeface="Arial" panose="020B0604020202020204" pitchFamily="34" charset="0"/>
                <a:hlinkClick r:id="rId8"/>
              </a:rPr>
              <a:t>Glossary of Terms</a:t>
            </a:r>
            <a:r>
              <a:rPr lang="en-US" sz="1600" dirty="0">
                <a:latin typeface="Arial" panose="020B0604020202020204" pitchFamily="34" charset="0"/>
                <a:cs typeface="Arial" panose="020B0604020202020204" pitchFamily="34" charset="0"/>
              </a:rPr>
              <a:t> provides you with thousands of definitions and detailed explanations to help you understand terms related to finance, investing, and economics.</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3777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602262"/>
          </a:xfrm>
        </p:spPr>
        <p:txBody>
          <a:bodyPr>
            <a:normAutofit fontScale="90000"/>
          </a:bodyPr>
          <a:lstStyle/>
          <a:p>
            <a:r>
              <a:rPr lang="en-US" dirty="0"/>
              <a:t>Resources</a:t>
            </a:r>
          </a:p>
        </p:txBody>
      </p:sp>
      <p:sp>
        <p:nvSpPr>
          <p:cNvPr id="3" name="TextBox 2"/>
          <p:cNvSpPr txBox="1"/>
          <p:nvPr/>
        </p:nvSpPr>
        <p:spPr>
          <a:xfrm>
            <a:off x="1785769" y="1506071"/>
            <a:ext cx="9520518" cy="4524315"/>
          </a:xfrm>
          <a:prstGeom prst="rect">
            <a:avLst/>
          </a:prstGeom>
          <a:noFill/>
        </p:spPr>
        <p:txBody>
          <a:bodyPr wrap="square" rtlCol="0">
            <a:spAutoFit/>
          </a:bodyPr>
          <a:lstStyle/>
          <a:p>
            <a:r>
              <a:rPr lang="en-US" b="1" dirty="0"/>
              <a:t>How to read a financial report; Wringing vital signs out of the numbers </a:t>
            </a:r>
            <a:br>
              <a:rPr lang="en-US" b="1" dirty="0"/>
            </a:br>
            <a:r>
              <a:rPr lang="en-US" dirty="0"/>
              <a:t>by</a:t>
            </a:r>
            <a:r>
              <a:rPr lang="en-US" b="1" dirty="0"/>
              <a:t> John A. Tracy </a:t>
            </a:r>
            <a:r>
              <a:rPr lang="en-US" dirty="0"/>
              <a:t>and</a:t>
            </a:r>
            <a:r>
              <a:rPr lang="en-US" b="1" dirty="0"/>
              <a:t> Tage C. Tracy - 8</a:t>
            </a:r>
            <a:r>
              <a:rPr lang="en-US" b="1" baseline="30000" dirty="0"/>
              <a:t>th</a:t>
            </a:r>
            <a:r>
              <a:rPr lang="en-US" b="1" dirty="0"/>
              <a:t> edition 2014</a:t>
            </a:r>
          </a:p>
          <a:p>
            <a:endParaRPr lang="en-US" dirty="0"/>
          </a:p>
          <a:p>
            <a:r>
              <a:rPr lang="en-US" b="1" dirty="0"/>
              <a:t>Warren Buffett Accounting Book: Reading Financial Statements for Value Investing</a:t>
            </a:r>
          </a:p>
          <a:p>
            <a:r>
              <a:rPr lang="en-US" dirty="0"/>
              <a:t>by </a:t>
            </a:r>
            <a:r>
              <a:rPr lang="en-US" b="1" dirty="0"/>
              <a:t>Stig Brodersen – May 2014</a:t>
            </a:r>
          </a:p>
          <a:p>
            <a:endParaRPr lang="en-US" b="1" dirty="0"/>
          </a:p>
          <a:p>
            <a:r>
              <a:rPr lang="en-US" b="1" dirty="0"/>
              <a:t>Financial Shenanigans, Fourth Edition: How to Detect Accounting Gimmicks and Fraud in Financial Reports</a:t>
            </a:r>
          </a:p>
          <a:p>
            <a:r>
              <a:rPr lang="en-US" dirty="0"/>
              <a:t>by </a:t>
            </a:r>
            <a:r>
              <a:rPr lang="en-US" b="1" dirty="0"/>
              <a:t>Howard M. Schilit</a:t>
            </a:r>
            <a:r>
              <a:rPr lang="en-US" dirty="0"/>
              <a:t>, </a:t>
            </a:r>
            <a:r>
              <a:rPr lang="en-US" b="1" dirty="0"/>
              <a:t>Jeremy Perler</a:t>
            </a:r>
            <a:r>
              <a:rPr lang="en-US" dirty="0"/>
              <a:t> and </a:t>
            </a:r>
            <a:r>
              <a:rPr lang="en-US" b="1" dirty="0"/>
              <a:t>Yoni Engelhart - 2018</a:t>
            </a:r>
          </a:p>
          <a:p>
            <a:endParaRPr lang="en-US" b="1" dirty="0"/>
          </a:p>
          <a:p>
            <a:r>
              <a:rPr lang="en-US" b="1" dirty="0"/>
              <a:t>Financial Statements, Third Edition: A Step-by-Step Guide to Understanding and Creating Financial Reports</a:t>
            </a:r>
          </a:p>
          <a:p>
            <a:r>
              <a:rPr lang="en-US" dirty="0"/>
              <a:t>by</a:t>
            </a:r>
            <a:r>
              <a:rPr lang="en-US"/>
              <a:t> </a:t>
            </a:r>
            <a:r>
              <a:rPr lang="en-US" b="1"/>
              <a:t>Thomas R. </a:t>
            </a:r>
            <a:r>
              <a:rPr lang="en-US" b="1" dirty="0"/>
              <a:t>Ittelson - 2020</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38381623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262</TotalTime>
  <Words>995</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Bahnschrift SemiBold Condensed</vt:lpstr>
      <vt:lpstr>Bahnschrift SemiLight Condensed</vt:lpstr>
      <vt:lpstr>Calibri</vt:lpstr>
      <vt:lpstr>Century Gothic</vt:lpstr>
      <vt:lpstr>Symbol</vt:lpstr>
      <vt:lpstr>Wingdings 3</vt:lpstr>
      <vt:lpstr>Wisp</vt:lpstr>
      <vt:lpstr>Why Do Shareholders Need Financial Statements?</vt:lpstr>
      <vt:lpstr>Key Takeaways</vt:lpstr>
      <vt:lpstr>What's Behind the Numbers?</vt:lpstr>
      <vt:lpstr>Three major financial statements. </vt:lpstr>
      <vt:lpstr>PowerPoint Presentation</vt:lpstr>
      <vt:lpstr>Understanding Financial Jargon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Things You Need to Know About Financial Statements</dc:title>
  <dc:creator>Microsoft account</dc:creator>
  <cp:lastModifiedBy>Maskey Krishnarao</cp:lastModifiedBy>
  <cp:revision>20</cp:revision>
  <dcterms:created xsi:type="dcterms:W3CDTF">2022-08-23T00:33:28Z</dcterms:created>
  <dcterms:modified xsi:type="dcterms:W3CDTF">2023-01-30T14:12:18Z</dcterms:modified>
</cp:coreProperties>
</file>