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1"/>
  </p:notesMasterIdLst>
  <p:handoutMasterIdLst>
    <p:handoutMasterId r:id="rId22"/>
  </p:handoutMasterIdLst>
  <p:sldIdLst>
    <p:sldId id="366" r:id="rId3"/>
    <p:sldId id="360" r:id="rId4"/>
    <p:sldId id="1087" r:id="rId5"/>
    <p:sldId id="1657" r:id="rId6"/>
    <p:sldId id="1658" r:id="rId7"/>
    <p:sldId id="1660" r:id="rId8"/>
    <p:sldId id="1663" r:id="rId9"/>
    <p:sldId id="1666" r:id="rId10"/>
    <p:sldId id="1664" r:id="rId11"/>
    <p:sldId id="1667" r:id="rId12"/>
    <p:sldId id="432" r:id="rId13"/>
    <p:sldId id="1665" r:id="rId14"/>
    <p:sldId id="1668" r:id="rId15"/>
    <p:sldId id="1662" r:id="rId16"/>
    <p:sldId id="1659" r:id="rId17"/>
    <p:sldId id="1483" r:id="rId18"/>
    <p:sldId id="1669" r:id="rId19"/>
    <p:sldId id="1654" r:id="rId20"/>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A"/>
    <a:srgbClr val="002060"/>
    <a:srgbClr val="66FF99"/>
    <a:srgbClr val="9933FF"/>
    <a:srgbClr val="CC00CC"/>
    <a:srgbClr val="FF99CC"/>
    <a:srgbClr val="FF66CC"/>
    <a:srgbClr val="FFCCFF"/>
    <a:srgbClr val="5C10B0"/>
    <a:srgbClr val="376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13" autoAdjust="0"/>
    <p:restoredTop sz="90588" autoAdjust="0"/>
  </p:normalViewPr>
  <p:slideViewPr>
    <p:cSldViewPr>
      <p:cViewPr varScale="1">
        <p:scale>
          <a:sx n="64" d="100"/>
          <a:sy n="64" d="100"/>
        </p:scale>
        <p:origin x="25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037"/>
    </p:cViewPr>
  </p:sorterViewPr>
  <p:notesViewPr>
    <p:cSldViewPr>
      <p:cViewPr varScale="1">
        <p:scale>
          <a:sx n="85" d="100"/>
          <a:sy n="85" d="100"/>
        </p:scale>
        <p:origin x="2088" y="53"/>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0"/>
            <a:ext cx="923607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583680"/>
            <a:ext cx="832104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7955915" y="6584315"/>
            <a:ext cx="12801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5231638" y="0"/>
            <a:ext cx="4002299" cy="347504"/>
          </a:xfrm>
          <a:prstGeom prst="rect">
            <a:avLst/>
          </a:prstGeom>
        </p:spPr>
        <p:txBody>
          <a:bodyPr vert="horz" lIns="92485" tIns="46243" rIns="92485" bIns="46243" rtlCol="0"/>
          <a:lstStyle>
            <a:lvl1pPr algn="r">
              <a:defRPr sz="1200"/>
            </a:lvl1pPr>
          </a:lstStyle>
          <a:p>
            <a:fld id="{E52113C5-E00A-4258-B6C8-79E2386AC8A6}" type="datetimeFigureOut">
              <a:rPr lang="en-US" smtClean="0"/>
              <a:t>5/9/2023</a:t>
            </a:fld>
            <a:endParaRPr lang="en-US" dirty="0"/>
          </a:p>
        </p:txBody>
      </p:sp>
      <p:sp>
        <p:nvSpPr>
          <p:cNvPr id="4" name="Slide Image Placeholder 3"/>
          <p:cNvSpPr>
            <a:spLocks noGrp="1" noRot="1" noChangeAspect="1"/>
          </p:cNvSpPr>
          <p:nvPr>
            <p:ph type="sldImg" idx="2"/>
          </p:nvPr>
        </p:nvSpPr>
        <p:spPr>
          <a:xfrm>
            <a:off x="2303463" y="522288"/>
            <a:ext cx="4629150" cy="260508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8" y="6601365"/>
            <a:ext cx="4002299" cy="347504"/>
          </a:xfrm>
          <a:prstGeom prst="rect">
            <a:avLst/>
          </a:prstGeom>
        </p:spPr>
        <p:txBody>
          <a:bodyPr vert="horz" lIns="92485" tIns="46243" rIns="92485" bIns="46243"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289463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07DF2-17BE-4C2C-AFE5-F620D71543FC}" type="slidenum">
              <a:rPr lang="en-US" smtClean="0"/>
              <a:t>17</a:t>
            </a:fld>
            <a:endParaRPr lang="en-US" dirty="0"/>
          </a:p>
        </p:txBody>
      </p:sp>
    </p:spTree>
    <p:extLst>
      <p:ext uri="{BB962C8B-B14F-4D97-AF65-F5344CB8AC3E}">
        <p14:creationId xmlns:p14="http://schemas.microsoft.com/office/powerpoint/2010/main" val="400689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21152">
              <a:defRPr/>
            </a:pPr>
            <a:endParaRPr lang="en-US" dirty="0">
              <a:latin typeface="Century Schoolbook" panose="02040604050505020304" pitchFamily="18" charset="0"/>
            </a:endParaRPr>
          </a:p>
        </p:txBody>
      </p:sp>
      <p:sp>
        <p:nvSpPr>
          <p:cNvPr id="4" name="Slide Number Placeholder 3"/>
          <p:cNvSpPr>
            <a:spLocks noGrp="1"/>
          </p:cNvSpPr>
          <p:nvPr>
            <p:ph type="sldNum" sz="quarter" idx="10"/>
          </p:nvPr>
        </p:nvSpPr>
        <p:spPr/>
        <p:txBody>
          <a:bodyPr/>
          <a:lstStyle/>
          <a:p>
            <a:fld id="{4D607DF2-17BE-4C2C-AFE5-F620D71543FC}" type="slidenum">
              <a:rPr lang="en-US" smtClean="0"/>
              <a:t>18</a:t>
            </a:fld>
            <a:endParaRPr lang="en-US" dirty="0"/>
          </a:p>
        </p:txBody>
      </p:sp>
    </p:spTree>
    <p:extLst>
      <p:ext uri="{BB962C8B-B14F-4D97-AF65-F5344CB8AC3E}">
        <p14:creationId xmlns:p14="http://schemas.microsoft.com/office/powerpoint/2010/main" val="367642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r>
              <a:rPr lang="en-US" dirty="0"/>
              <a:t>As appropriate for live sessions, remove last line about session being recording.</a:t>
            </a:r>
          </a:p>
        </p:txBody>
      </p:sp>
      <p:sp>
        <p:nvSpPr>
          <p:cNvPr id="4" name="Slide Number Placeholder 3"/>
          <p:cNvSpPr>
            <a:spLocks noGrp="1"/>
          </p:cNvSpPr>
          <p:nvPr>
            <p:ph type="sldNum" sz="quarter" idx="10"/>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276808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3</a:t>
            </a:fld>
            <a:endParaRPr lang="en-US" dirty="0"/>
          </a:p>
        </p:txBody>
      </p:sp>
    </p:spTree>
    <p:extLst>
      <p:ext uri="{BB962C8B-B14F-4D97-AF65-F5344CB8AC3E}">
        <p14:creationId xmlns:p14="http://schemas.microsoft.com/office/powerpoint/2010/main" val="289689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5</a:t>
            </a:fld>
            <a:endParaRPr lang="en-US" dirty="0"/>
          </a:p>
        </p:txBody>
      </p:sp>
    </p:spTree>
    <p:extLst>
      <p:ext uri="{BB962C8B-B14F-4D97-AF65-F5344CB8AC3E}">
        <p14:creationId xmlns:p14="http://schemas.microsoft.com/office/powerpoint/2010/main" val="27388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6</a:t>
            </a:fld>
            <a:endParaRPr lang="en-US" dirty="0"/>
          </a:p>
        </p:txBody>
      </p:sp>
    </p:spTree>
    <p:extLst>
      <p:ext uri="{BB962C8B-B14F-4D97-AF65-F5344CB8AC3E}">
        <p14:creationId xmlns:p14="http://schemas.microsoft.com/office/powerpoint/2010/main" val="90499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7</a:t>
            </a:fld>
            <a:endParaRPr lang="en-US" dirty="0"/>
          </a:p>
        </p:txBody>
      </p:sp>
    </p:spTree>
    <p:extLst>
      <p:ext uri="{BB962C8B-B14F-4D97-AF65-F5344CB8AC3E}">
        <p14:creationId xmlns:p14="http://schemas.microsoft.com/office/powerpoint/2010/main" val="104920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11</a:t>
            </a:fld>
            <a:endParaRPr lang="en-US" dirty="0"/>
          </a:p>
        </p:txBody>
      </p:sp>
    </p:spTree>
    <p:extLst>
      <p:ext uri="{BB962C8B-B14F-4D97-AF65-F5344CB8AC3E}">
        <p14:creationId xmlns:p14="http://schemas.microsoft.com/office/powerpoint/2010/main" val="261667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15</a:t>
            </a:fld>
            <a:endParaRPr lang="en-US" dirty="0"/>
          </a:p>
        </p:txBody>
      </p:sp>
    </p:spTree>
    <p:extLst>
      <p:ext uri="{BB962C8B-B14F-4D97-AF65-F5344CB8AC3E}">
        <p14:creationId xmlns:p14="http://schemas.microsoft.com/office/powerpoint/2010/main" val="44498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16</a:t>
            </a:fld>
            <a:endParaRPr lang="en-US" dirty="0"/>
          </a:p>
        </p:txBody>
      </p:sp>
    </p:spTree>
    <p:extLst>
      <p:ext uri="{BB962C8B-B14F-4D97-AF65-F5344CB8AC3E}">
        <p14:creationId xmlns:p14="http://schemas.microsoft.com/office/powerpoint/2010/main" val="338372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5/9/2023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456BDDB-2EA1-411E-BD52-2DD2677EEB42}" type="datetime1">
              <a:rPr lang="en-US" smtClean="0"/>
              <a:t>5/9/2023</a:t>
            </a:fld>
            <a:endParaRPr lang="en-US" dirty="0"/>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3"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EC26CD5-4345-48D2-89EF-E549AB679735}" type="datetime1">
              <a:rPr lang="en-US" smtClean="0"/>
              <a:t>5/9/2023</a:t>
            </a:fld>
            <a:endParaRPr lang="en-US" dirty="0"/>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2"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DB64385-6356-472C-ADF6-4367A7B901CF}" type="datetime1">
              <a:rPr lang="en-US" smtClean="0"/>
              <a:t>5/9/2023</a:t>
            </a:fld>
            <a:endParaRPr lang="en-US" dirty="0"/>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55F7E2D-8052-4334-9C69-A426A326F58B}" type="datetime1">
              <a:rPr lang="en-US" smtClean="0"/>
              <a:t>5/9/2023</a:t>
            </a:fld>
            <a:endParaRPr lang="en-US" dirty="0"/>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5/9/2023</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2F8CF672-42BF-4BF9-8EFE-FC65F22BE002}" type="datetime1">
              <a:rPr lang="en-US" smtClean="0"/>
              <a:t>5/9/2023</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5/9/2023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5/9/2023</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5/9/2023</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5/9/2023</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5/9/2023</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0C5D4FB5-C272-4EFD-99AF-093226C3106E}" type="datetime1">
              <a:rPr lang="en-US" smtClean="0"/>
              <a:t>5/9/2023</a:t>
            </a:fld>
            <a:endParaRPr lang="en-US" dirty="0"/>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5/9/2023</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6"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21325C0A-6950-4BD0-BBD2-799E12702978}" type="datetime1">
              <a:rPr lang="en-US" smtClean="0"/>
              <a:t>5/9/2023</a:t>
            </a:fld>
            <a:endParaRPr lang="en-US" dirty="0"/>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inytrader.io/using-financial-ratios-to-analyze-a-companys-strengths-and-weaknesses/#solvency-ratio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www.investopedia.com/terms/o/operatingincome.asp" TargetMode="External"/><Relationship Id="rId3" Type="http://schemas.openxmlformats.org/officeDocument/2006/relationships/hyperlink" Target="https://www.investopedia.com/terms/p/profitabilityratios.asp" TargetMode="External"/><Relationship Id="rId7" Type="http://schemas.openxmlformats.org/officeDocument/2006/relationships/hyperlink" Target="https://www.investopedia.com/terms/o/operating_profit.as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investopedia.com/terms/s/shareholdersequity.asp" TargetMode="External"/><Relationship Id="rId5" Type="http://schemas.openxmlformats.org/officeDocument/2006/relationships/hyperlink" Target="https://www.investopedia.com/terms/r/returnonequity.asp" TargetMode="External"/><Relationship Id="rId4" Type="http://schemas.openxmlformats.org/officeDocument/2006/relationships/hyperlink" Target="https://www.investopedia.com/terms/e/earnings.asp"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inytrader.io/using-financial-ratios-to-analyze-a-companys-strengths-and-weaknesses/#market-ratio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vestopedia.com/financial-term-dictionary-476973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investopedia.com/terms/d/dividend.asp" TargetMode="External"/><Relationship Id="rId3" Type="http://schemas.openxmlformats.org/officeDocument/2006/relationships/hyperlink" Target="https://www.investopedia.com/terms/i/incomestatement.asp" TargetMode="External"/><Relationship Id="rId7" Type="http://schemas.openxmlformats.org/officeDocument/2006/relationships/hyperlink" Target="https://www.investopedia.com/terms/c/cashflow.asp" TargetMode="External"/><Relationship Id="rId2" Type="http://schemas.openxmlformats.org/officeDocument/2006/relationships/hyperlink" Target="https://www.investopedia.com/terms/b/balancesheet.asp" TargetMode="External"/><Relationship Id="rId1" Type="http://schemas.openxmlformats.org/officeDocument/2006/relationships/slideLayout" Target="../slideLayouts/slideLayout6.xml"/><Relationship Id="rId6" Type="http://schemas.openxmlformats.org/officeDocument/2006/relationships/hyperlink" Target="https://www.investopedia.com/investing/what-is-a-cash-flow-statement/" TargetMode="External"/><Relationship Id="rId5" Type="http://schemas.openxmlformats.org/officeDocument/2006/relationships/hyperlink" Target="https://www.investopedia.com/terms/r/revenue.asp" TargetMode="External"/><Relationship Id="rId10" Type="http://schemas.openxmlformats.org/officeDocument/2006/relationships/image" Target="../media/image6.png"/><Relationship Id="rId4" Type="http://schemas.openxmlformats.org/officeDocument/2006/relationships/hyperlink" Target="https://www.investopedia.com/terms/n/netincome.asp" TargetMode="External"/><Relationship Id="rId9" Type="http://schemas.openxmlformats.org/officeDocument/2006/relationships/hyperlink" Target="https://www.investopedia.com/articles/02/050102.as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investopedia.com/terms/f/footnote.asp" TargetMode="External"/><Relationship Id="rId3" Type="http://schemas.openxmlformats.org/officeDocument/2006/relationships/hyperlink" Target="https://www.investopedia.com/terms/g/gaap.asp" TargetMode="External"/><Relationship Id="rId7" Type="http://schemas.openxmlformats.org/officeDocument/2006/relationships/hyperlink" Target="https://www.investopedia.com/terms/d/disclosure.as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investopedia.com/terms/m/metrics.asp" TargetMode="External"/><Relationship Id="rId5" Type="http://schemas.openxmlformats.org/officeDocument/2006/relationships/hyperlink" Target="https://www.investopedia.com/terms/i/indicator.asp" TargetMode="External"/><Relationship Id="rId4" Type="http://schemas.openxmlformats.org/officeDocument/2006/relationships/hyperlink" Target="https://www.investopedia.com/terms/f/financialperformance.asp"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inytrader.io/using-financial-ratios-to-analyze-a-companys-strengths-and-weaknesses/#activity-ratio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C3A4AEE-751B-431C-838C-32432B33219F}"/>
              </a:ext>
            </a:extLst>
          </p:cNvPr>
          <p:cNvSpPr>
            <a:spLocks noGrp="1"/>
          </p:cNvSpPr>
          <p:nvPr>
            <p:ph type="sldNum" sz="quarter" idx="4"/>
          </p:nvPr>
        </p:nvSpPr>
        <p:spPr/>
        <p:txBody>
          <a:bodyPr/>
          <a:lstStyle/>
          <a:p>
            <a:fld id="{D22C6722-3C2F-4848-B4F2-F0D2030C0D10}" type="slidenum">
              <a:rPr lang="en-US" smtClean="0"/>
              <a:pPr/>
              <a:t>1</a:t>
            </a:fld>
            <a:endParaRPr lang="en-US" dirty="0"/>
          </a:p>
        </p:txBody>
      </p:sp>
      <p:sp>
        <p:nvSpPr>
          <p:cNvPr id="5" name="Footer Placeholder 4">
            <a:extLst>
              <a:ext uri="{FF2B5EF4-FFF2-40B4-BE49-F238E27FC236}">
                <a16:creationId xmlns:a16="http://schemas.microsoft.com/office/drawing/2014/main" xmlns="" id="{2B26884E-F42E-498D-A6E3-7C38A304F633}"/>
              </a:ext>
            </a:extLst>
          </p:cNvPr>
          <p:cNvSpPr>
            <a:spLocks noGrp="1"/>
          </p:cNvSpPr>
          <p:nvPr>
            <p:ph type="ftr" sz="quarter" idx="3"/>
          </p:nvPr>
        </p:nvSpPr>
        <p:spPr/>
        <p:txBody>
          <a:bodyPr/>
          <a:lstStyle/>
          <a:p>
            <a:r>
              <a:rPr lang="en-US" dirty="0"/>
              <a:t>WWW.BETTERINVESTING.ORG</a:t>
            </a:r>
          </a:p>
        </p:txBody>
      </p:sp>
      <p:sp>
        <p:nvSpPr>
          <p:cNvPr id="6" name="Title 5">
            <a:extLst>
              <a:ext uri="{FF2B5EF4-FFF2-40B4-BE49-F238E27FC236}">
                <a16:creationId xmlns:a16="http://schemas.microsoft.com/office/drawing/2014/main" xmlns="" id="{C0DD399F-144B-4A12-8788-70E03D48733B}"/>
              </a:ext>
            </a:extLst>
          </p:cNvPr>
          <p:cNvSpPr>
            <a:spLocks noGrp="1"/>
          </p:cNvSpPr>
          <p:nvPr>
            <p:ph type="title" idx="4294967295"/>
          </p:nvPr>
        </p:nvSpPr>
        <p:spPr>
          <a:xfrm>
            <a:off x="1524000" y="0"/>
            <a:ext cx="10668000" cy="4114800"/>
          </a:xfrm>
        </p:spPr>
        <p:txBody>
          <a:bodyPr>
            <a:noAutofit/>
          </a:bodyPr>
          <a:lstStyle/>
          <a:p>
            <a:pPr algn="ctr"/>
            <a:r>
              <a:rPr lang="en-US" sz="4800" dirty="0" smtClean="0"/>
              <a:t>FIRST CUT TIPS</a:t>
            </a:r>
            <a:br>
              <a:rPr lang="en-US" sz="4800" dirty="0" smtClean="0"/>
            </a:br>
            <a:r>
              <a:rPr lang="en-US" sz="4800" dirty="0" smtClean="0"/>
              <a:t>and</a:t>
            </a:r>
            <a:br>
              <a:rPr lang="en-US" sz="4800" dirty="0" smtClean="0"/>
            </a:br>
            <a:r>
              <a:rPr lang="en-US" sz="4800" dirty="0" smtClean="0"/>
              <a:t>WHAT OTHER CLUBS DO</a:t>
            </a:r>
            <a:endParaRPr lang="en-US" sz="4800" dirty="0"/>
          </a:p>
        </p:txBody>
      </p:sp>
      <p:sp>
        <p:nvSpPr>
          <p:cNvPr id="2" name="Subtitle 6">
            <a:extLst>
              <a:ext uri="{FF2B5EF4-FFF2-40B4-BE49-F238E27FC236}">
                <a16:creationId xmlns:a16="http://schemas.microsoft.com/office/drawing/2014/main" xmlns="" id="{B79CB90A-3490-4D60-AAB5-FC2F004F2A4E}"/>
              </a:ext>
            </a:extLst>
          </p:cNvPr>
          <p:cNvSpPr txBox="1">
            <a:spLocks/>
          </p:cNvSpPr>
          <p:nvPr/>
        </p:nvSpPr>
        <p:spPr>
          <a:xfrm>
            <a:off x="3581400" y="4586604"/>
            <a:ext cx="5867400" cy="1128396"/>
          </a:xfrm>
          <a:prstGeom prst="rect">
            <a:avLst/>
          </a:prstGeom>
        </p:spPr>
        <p:txBody>
          <a:bodyPr vert="horz" lIns="91440" tIns="45720" rIns="91440" bIns="45720" rtlCol="0">
            <a:normAutofit fontScale="55000" lnSpcReduction="20000"/>
          </a:bodyPr>
          <a:lstStyle>
            <a:lvl1pPr marL="0" indent="0" algn="l" defTabSz="914400" rtl="0" eaLnBrk="1" latinLnBrk="0" hangingPunct="1">
              <a:spcBef>
                <a:spcPts val="8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ctr" defTabSz="914400" rtl="0" eaLnBrk="1" latinLnBrk="0" hangingPunct="1">
              <a:spcBef>
                <a:spcPts val="75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ts val="7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smtClean="0"/>
              <a:t>May 9, 2023</a:t>
            </a:r>
            <a:endParaRPr lang="en-US" dirty="0"/>
          </a:p>
          <a:p>
            <a:pPr algn="ctr"/>
            <a:r>
              <a:rPr lang="en-US" dirty="0" smtClean="0"/>
              <a:t>Sheryl Patterson</a:t>
            </a:r>
          </a:p>
          <a:p>
            <a:pPr algn="ctr"/>
            <a:r>
              <a:rPr lang="en-US" dirty="0" smtClean="0"/>
              <a:t>Model Club of Northern Virginia (MicNOVA)</a:t>
            </a:r>
          </a:p>
          <a:p>
            <a:pPr algn="ctr"/>
            <a:r>
              <a:rPr lang="en-US" dirty="0" smtClean="0"/>
              <a:t>srap14@gmail.com</a:t>
            </a:r>
            <a:endParaRPr lang="en-US" dirty="0"/>
          </a:p>
          <a:p>
            <a:pPr algn="ctr"/>
            <a:endParaRPr lang="en-US" dirty="0"/>
          </a:p>
        </p:txBody>
      </p:sp>
    </p:spTree>
    <p:extLst>
      <p:ext uri="{BB962C8B-B14F-4D97-AF65-F5344CB8AC3E}">
        <p14:creationId xmlns:p14="http://schemas.microsoft.com/office/powerpoint/2010/main" val="3966088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62000"/>
          </a:xfrm>
        </p:spPr>
        <p:txBody>
          <a:bodyPr/>
          <a:lstStyle/>
          <a:p>
            <a:pPr algn="ctr"/>
            <a:r>
              <a:rPr lang="en-US" dirty="0" smtClean="0"/>
              <a:t>SOLVENCY RATIOS </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10</a:t>
            </a:fld>
            <a:endParaRPr lang="en-US" dirty="0"/>
          </a:p>
        </p:txBody>
      </p:sp>
      <p:sp>
        <p:nvSpPr>
          <p:cNvPr id="5" name="Rectangle 4"/>
          <p:cNvSpPr/>
          <p:nvPr/>
        </p:nvSpPr>
        <p:spPr>
          <a:xfrm>
            <a:off x="152400" y="1106906"/>
            <a:ext cx="11836400" cy="5632311"/>
          </a:xfrm>
          <a:prstGeom prst="rect">
            <a:avLst/>
          </a:prstGeom>
        </p:spPr>
        <p:txBody>
          <a:bodyPr wrap="square">
            <a:spAutoFit/>
          </a:bodyPr>
          <a:lstStyle/>
          <a:p>
            <a:pPr lvl="0"/>
            <a:r>
              <a:rPr lang="en-US" u="sng" dirty="0" smtClean="0">
                <a:hlinkClick r:id="rId2"/>
              </a:rPr>
              <a:t>Solvency </a:t>
            </a:r>
            <a:r>
              <a:rPr lang="en-US" u="sng" dirty="0">
                <a:hlinkClick r:id="rId2"/>
              </a:rPr>
              <a:t>ratios</a:t>
            </a:r>
            <a:r>
              <a:rPr lang="en-US" dirty="0"/>
              <a:t> include debt-to-assets, debt-to-equity, financial leverage, and interest coverage</a:t>
            </a:r>
            <a:r>
              <a:rPr lang="en-US" dirty="0" smtClean="0"/>
              <a:t>.</a:t>
            </a:r>
            <a:endParaRPr lang="en-US" dirty="0"/>
          </a:p>
          <a:p>
            <a:r>
              <a:rPr lang="en-US" b="1" u="sng" dirty="0" smtClean="0"/>
              <a:t>Debt-to-assets </a:t>
            </a:r>
            <a:r>
              <a:rPr lang="en-US" b="1" u="sng" dirty="0"/>
              <a:t>ratio</a:t>
            </a:r>
            <a:r>
              <a:rPr lang="en-US" u="sng" dirty="0"/>
              <a:t> </a:t>
            </a:r>
            <a:r>
              <a:rPr lang="en-US" u="sng" dirty="0" smtClean="0"/>
              <a:t>(or</a:t>
            </a:r>
            <a:r>
              <a:rPr lang="en-US" u="sng" dirty="0"/>
              <a:t> </a:t>
            </a:r>
            <a:r>
              <a:rPr lang="en-US" b="1" u="sng" dirty="0"/>
              <a:t>debt ratio</a:t>
            </a:r>
            <a:r>
              <a:rPr lang="en-US" u="sng" dirty="0"/>
              <a:t>) </a:t>
            </a:r>
            <a:r>
              <a:rPr lang="en-US" dirty="0"/>
              <a:t>measures the proportion of a company’s assets that are financed through borrowing. Total debt is the sum of long-term and short-term debt. Higher ratios indicate greater indebtedness and more financial risk. Firms that finance PP&amp;E through operating leases have lower debt-to-asset ratios since such assets are not recorded on the balance sheet. This can be adjusted for by adding the capitalized lease amount to the numerator and denominator of the ratio. Firms using LIFO inventory accounting should also have their reserve amount added to total assets.</a:t>
            </a:r>
          </a:p>
          <a:p>
            <a:pPr lvl="0"/>
            <a:endParaRPr lang="en-US" dirty="0" smtClean="0"/>
          </a:p>
          <a:p>
            <a:r>
              <a:rPr lang="en-US" b="1" u="sng" dirty="0" smtClean="0"/>
              <a:t>Debt-to-equity </a:t>
            </a:r>
            <a:r>
              <a:rPr lang="en-US" b="1" u="sng" dirty="0"/>
              <a:t>ratio</a:t>
            </a:r>
            <a:r>
              <a:rPr lang="en-US" dirty="0"/>
              <a:t> provides another perspective on a company’s financial leverage. In this case, debt is compared to shareholders’ equity as opposed to assets. Like the debt ratio, a lower ratio indicates that the company is using less leverage. Adjustments can be made for operating leases by adding the capitalized amount to the numerator. The equity-financed portion of the LIFO reserve can also be added to the denominator.</a:t>
            </a:r>
          </a:p>
          <a:p>
            <a:pPr lvl="0"/>
            <a:endParaRPr lang="en-US" dirty="0" smtClean="0"/>
          </a:p>
          <a:p>
            <a:r>
              <a:rPr lang="en-US" b="1" u="sng" dirty="0" smtClean="0"/>
              <a:t>Interest </a:t>
            </a:r>
            <a:r>
              <a:rPr lang="en-US" b="1" u="sng" dirty="0"/>
              <a:t>coverage ratio</a:t>
            </a:r>
            <a:r>
              <a:rPr lang="en-US" dirty="0"/>
              <a:t> </a:t>
            </a:r>
            <a:r>
              <a:rPr lang="en-US" dirty="0" smtClean="0"/>
              <a:t>(or</a:t>
            </a:r>
            <a:r>
              <a:rPr lang="en-US" dirty="0"/>
              <a:t> </a:t>
            </a:r>
            <a:r>
              <a:rPr lang="en-US" b="1" dirty="0"/>
              <a:t>times interest earned</a:t>
            </a:r>
            <a:r>
              <a:rPr lang="en-US" dirty="0"/>
              <a:t>) measures the number of times a company’s EBIT could cover paying the interest it owes. It therefore represents a firm’s margin of safety in handling its contractual interest payments. Higher ratios indicate that the firm is better able to fulfill its interest obligations, though too little borrowing has the potential of negatively affecting a company’s profitability. Lower interest coverage ratios suggest that debt expense is a burden to the company. Analysts are particularly concerned with the stability of interest coverage ratios when looking at a firm. </a:t>
            </a:r>
            <a:r>
              <a:rPr lang="en-US" dirty="0" smtClean="0"/>
              <a:t>A </a:t>
            </a:r>
            <a:r>
              <a:rPr lang="en-US" dirty="0"/>
              <a:t>value of 3.0 (and preferably closer to 5.0) is often suggested as a reasonable margin while a ratio approaching 2.5 is generally considered a warning sign. </a:t>
            </a:r>
          </a:p>
        </p:txBody>
      </p:sp>
      <p:pic>
        <p:nvPicPr>
          <p:cNvPr id="6" name="Picture 5"/>
          <p:cNvPicPr>
            <a:picLocks noChangeAspect="1"/>
          </p:cNvPicPr>
          <p:nvPr/>
        </p:nvPicPr>
        <p:blipFill>
          <a:blip r:embed="rId3"/>
          <a:stretch>
            <a:fillRect/>
          </a:stretch>
        </p:blipFill>
        <p:spPr>
          <a:xfrm>
            <a:off x="184481" y="319965"/>
            <a:ext cx="11957143" cy="6419252"/>
          </a:xfrm>
          <a:prstGeom prst="rect">
            <a:avLst/>
          </a:prstGeom>
        </p:spPr>
      </p:pic>
    </p:spTree>
    <p:extLst>
      <p:ext uri="{BB962C8B-B14F-4D97-AF65-F5344CB8AC3E}">
        <p14:creationId xmlns:p14="http://schemas.microsoft.com/office/powerpoint/2010/main" val="277397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noFill/>
          <a:ln w="76200">
            <a:noFill/>
          </a:ln>
        </p:spPr>
        <p:txBody>
          <a:bodyPr>
            <a:normAutofit/>
          </a:bodyPr>
          <a:lstStyle/>
          <a:p>
            <a:pPr algn="ctr"/>
            <a:r>
              <a:rPr lang="en-US" sz="4400" dirty="0" smtClean="0"/>
              <a:t>PROFITABILITY Ratios</a:t>
            </a:r>
            <a:endParaRPr lang="en-US" sz="4400" dirty="0"/>
          </a:p>
        </p:txBody>
      </p:sp>
      <p:sp>
        <p:nvSpPr>
          <p:cNvPr id="5" name="Footer Placeholder 4"/>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a:prstGeom prst="rect">
            <a:avLst/>
          </a:prstGeom>
        </p:spPr>
        <p:txBody>
          <a:bodyPr/>
          <a:lstStyle>
            <a:defPPr>
              <a:defRPr lang="en-US"/>
            </a:defPPr>
            <a:lvl1pPr marL="0" algn="ct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2C6722-3C2F-4848-B4F2-F0D2030C0D10}" type="slidenum">
              <a:rPr lang="en-US" smtClean="0"/>
              <a:pPr/>
              <a:t>11</a:t>
            </a:fld>
            <a:endParaRPr lang="en-US" dirty="0"/>
          </a:p>
        </p:txBody>
      </p:sp>
      <p:sp>
        <p:nvSpPr>
          <p:cNvPr id="15" name="Slide Number Placeholder 3">
            <a:extLst>
              <a:ext uri="{FF2B5EF4-FFF2-40B4-BE49-F238E27FC236}">
                <a16:creationId xmlns:a16="http://schemas.microsoft.com/office/drawing/2014/main" xmlns="" id="{32300357-EB15-46BD-981B-A1F2CE2E8BF9}"/>
              </a:ext>
            </a:extLst>
          </p:cNvPr>
          <p:cNvSpPr>
            <a:spLocks noGrp="1"/>
          </p:cNvSpPr>
          <p:nvPr>
            <p:ph type="sldNum" sz="quarter" idx="4294967295"/>
          </p:nvPr>
        </p:nvSpPr>
        <p:spPr>
          <a:xfrm>
            <a:off x="11125200" y="19050"/>
            <a:ext cx="1066800" cy="328613"/>
          </a:xfrm>
        </p:spPr>
        <p:txBody>
          <a:bodyPr/>
          <a:lstStyle/>
          <a:p>
            <a:fld id="{B7C7DEAE-B1FF-4F0D-9790-23B38FF51CAA}" type="slidenum">
              <a:rPr lang="en-US" smtClean="0"/>
              <a:t>11</a:t>
            </a:fld>
            <a:endParaRPr lang="en-US" dirty="0"/>
          </a:p>
        </p:txBody>
      </p:sp>
      <p:sp>
        <p:nvSpPr>
          <p:cNvPr id="7" name="TextBox 6"/>
          <p:cNvSpPr txBox="1"/>
          <p:nvPr/>
        </p:nvSpPr>
        <p:spPr>
          <a:xfrm>
            <a:off x="342900" y="1295400"/>
            <a:ext cx="11506200" cy="5142305"/>
          </a:xfrm>
          <a:prstGeom prst="rect">
            <a:avLst/>
          </a:prstGeom>
          <a:noFill/>
        </p:spPr>
        <p:txBody>
          <a:bodyPr wrap="square" rtlCol="0">
            <a:spAutoFit/>
          </a:bodyPr>
          <a:lstStyle/>
          <a:p>
            <a:pPr>
              <a:lnSpc>
                <a:spcPct val="107000"/>
              </a:lnSpc>
              <a:spcAft>
                <a:spcPts val="800"/>
              </a:spcAft>
            </a:pPr>
            <a:r>
              <a:rPr lang="en-US" sz="2000" b="1" dirty="0">
                <a:latin typeface="Arial" panose="020B0604020202020204" pitchFamily="34" charset="0"/>
                <a:cs typeface="Arial" panose="020B0604020202020204" pitchFamily="34" charset="0"/>
              </a:rPr>
              <a:t>Profitability Ratios </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hlinkClick r:id="rId3"/>
              </a:rPr>
              <a:t>Profitability ratios</a:t>
            </a:r>
            <a:r>
              <a:rPr lang="en-US" sz="2000" dirty="0">
                <a:latin typeface="Arial" panose="020B0604020202020204" pitchFamily="34" charset="0"/>
                <a:cs typeface="Arial" panose="020B0604020202020204" pitchFamily="34" charset="0"/>
              </a:rPr>
              <a:t> are a group of financial metrics that show how well a company generates </a:t>
            </a:r>
            <a:r>
              <a:rPr lang="en-US" sz="2000" u="sng" dirty="0">
                <a:latin typeface="Arial" panose="020B0604020202020204" pitchFamily="34" charset="0"/>
                <a:cs typeface="Arial" panose="020B0604020202020204" pitchFamily="34" charset="0"/>
                <a:hlinkClick r:id="rId4"/>
              </a:rPr>
              <a:t>earnings</a:t>
            </a:r>
            <a:r>
              <a:rPr lang="en-US" sz="2000" dirty="0">
                <a:latin typeface="Arial" panose="020B0604020202020204" pitchFamily="34" charset="0"/>
                <a:cs typeface="Arial" panose="020B0604020202020204" pitchFamily="34" charset="0"/>
              </a:rPr>
              <a:t> compared to its associated expenses. However, investors should take care not to make a general comparison. Instead, they will get a better sense of how well a company is doing by comparing ratios of a similar period. For example, comparing the fourth quarter of this year with the same quarter from last year will net a better result.</a:t>
            </a:r>
          </a:p>
          <a:p>
            <a:pPr>
              <a:lnSpc>
                <a:spcPct val="107000"/>
              </a:lnSpc>
              <a:spcAft>
                <a:spcPts val="800"/>
              </a:spcAft>
            </a:pPr>
            <a:r>
              <a:rPr lang="en-US" sz="2000" b="1"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Return on Equity - </a:t>
            </a:r>
            <a:r>
              <a:rPr lang="en-US" sz="20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5"/>
              </a:rPr>
              <a:t>Return on equity</a:t>
            </a:r>
            <a:r>
              <a:rPr lang="en-US" sz="20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or ROE, calculate  company's ability to generate income from </a:t>
            </a:r>
            <a:r>
              <a:rPr lang="en-US" sz="20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6"/>
              </a:rPr>
              <a:t>shareholders' equity</a:t>
            </a:r>
            <a:r>
              <a:rPr lang="en-US" sz="20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or investments. Companies issue shares of stock to raise capital and use the money to invest in the company. The higher the return or ROE, the better the company's performance since it generated more money for each dollar of investment in the company.  R</a:t>
            </a:r>
            <a:r>
              <a:rPr lang="en-US" sz="2000" i="1"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eturn on Equity=Average Shareholders’ Equity/Net Income</a:t>
            </a:r>
          </a:p>
          <a:p>
            <a:pPr>
              <a:lnSpc>
                <a:spcPct val="107000"/>
              </a:lnSpc>
              <a:spcAft>
                <a:spcPts val="800"/>
              </a:spcAft>
            </a:pPr>
            <a:r>
              <a:rPr lang="en-US" sz="2000" b="1" dirty="0">
                <a:latin typeface="Arial" panose="020B0604020202020204" pitchFamily="34" charset="0"/>
                <a:cs typeface="Arial" panose="020B0604020202020204" pitchFamily="34" charset="0"/>
              </a:rPr>
              <a:t>Operating Margin - </a:t>
            </a:r>
            <a:r>
              <a:rPr lang="en-US" sz="2000" u="sng" dirty="0">
                <a:latin typeface="Arial" panose="020B0604020202020204" pitchFamily="34" charset="0"/>
                <a:cs typeface="Arial" panose="020B0604020202020204" pitchFamily="34" charset="0"/>
                <a:hlinkClick r:id="rId7"/>
              </a:rPr>
              <a:t>Operating profit</a:t>
            </a:r>
            <a:r>
              <a:rPr lang="en-US" sz="2000" dirty="0">
                <a:latin typeface="Arial" panose="020B0604020202020204" pitchFamily="34" charset="0"/>
                <a:cs typeface="Arial" panose="020B0604020202020204" pitchFamily="34" charset="0"/>
              </a:rPr>
              <a:t> margin evaluates the efficiency of a company's core financial performance. </a:t>
            </a:r>
            <a:r>
              <a:rPr lang="en-US" sz="2000" u="sng" dirty="0">
                <a:latin typeface="Arial" panose="020B0604020202020204" pitchFamily="34" charset="0"/>
                <a:cs typeface="Arial" panose="020B0604020202020204" pitchFamily="34" charset="0"/>
                <a:hlinkClick r:id="rId8"/>
              </a:rPr>
              <a:t>Operating income</a:t>
            </a:r>
            <a:r>
              <a:rPr lang="en-US" sz="2000" dirty="0">
                <a:latin typeface="Arial" panose="020B0604020202020204" pitchFamily="34" charset="0"/>
                <a:cs typeface="Arial" panose="020B0604020202020204" pitchFamily="34" charset="0"/>
              </a:rPr>
              <a:t> is the revenue generated from a company's core business operations.  Although operating margin is the profit from core operations, it doesn't include expenses such as taxes and interest on debt. </a:t>
            </a:r>
            <a:r>
              <a:rPr lang="en-US" sz="2000" i="1" dirty="0">
                <a:latin typeface="Arial" panose="020B0604020202020204" pitchFamily="34" charset="0"/>
                <a:cs typeface="Arial" panose="020B0604020202020204" pitchFamily="34" charset="0"/>
              </a:rPr>
              <a:t>Operating margin = operating earnings / revenue</a:t>
            </a:r>
          </a:p>
          <a:p>
            <a:pPr>
              <a:lnSpc>
                <a:spcPct val="107000"/>
              </a:lnSpc>
              <a:spcAft>
                <a:spcPts val="800"/>
              </a:spcAft>
            </a:pPr>
            <a:endParaRPr lang="en-US" sz="800"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9"/>
          <a:stretch>
            <a:fillRect/>
          </a:stretch>
        </p:blipFill>
        <p:spPr>
          <a:xfrm>
            <a:off x="220576" y="345558"/>
            <a:ext cx="11887199" cy="6329169"/>
          </a:xfrm>
          <a:prstGeom prst="rect">
            <a:avLst/>
          </a:prstGeom>
        </p:spPr>
      </p:pic>
    </p:spTree>
    <p:extLst>
      <p:ext uri="{BB962C8B-B14F-4D97-AF65-F5344CB8AC3E}">
        <p14:creationId xmlns:p14="http://schemas.microsoft.com/office/powerpoint/2010/main" val="2236846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62000"/>
          </a:xfrm>
        </p:spPr>
        <p:txBody>
          <a:bodyPr/>
          <a:lstStyle/>
          <a:p>
            <a:pPr algn="ctr"/>
            <a:r>
              <a:rPr lang="en-US" dirty="0" smtClean="0"/>
              <a:t>MARKET RATIOS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12</a:t>
            </a:fld>
            <a:endParaRPr lang="en-US" dirty="0"/>
          </a:p>
        </p:txBody>
      </p:sp>
      <p:sp>
        <p:nvSpPr>
          <p:cNvPr id="5" name="Rectangle 4"/>
          <p:cNvSpPr/>
          <p:nvPr/>
        </p:nvSpPr>
        <p:spPr>
          <a:xfrm>
            <a:off x="304800" y="1325225"/>
            <a:ext cx="11582400" cy="5078313"/>
          </a:xfrm>
          <a:prstGeom prst="rect">
            <a:avLst/>
          </a:prstGeom>
        </p:spPr>
        <p:txBody>
          <a:bodyPr wrap="square">
            <a:spAutoFit/>
          </a:bodyPr>
          <a:lstStyle/>
          <a:p>
            <a:pPr lvl="0"/>
            <a:r>
              <a:rPr lang="en-US" u="sng" dirty="0" smtClean="0">
                <a:hlinkClick r:id="rId2"/>
              </a:rPr>
              <a:t>Market </a:t>
            </a:r>
            <a:r>
              <a:rPr lang="en-US" u="sng" dirty="0">
                <a:hlinkClick r:id="rId2"/>
              </a:rPr>
              <a:t>ratios</a:t>
            </a:r>
            <a:r>
              <a:rPr lang="en-US" dirty="0"/>
              <a:t> include price-to-earnings, price-to-cash flow, price-to-sales, price-to-book, basic EPS, diluted EPS, cash flow per share, EBITDA per share, and dividends per share</a:t>
            </a:r>
            <a:r>
              <a:rPr lang="en-US" dirty="0" smtClean="0"/>
              <a:t>.</a:t>
            </a:r>
          </a:p>
          <a:p>
            <a:pPr lvl="0"/>
            <a:endParaRPr lang="en-US" dirty="0"/>
          </a:p>
          <a:p>
            <a:pPr lvl="0"/>
            <a:r>
              <a:rPr lang="en-US" b="1" u="sng" dirty="0" smtClean="0"/>
              <a:t>Price-to-Earnings </a:t>
            </a:r>
            <a:r>
              <a:rPr lang="en-US" dirty="0" smtClean="0"/>
              <a:t>- </a:t>
            </a:r>
            <a:r>
              <a:rPr lang="en-US" dirty="0"/>
              <a:t>The P/E ratio is calculated by dividing the market value price per share by the company's earnings per share. Earnings per share (EPS) is the amount of a company's profit allocated to each outstanding share of a company's common stock, serving as an indicator of the company's financial health</a:t>
            </a:r>
            <a:r>
              <a:rPr lang="en-US" dirty="0" smtClean="0"/>
              <a:t>. </a:t>
            </a:r>
            <a:br>
              <a:rPr lang="en-US" dirty="0" smtClean="0"/>
            </a:br>
            <a:r>
              <a:rPr lang="en-US" dirty="0" smtClean="0"/>
              <a:t>The </a:t>
            </a:r>
            <a:r>
              <a:rPr lang="en-US" dirty="0"/>
              <a:t>question of what is a good or bad price-to-earnings ratio will necessarily depend on the industry in which the company is operating. Some industries will have higher average price-to-earnings ratios, while others will have lower ratios. For example, in January 2021, publicly traded broadcasting companies had an average trailing P/E ratio of only about 12, compared to more than 60 for software companies. If you want to get a general idea of whether a particular P/E ratio is high or low, you can compare it to the average P/E of the competitors within its industry</a:t>
            </a:r>
            <a:r>
              <a:rPr lang="en-US" dirty="0" smtClean="0"/>
              <a:t>.</a:t>
            </a:r>
          </a:p>
          <a:p>
            <a:pPr lvl="0"/>
            <a:endParaRPr lang="en-US" dirty="0"/>
          </a:p>
          <a:p>
            <a:pPr lvl="0"/>
            <a:r>
              <a:rPr lang="en-US" b="1" u="sng" dirty="0" smtClean="0"/>
              <a:t>Price-to-Cash Flow </a:t>
            </a:r>
            <a:r>
              <a:rPr lang="en-US" dirty="0" smtClean="0"/>
              <a:t>- </a:t>
            </a:r>
            <a:r>
              <a:rPr lang="en-US" dirty="0"/>
              <a:t>The price-to-cash flow (P/CF) ratio is a stock valuation indicator or multiple that measures the value of a stock's price relative to its operating cash flow per share. The ratio uses operating cash flow (OCF), which adds back non-cash expenses such as depreciation and amortization to net income</a:t>
            </a:r>
            <a:r>
              <a:rPr lang="en-US" dirty="0" smtClean="0"/>
              <a:t>.</a:t>
            </a:r>
          </a:p>
          <a:p>
            <a:pPr lvl="0"/>
            <a:r>
              <a:rPr lang="en-US" dirty="0"/>
              <a:t>A good price to cash flow ratio is anything below 10. The lower the number, the better the value of the stock. This is because a lower ratio indicates that the company is undervalued with respect to its cash flows.</a:t>
            </a:r>
          </a:p>
        </p:txBody>
      </p:sp>
      <p:pic>
        <p:nvPicPr>
          <p:cNvPr id="6" name="Picture 5"/>
          <p:cNvPicPr>
            <a:picLocks noChangeAspect="1"/>
          </p:cNvPicPr>
          <p:nvPr/>
        </p:nvPicPr>
        <p:blipFill>
          <a:blip r:embed="rId3"/>
          <a:stretch>
            <a:fillRect/>
          </a:stretch>
        </p:blipFill>
        <p:spPr>
          <a:xfrm>
            <a:off x="232609" y="400331"/>
            <a:ext cx="11815048" cy="6277197"/>
          </a:xfrm>
          <a:prstGeom prst="rect">
            <a:avLst/>
          </a:prstGeom>
        </p:spPr>
      </p:pic>
    </p:spTree>
    <p:extLst>
      <p:ext uri="{BB962C8B-B14F-4D97-AF65-F5344CB8AC3E}">
        <p14:creationId xmlns:p14="http://schemas.microsoft.com/office/powerpoint/2010/main" val="2714367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762000"/>
          </a:xfrm>
        </p:spPr>
        <p:txBody>
          <a:bodyPr/>
          <a:lstStyle/>
          <a:p>
            <a:pPr algn="ctr"/>
            <a:r>
              <a:rPr lang="en-US" dirty="0" smtClean="0"/>
              <a:t>MARKET RATIOS (cont.)</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13</a:t>
            </a:fld>
            <a:endParaRPr lang="en-US" dirty="0"/>
          </a:p>
        </p:txBody>
      </p:sp>
      <p:sp>
        <p:nvSpPr>
          <p:cNvPr id="5" name="Rectangle 4"/>
          <p:cNvSpPr/>
          <p:nvPr/>
        </p:nvSpPr>
        <p:spPr>
          <a:xfrm>
            <a:off x="304800" y="1096617"/>
            <a:ext cx="11582400" cy="5816977"/>
          </a:xfrm>
          <a:prstGeom prst="rect">
            <a:avLst/>
          </a:prstGeom>
        </p:spPr>
        <p:txBody>
          <a:bodyPr wrap="square">
            <a:spAutoFit/>
          </a:bodyPr>
          <a:lstStyle/>
          <a:p>
            <a:pPr lvl="0"/>
            <a:r>
              <a:rPr lang="en-US" b="1" u="sng" dirty="0" smtClean="0"/>
              <a:t>Price-to-Book </a:t>
            </a:r>
            <a:r>
              <a:rPr lang="en-US" dirty="0" smtClean="0"/>
              <a:t>- </a:t>
            </a:r>
            <a:r>
              <a:rPr lang="en-US" dirty="0"/>
              <a:t>Price-to-book value (P/B) is the ratio of the market value of a company's shares (share price) over its book value of equity. The book value of equity, in turn, is the value of a company's assets expressed on the balance sheet</a:t>
            </a:r>
            <a:r>
              <a:rPr lang="en-US" dirty="0" smtClean="0"/>
              <a:t>. </a:t>
            </a:r>
            <a:r>
              <a:rPr lang="en-US" dirty="0"/>
              <a:t>Traditionally, any value under 1.0 is considered desirable for value investors, indicating an undervalued stock may have been identified. However, some value investors may often consider stocks with a less stringent P/B value of less than 3.0 as their benchmark.</a:t>
            </a:r>
            <a:endParaRPr lang="en-US" dirty="0" smtClean="0"/>
          </a:p>
          <a:p>
            <a:pPr lvl="0"/>
            <a:endParaRPr lang="en-US" sz="1000" dirty="0"/>
          </a:p>
          <a:p>
            <a:pPr lvl="0"/>
            <a:r>
              <a:rPr lang="en-US" b="1" u="sng" dirty="0" smtClean="0"/>
              <a:t>Price-to-Sales </a:t>
            </a:r>
            <a:r>
              <a:rPr lang="en-US" dirty="0" smtClean="0"/>
              <a:t>- </a:t>
            </a:r>
            <a:r>
              <a:rPr lang="en-US" dirty="0"/>
              <a:t>The price-to-sales ratio (Price/Sales or P/S) is calculated by taking a company's market capitalization (the number of outstanding shares multiplied by the share price) and divide it by the company's total sales or revenue over the past 12 months</a:t>
            </a:r>
            <a:r>
              <a:rPr lang="en-US" dirty="0" smtClean="0"/>
              <a:t>. </a:t>
            </a:r>
            <a:r>
              <a:rPr lang="en-US" dirty="0"/>
              <a:t>While the ideal ratio depends on the company and industry, the P/S ratio is typically good when the value falls between one and two. A price-to-sales ratio with a value less than one is better</a:t>
            </a:r>
            <a:r>
              <a:rPr lang="en-US" dirty="0" smtClean="0"/>
              <a:t>.</a:t>
            </a:r>
          </a:p>
          <a:p>
            <a:pPr lvl="0"/>
            <a:endParaRPr lang="en-US" sz="1000" dirty="0"/>
          </a:p>
          <a:p>
            <a:pPr lvl="0"/>
            <a:r>
              <a:rPr lang="en-US" b="1" u="sng" dirty="0" smtClean="0"/>
              <a:t>Price-to-Tangible Book </a:t>
            </a:r>
            <a:r>
              <a:rPr lang="en-US" dirty="0" smtClean="0"/>
              <a:t>- </a:t>
            </a:r>
            <a:r>
              <a:rPr lang="en-US" dirty="0"/>
              <a:t>This is the Current Price divided by the latest annual Tangible Book Value Per Share. Tangible Book Value Per Share is defined as Book Value minus Goodwill and Intangible Assets divided by the Shares Outstanding at the end of the fiscal period</a:t>
            </a:r>
            <a:r>
              <a:rPr lang="en-US" dirty="0" smtClean="0"/>
              <a:t>.  The </a:t>
            </a:r>
            <a:r>
              <a:rPr lang="en-US" dirty="0"/>
              <a:t>price-to-book ratio is used by value investors to identify potential investments. P/B ratios under 1.0 are typically considered solid investments by value investors</a:t>
            </a:r>
            <a:r>
              <a:rPr lang="en-US" dirty="0" smtClean="0"/>
              <a:t>.</a:t>
            </a:r>
          </a:p>
          <a:p>
            <a:pPr lvl="0"/>
            <a:endParaRPr lang="en-US" sz="1000" dirty="0"/>
          </a:p>
          <a:p>
            <a:pPr lvl="0"/>
            <a:r>
              <a:rPr lang="en-US" b="1" u="sng" dirty="0" smtClean="0"/>
              <a:t>Cash Flow per Share </a:t>
            </a:r>
            <a:r>
              <a:rPr lang="en-US" dirty="0" smtClean="0"/>
              <a:t>- </a:t>
            </a:r>
            <a:r>
              <a:rPr lang="en-US" dirty="0"/>
              <a:t>Cash flow per share is the after-tax earnings plus depreciation on a per-share basis that functions as a measure of a firm's financial strength. Many financial analysts place more emphasis on cash flow per share than on earnings per share (EPS</a:t>
            </a:r>
            <a:r>
              <a:rPr lang="en-US" dirty="0" smtClean="0"/>
              <a:t>). </a:t>
            </a:r>
            <a:r>
              <a:rPr lang="en-US" dirty="0"/>
              <a:t>A ratio less than 1 indicates short-term cash flow problems; a ratio greater than 1 indicates good financial health, as it indicates cash flow more than sufficient to meet short-term financial obligations.</a:t>
            </a:r>
            <a:endParaRPr lang="en-US" dirty="0" smtClean="0"/>
          </a:p>
        </p:txBody>
      </p:sp>
      <p:pic>
        <p:nvPicPr>
          <p:cNvPr id="6" name="Picture 5"/>
          <p:cNvPicPr>
            <a:picLocks noChangeAspect="1"/>
          </p:cNvPicPr>
          <p:nvPr/>
        </p:nvPicPr>
        <p:blipFill>
          <a:blip r:embed="rId2"/>
          <a:stretch>
            <a:fillRect/>
          </a:stretch>
        </p:blipFill>
        <p:spPr>
          <a:xfrm>
            <a:off x="304799" y="347967"/>
            <a:ext cx="11663539" cy="6205233"/>
          </a:xfrm>
          <a:prstGeom prst="rect">
            <a:avLst/>
          </a:prstGeom>
        </p:spPr>
      </p:pic>
    </p:spTree>
    <p:extLst>
      <p:ext uri="{BB962C8B-B14F-4D97-AF65-F5344CB8AC3E}">
        <p14:creationId xmlns:p14="http://schemas.microsoft.com/office/powerpoint/2010/main" val="3233143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RATIOS (</a:t>
            </a:r>
            <a:r>
              <a:rPr lang="en-US" dirty="0" smtClean="0"/>
              <a:t>cont.)</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14</a:t>
            </a:fld>
            <a:endParaRPr lang="en-US" dirty="0"/>
          </a:p>
        </p:txBody>
      </p:sp>
      <p:pic>
        <p:nvPicPr>
          <p:cNvPr id="6" name="Picture 5" descr="Current ratio formula"/>
          <p:cNvPicPr/>
          <p:nvPr/>
        </p:nvPicPr>
        <p:blipFill>
          <a:blip r:embed="rId2">
            <a:extLst>
              <a:ext uri="{28A0092B-C50C-407E-A947-70E740481C1C}">
                <a14:useLocalDpi xmlns:a14="http://schemas.microsoft.com/office/drawing/2010/main" val="0"/>
              </a:ext>
            </a:extLst>
          </a:blip>
          <a:srcRect/>
          <a:stretch>
            <a:fillRect/>
          </a:stretch>
        </p:blipFill>
        <p:spPr bwMode="auto">
          <a:xfrm>
            <a:off x="200524" y="900528"/>
            <a:ext cx="3848100" cy="1143000"/>
          </a:xfrm>
          <a:prstGeom prst="rect">
            <a:avLst/>
          </a:prstGeom>
          <a:noFill/>
          <a:ln>
            <a:noFill/>
          </a:ln>
        </p:spPr>
      </p:pic>
      <p:pic>
        <p:nvPicPr>
          <p:cNvPr id="7" name="Picture 6" descr="Quick ratio formula"/>
          <p:cNvPicPr/>
          <p:nvPr/>
        </p:nvPicPr>
        <p:blipFill>
          <a:blip r:embed="rId3">
            <a:extLst>
              <a:ext uri="{28A0092B-C50C-407E-A947-70E740481C1C}">
                <a14:useLocalDpi xmlns:a14="http://schemas.microsoft.com/office/drawing/2010/main" val="0"/>
              </a:ext>
            </a:extLst>
          </a:blip>
          <a:srcRect/>
          <a:stretch>
            <a:fillRect/>
          </a:stretch>
        </p:blipFill>
        <p:spPr bwMode="auto">
          <a:xfrm>
            <a:off x="4590042" y="1371780"/>
            <a:ext cx="3185160" cy="533400"/>
          </a:xfrm>
          <a:prstGeom prst="rect">
            <a:avLst/>
          </a:prstGeom>
          <a:noFill/>
          <a:ln>
            <a:noFill/>
          </a:ln>
        </p:spPr>
      </p:pic>
      <p:pic>
        <p:nvPicPr>
          <p:cNvPr id="8" name="Picture 7" descr="Cash ratio formula"/>
          <p:cNvPicPr/>
          <p:nvPr/>
        </p:nvPicPr>
        <p:blipFill>
          <a:blip r:embed="rId4">
            <a:extLst>
              <a:ext uri="{28A0092B-C50C-407E-A947-70E740481C1C}">
                <a14:useLocalDpi xmlns:a14="http://schemas.microsoft.com/office/drawing/2010/main" val="0"/>
              </a:ext>
            </a:extLst>
          </a:blip>
          <a:srcRect/>
          <a:stretch>
            <a:fillRect/>
          </a:stretch>
        </p:blipFill>
        <p:spPr bwMode="auto">
          <a:xfrm>
            <a:off x="8262353" y="1331674"/>
            <a:ext cx="3238500" cy="541020"/>
          </a:xfrm>
          <a:prstGeom prst="rect">
            <a:avLst/>
          </a:prstGeom>
          <a:noFill/>
          <a:ln>
            <a:noFill/>
          </a:ln>
        </p:spPr>
      </p:pic>
      <p:pic>
        <p:nvPicPr>
          <p:cNvPr id="9" name="Picture 8" descr="Defensive interval ratio formula"/>
          <p:cNvPicPr/>
          <p:nvPr/>
        </p:nvPicPr>
        <p:blipFill>
          <a:blip r:embed="rId5">
            <a:extLst>
              <a:ext uri="{28A0092B-C50C-407E-A947-70E740481C1C}">
                <a14:useLocalDpi xmlns:a14="http://schemas.microsoft.com/office/drawing/2010/main" val="0"/>
              </a:ext>
            </a:extLst>
          </a:blip>
          <a:srcRect/>
          <a:stretch>
            <a:fillRect/>
          </a:stretch>
        </p:blipFill>
        <p:spPr bwMode="auto">
          <a:xfrm>
            <a:off x="489280" y="2244495"/>
            <a:ext cx="3092120" cy="879705"/>
          </a:xfrm>
          <a:prstGeom prst="rect">
            <a:avLst/>
          </a:prstGeom>
          <a:noFill/>
          <a:ln>
            <a:noFill/>
          </a:ln>
        </p:spPr>
      </p:pic>
      <p:pic>
        <p:nvPicPr>
          <p:cNvPr id="10" name="Picture 9" descr="Inventory turnover formula"/>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096119"/>
            <a:ext cx="4191001" cy="1331488"/>
          </a:xfrm>
          <a:prstGeom prst="rect">
            <a:avLst/>
          </a:prstGeom>
          <a:noFill/>
          <a:ln>
            <a:noFill/>
          </a:ln>
        </p:spPr>
      </p:pic>
      <p:pic>
        <p:nvPicPr>
          <p:cNvPr id="11" name="Picture 10"/>
          <p:cNvPicPr>
            <a:picLocks noChangeAspect="1"/>
          </p:cNvPicPr>
          <p:nvPr/>
        </p:nvPicPr>
        <p:blipFill>
          <a:blip r:embed="rId7"/>
          <a:stretch>
            <a:fillRect/>
          </a:stretch>
        </p:blipFill>
        <p:spPr>
          <a:xfrm>
            <a:off x="8478929" y="2191468"/>
            <a:ext cx="3624847" cy="1096653"/>
          </a:xfrm>
          <a:prstGeom prst="rect">
            <a:avLst/>
          </a:prstGeom>
        </p:spPr>
      </p:pic>
      <p:pic>
        <p:nvPicPr>
          <p:cNvPr id="12" name="Picture 11"/>
          <p:cNvPicPr>
            <a:picLocks noChangeAspect="1"/>
          </p:cNvPicPr>
          <p:nvPr/>
        </p:nvPicPr>
        <p:blipFill>
          <a:blip r:embed="rId8"/>
          <a:stretch>
            <a:fillRect/>
          </a:stretch>
        </p:blipFill>
        <p:spPr>
          <a:xfrm>
            <a:off x="304801" y="3535870"/>
            <a:ext cx="3743824" cy="1108685"/>
          </a:xfrm>
          <a:prstGeom prst="rect">
            <a:avLst/>
          </a:prstGeom>
        </p:spPr>
      </p:pic>
      <p:pic>
        <p:nvPicPr>
          <p:cNvPr id="5" name="Picture 4"/>
          <p:cNvPicPr>
            <a:picLocks noChangeAspect="1"/>
          </p:cNvPicPr>
          <p:nvPr/>
        </p:nvPicPr>
        <p:blipFill>
          <a:blip r:embed="rId9"/>
          <a:stretch>
            <a:fillRect/>
          </a:stretch>
        </p:blipFill>
        <p:spPr>
          <a:xfrm>
            <a:off x="4048625" y="3535871"/>
            <a:ext cx="3418976" cy="1340930"/>
          </a:xfrm>
          <a:prstGeom prst="rect">
            <a:avLst/>
          </a:prstGeom>
        </p:spPr>
      </p:pic>
      <p:pic>
        <p:nvPicPr>
          <p:cNvPr id="13" name="Picture 12"/>
          <p:cNvPicPr>
            <a:picLocks noChangeAspect="1"/>
          </p:cNvPicPr>
          <p:nvPr/>
        </p:nvPicPr>
        <p:blipFill>
          <a:blip r:embed="rId10"/>
          <a:stretch>
            <a:fillRect/>
          </a:stretch>
        </p:blipFill>
        <p:spPr>
          <a:xfrm>
            <a:off x="8111959" y="3450277"/>
            <a:ext cx="4013199" cy="1350323"/>
          </a:xfrm>
          <a:prstGeom prst="rect">
            <a:avLst/>
          </a:prstGeom>
        </p:spPr>
      </p:pic>
      <p:pic>
        <p:nvPicPr>
          <p:cNvPr id="14" name="Picture 13"/>
          <p:cNvPicPr>
            <a:picLocks noChangeAspect="1"/>
          </p:cNvPicPr>
          <p:nvPr/>
        </p:nvPicPr>
        <p:blipFill>
          <a:blip r:embed="rId11"/>
          <a:stretch>
            <a:fillRect/>
          </a:stretch>
        </p:blipFill>
        <p:spPr>
          <a:xfrm>
            <a:off x="212556" y="4876801"/>
            <a:ext cx="3038475" cy="581025"/>
          </a:xfrm>
          <a:prstGeom prst="rect">
            <a:avLst/>
          </a:prstGeom>
        </p:spPr>
      </p:pic>
      <p:pic>
        <p:nvPicPr>
          <p:cNvPr id="15" name="Picture 14"/>
          <p:cNvPicPr>
            <a:picLocks noChangeAspect="1"/>
          </p:cNvPicPr>
          <p:nvPr/>
        </p:nvPicPr>
        <p:blipFill>
          <a:blip r:embed="rId12"/>
          <a:stretch>
            <a:fillRect/>
          </a:stretch>
        </p:blipFill>
        <p:spPr>
          <a:xfrm>
            <a:off x="3352800" y="5029203"/>
            <a:ext cx="3581400" cy="504825"/>
          </a:xfrm>
          <a:prstGeom prst="rect">
            <a:avLst/>
          </a:prstGeom>
        </p:spPr>
      </p:pic>
      <p:pic>
        <p:nvPicPr>
          <p:cNvPr id="16" name="Picture 15"/>
          <p:cNvPicPr>
            <a:picLocks noChangeAspect="1"/>
          </p:cNvPicPr>
          <p:nvPr/>
        </p:nvPicPr>
        <p:blipFill>
          <a:blip r:embed="rId13"/>
          <a:stretch>
            <a:fillRect/>
          </a:stretch>
        </p:blipFill>
        <p:spPr>
          <a:xfrm>
            <a:off x="7700552" y="4914901"/>
            <a:ext cx="2590800" cy="542925"/>
          </a:xfrm>
          <a:prstGeom prst="rect">
            <a:avLst/>
          </a:prstGeom>
        </p:spPr>
      </p:pic>
      <p:pic>
        <p:nvPicPr>
          <p:cNvPr id="17" name="Picture 16"/>
          <p:cNvPicPr>
            <a:picLocks noChangeAspect="1"/>
          </p:cNvPicPr>
          <p:nvPr/>
        </p:nvPicPr>
        <p:blipFill>
          <a:blip r:embed="rId14"/>
          <a:stretch>
            <a:fillRect/>
          </a:stretch>
        </p:blipFill>
        <p:spPr>
          <a:xfrm>
            <a:off x="244640" y="333703"/>
            <a:ext cx="11798976" cy="6306350"/>
          </a:xfrm>
          <a:prstGeom prst="rect">
            <a:avLst/>
          </a:prstGeom>
        </p:spPr>
      </p:pic>
    </p:spTree>
    <p:extLst>
      <p:ext uri="{BB962C8B-B14F-4D97-AF65-F5344CB8AC3E}">
        <p14:creationId xmlns:p14="http://schemas.microsoft.com/office/powerpoint/2010/main" val="1574378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15</a:t>
            </a:fld>
            <a:endParaRPr lang="en-US" dirty="0"/>
          </a:p>
        </p:txBody>
      </p:sp>
      <p:sp>
        <p:nvSpPr>
          <p:cNvPr id="5" name="TextBox 4"/>
          <p:cNvSpPr txBox="1"/>
          <p:nvPr/>
        </p:nvSpPr>
        <p:spPr>
          <a:xfrm>
            <a:off x="281651" y="1335584"/>
            <a:ext cx="11605549" cy="5355312"/>
          </a:xfrm>
          <a:prstGeom prst="rect">
            <a:avLst/>
          </a:prstGeom>
          <a:noFill/>
        </p:spPr>
        <p:txBody>
          <a:bodyPr wrap="square" rtlCol="0">
            <a:spAutoFit/>
          </a:bodyPr>
          <a:lstStyle/>
          <a:p>
            <a:r>
              <a:rPr lang="en-US" b="1" dirty="0"/>
              <a:t>How to read a financial report; Wringing vital signs out of the numbers </a:t>
            </a:r>
            <a:br>
              <a:rPr lang="en-US" b="1" dirty="0"/>
            </a:br>
            <a:r>
              <a:rPr lang="en-US" dirty="0"/>
              <a:t>by</a:t>
            </a:r>
            <a:r>
              <a:rPr lang="en-US" b="1" dirty="0"/>
              <a:t> John A. Tracy </a:t>
            </a:r>
            <a:r>
              <a:rPr lang="en-US" dirty="0"/>
              <a:t>and</a:t>
            </a:r>
            <a:r>
              <a:rPr lang="en-US" b="1" dirty="0"/>
              <a:t> Tage C. Tracy - 8</a:t>
            </a:r>
            <a:r>
              <a:rPr lang="en-US" b="1" baseline="30000" dirty="0"/>
              <a:t>th</a:t>
            </a:r>
            <a:r>
              <a:rPr lang="en-US" b="1" dirty="0"/>
              <a:t> edition 2014</a:t>
            </a:r>
          </a:p>
          <a:p>
            <a:endParaRPr lang="en-US" dirty="0"/>
          </a:p>
          <a:p>
            <a:r>
              <a:rPr lang="en-US" b="1" dirty="0"/>
              <a:t>Warren Buffett Accounting Book: Reading Financial Statements for Value Investing</a:t>
            </a:r>
          </a:p>
          <a:p>
            <a:r>
              <a:rPr lang="en-US" dirty="0"/>
              <a:t>by </a:t>
            </a:r>
            <a:r>
              <a:rPr lang="en-US" b="1" dirty="0"/>
              <a:t>Stig Brodersen – May 2014</a:t>
            </a:r>
          </a:p>
          <a:p>
            <a:endParaRPr lang="en-US" b="1" dirty="0"/>
          </a:p>
          <a:p>
            <a:r>
              <a:rPr lang="en-US" b="1" dirty="0"/>
              <a:t>Financial Shenanigans, Fourth Edition: How to Detect Accounting Gimmicks and Fraud in Financial Reports</a:t>
            </a:r>
          </a:p>
          <a:p>
            <a:r>
              <a:rPr lang="en-US" dirty="0"/>
              <a:t>by </a:t>
            </a:r>
            <a:r>
              <a:rPr lang="en-US" b="1" dirty="0"/>
              <a:t>Howard M. Schilit</a:t>
            </a:r>
            <a:r>
              <a:rPr lang="en-US" dirty="0"/>
              <a:t>, </a:t>
            </a:r>
            <a:r>
              <a:rPr lang="en-US" b="1" dirty="0"/>
              <a:t>Jeremy Perler</a:t>
            </a:r>
            <a:r>
              <a:rPr lang="en-US" dirty="0"/>
              <a:t> and </a:t>
            </a:r>
            <a:r>
              <a:rPr lang="en-US" b="1" dirty="0"/>
              <a:t>Yoni Engelhart - 2018</a:t>
            </a:r>
          </a:p>
          <a:p>
            <a:endParaRPr lang="en-US" b="1" dirty="0"/>
          </a:p>
          <a:p>
            <a:r>
              <a:rPr lang="en-US" b="1" dirty="0"/>
              <a:t>Financial Statements, Third Edition: A Step-by-Step Guide to Understanding and Creating Financial Reports</a:t>
            </a:r>
          </a:p>
          <a:p>
            <a:r>
              <a:rPr lang="en-US" dirty="0"/>
              <a:t>by </a:t>
            </a:r>
            <a:r>
              <a:rPr lang="en-US" b="1" dirty="0"/>
              <a:t>Thomas R. Ittelson </a:t>
            </a:r>
            <a:r>
              <a:rPr lang="en-US" b="1" dirty="0" smtClean="0"/>
              <a:t>– 2020</a:t>
            </a:r>
          </a:p>
          <a:p>
            <a:endParaRPr lang="en-US" b="1" dirty="0"/>
          </a:p>
          <a:p>
            <a:r>
              <a:rPr lang="en-US" b="1" dirty="0"/>
              <a:t>Using Financial Ratios to Analyze a Company’s Strengths and Weaknesses </a:t>
            </a:r>
            <a:r>
              <a:rPr lang="en-US" dirty="0"/>
              <a:t>Matt Cullen-Meyer |01-02-2019</a:t>
            </a:r>
            <a:br>
              <a:rPr lang="en-US" dirty="0"/>
            </a:br>
            <a:r>
              <a:rPr lang="en-US" b="1" dirty="0"/>
              <a:t>Quick Summary</a:t>
            </a:r>
            <a:endParaRPr lang="en-US" dirty="0"/>
          </a:p>
          <a:p>
            <a:endParaRPr lang="en-US" dirty="0" smtClean="0"/>
          </a:p>
          <a:p>
            <a:r>
              <a:rPr lang="en-US" b="1" dirty="0">
                <a:latin typeface="Arial" panose="020B0604020202020204" pitchFamily="34" charset="0"/>
                <a:cs typeface="Arial" panose="020B0604020202020204" pitchFamily="34" charset="0"/>
              </a:rPr>
              <a:t>Investopedia's</a:t>
            </a:r>
            <a:r>
              <a:rPr lang="en-US" dirty="0">
                <a:latin typeface="Arial" panose="020B0604020202020204" pitchFamily="34" charset="0"/>
                <a:cs typeface="Arial" panose="020B0604020202020204" pitchFamily="34" charset="0"/>
              </a:rPr>
              <a:t> </a:t>
            </a:r>
            <a:r>
              <a:rPr lang="en-US" i="1" u="sng" dirty="0">
                <a:latin typeface="Arial" panose="020B0604020202020204" pitchFamily="34" charset="0"/>
                <a:cs typeface="Arial" panose="020B0604020202020204" pitchFamily="34" charset="0"/>
                <a:hlinkClick r:id="rId3"/>
              </a:rPr>
              <a:t>Glossary of Terms</a:t>
            </a:r>
            <a:r>
              <a:rPr lang="en-US" dirty="0">
                <a:latin typeface="Arial" panose="020B0604020202020204" pitchFamily="34" charset="0"/>
                <a:cs typeface="Arial" panose="020B0604020202020204" pitchFamily="34" charset="0"/>
              </a:rPr>
              <a:t> provides you with thousands of definitions and detailed explanations to help you understand terms related to finance, investing, and economics</a:t>
            </a:r>
            <a:r>
              <a:rPr lang="en-US" dirty="0" smtClean="0">
                <a:latin typeface="Arial" panose="020B0604020202020204" pitchFamily="34" charset="0"/>
                <a:cs typeface="Arial" panose="020B0604020202020204" pitchFamily="34" charset="0"/>
              </a:rPr>
              <a:t>.</a:t>
            </a:r>
            <a:endParaRPr lang="en-US" dirty="0"/>
          </a:p>
        </p:txBody>
      </p:sp>
      <p:pic>
        <p:nvPicPr>
          <p:cNvPr id="6" name="Picture 5"/>
          <p:cNvPicPr>
            <a:picLocks noChangeAspect="1"/>
          </p:cNvPicPr>
          <p:nvPr/>
        </p:nvPicPr>
        <p:blipFill>
          <a:blip r:embed="rId4"/>
          <a:stretch>
            <a:fillRect/>
          </a:stretch>
        </p:blipFill>
        <p:spPr>
          <a:xfrm>
            <a:off x="228597" y="429128"/>
            <a:ext cx="11636929" cy="6248400"/>
          </a:xfrm>
          <a:prstGeom prst="rect">
            <a:avLst/>
          </a:prstGeom>
        </p:spPr>
      </p:pic>
    </p:spTree>
    <p:extLst>
      <p:ext uri="{BB962C8B-B14F-4D97-AF65-F5344CB8AC3E}">
        <p14:creationId xmlns:p14="http://schemas.microsoft.com/office/powerpoint/2010/main" val="2624906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1129420-8F9C-4434-AB1D-3519A0C91263}"/>
              </a:ext>
            </a:extLst>
          </p:cNvPr>
          <p:cNvSpPr>
            <a:spLocks noGrp="1"/>
          </p:cNvSpPr>
          <p:nvPr>
            <p:ph type="sldNum" sz="quarter" idx="12"/>
          </p:nvPr>
        </p:nvSpPr>
        <p:spPr/>
        <p:txBody>
          <a:bodyPr/>
          <a:lstStyle/>
          <a:p>
            <a:fld id="{B7C7DEAE-B1FF-4F0D-9790-23B38FF51CAA}" type="slidenum">
              <a:rPr lang="en-US" smtClean="0"/>
              <a:t>16</a:t>
            </a:fld>
            <a:endParaRPr lang="en-US" dirty="0"/>
          </a:p>
        </p:txBody>
      </p:sp>
      <p:sp>
        <p:nvSpPr>
          <p:cNvPr id="7" name="Footer Placeholder 4">
            <a:extLst>
              <a:ext uri="{FF2B5EF4-FFF2-40B4-BE49-F238E27FC236}">
                <a16:creationId xmlns:a16="http://schemas.microsoft.com/office/drawing/2014/main" xmlns="" id="{4ABF10FE-26DE-4AFA-B1F8-250D59132A38}"/>
              </a:ext>
            </a:extLst>
          </p:cNvPr>
          <p:cNvSpPr txBox="1">
            <a:spLocks/>
          </p:cNvSpPr>
          <p:nvPr/>
        </p:nvSpPr>
        <p:spPr>
          <a:xfrm>
            <a:off x="3124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accent6">
                    <a:lumMod val="40000"/>
                    <a:lumOff val="60000"/>
                  </a:schemeClr>
                </a:solidFill>
              </a:rPr>
              <a:t>WWW.BETTERINVESTING.ORG/CHAPTERS/DC-REGIONAL</a:t>
            </a:r>
            <a:endParaRPr lang="en-US" sz="1200" b="1" dirty="0">
              <a:solidFill>
                <a:schemeClr val="accent6">
                  <a:lumMod val="40000"/>
                  <a:lumOff val="60000"/>
                </a:schemeClr>
              </a:solidFill>
            </a:endParaRPr>
          </a:p>
        </p:txBody>
      </p:sp>
      <p:sp>
        <p:nvSpPr>
          <p:cNvPr id="6" name="Rectangle 5"/>
          <p:cNvSpPr/>
          <p:nvPr/>
        </p:nvSpPr>
        <p:spPr>
          <a:xfrm>
            <a:off x="367632" y="914400"/>
            <a:ext cx="11125200" cy="4959691"/>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b="1" spc="5" dirty="0">
                <a:solidFill>
                  <a:srgbClr val="111111"/>
                </a:solidFill>
                <a:latin typeface="Arial" panose="020B0604020202020204" pitchFamily="34" charset="0"/>
                <a:ea typeface="Calibri" panose="020F0502020204030204" pitchFamily="34" charset="0"/>
                <a:cs typeface="Arial" panose="020B0604020202020204" pitchFamily="34" charset="0"/>
              </a:rPr>
              <a:t>What other clubs are doing</a:t>
            </a:r>
            <a:r>
              <a:rPr lang="en-US" sz="2800" b="1"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800" b="1" spc="5"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rPr>
              <a:t>Finding Stock Ideas and filling out Stock idea Template (Stock Study teams</a:t>
            </a: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Presenting </a:t>
            </a:r>
            <a:r>
              <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rPr>
              <a:t>ideas from Template to club members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rPr>
              <a:t>Members voting on ideas to be </a:t>
            </a: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presented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rPr>
              <a:t>Rotation of </a:t>
            </a: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officers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Changing </a:t>
            </a:r>
            <a:r>
              <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rPr>
              <a:t>bylaws to better </a:t>
            </a:r>
            <a:r>
              <a:rPr lang="en-US" sz="28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describe duties of each position</a:t>
            </a:r>
            <a:endParaRPr lang="en-US" sz="2800" spc="5" dirty="0">
              <a:solidFill>
                <a:srgbClr val="11111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70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912FBB8B-8D17-4F01-8236-D5DCC0FE97AD}"/>
              </a:ext>
            </a:extLst>
          </p:cNvPr>
          <p:cNvSpPr>
            <a:spLocks noGrp="1"/>
          </p:cNvSpPr>
          <p:nvPr>
            <p:ph type="ftr" sz="quarter" idx="11"/>
          </p:nvPr>
        </p:nvSpPr>
        <p:spPr>
          <a:prstGeom prst="rect">
            <a:avLst/>
          </a:prstGeom>
        </p:spPr>
        <p:txBody>
          <a:bodyPr/>
          <a:lstStyle/>
          <a:p>
            <a:r>
              <a:rPr lang="fr-FR" dirty="0">
                <a:solidFill>
                  <a:schemeClr val="accent6">
                    <a:lumMod val="40000"/>
                    <a:lumOff val="60000"/>
                  </a:schemeClr>
                </a:solidFill>
              </a:rPr>
              <a:t>WWW.BETTERINVESTING.ORG/CHAPTERS/DC-REGIONAL</a:t>
            </a:r>
            <a:endParaRPr lang="en-US" dirty="0">
              <a:solidFill>
                <a:schemeClr val="accent6">
                  <a:lumMod val="40000"/>
                  <a:lumOff val="60000"/>
                </a:schemeClr>
              </a:solidFill>
            </a:endParaRPr>
          </a:p>
        </p:txBody>
      </p:sp>
      <p:sp>
        <p:nvSpPr>
          <p:cNvPr id="4" name="Slide Number Placeholder 3">
            <a:extLst>
              <a:ext uri="{FF2B5EF4-FFF2-40B4-BE49-F238E27FC236}">
                <a16:creationId xmlns="" xmlns:a16="http://schemas.microsoft.com/office/drawing/2014/main" id="{9374F939-6058-47E0-8BF1-AB8F1A38AC29}"/>
              </a:ext>
            </a:extLst>
          </p:cNvPr>
          <p:cNvSpPr>
            <a:spLocks noGrp="1"/>
          </p:cNvSpPr>
          <p:nvPr>
            <p:ph type="sldNum" sz="quarter" idx="12"/>
          </p:nvPr>
        </p:nvSpPr>
        <p:spPr/>
        <p:txBody>
          <a:bodyPr/>
          <a:lstStyle/>
          <a:p>
            <a:fld id="{B7C7DEAE-B1FF-4F0D-9790-23B38FF51CAA}" type="slidenum">
              <a:rPr lang="en-US" smtClean="0"/>
              <a:t>17</a:t>
            </a:fld>
            <a:endParaRPr lang="en-US" dirty="0"/>
          </a:p>
        </p:txBody>
      </p:sp>
      <p:pic>
        <p:nvPicPr>
          <p:cNvPr id="2" name="Picture 1"/>
          <p:cNvPicPr>
            <a:picLocks noChangeAspect="1"/>
          </p:cNvPicPr>
          <p:nvPr/>
        </p:nvPicPr>
        <p:blipFill>
          <a:blip r:embed="rId3"/>
          <a:stretch>
            <a:fillRect/>
          </a:stretch>
        </p:blipFill>
        <p:spPr>
          <a:xfrm>
            <a:off x="304800" y="660233"/>
            <a:ext cx="11430000" cy="6181725"/>
          </a:xfrm>
          <a:prstGeom prst="rect">
            <a:avLst/>
          </a:prstGeom>
        </p:spPr>
      </p:pic>
    </p:spTree>
    <p:extLst>
      <p:ext uri="{BB962C8B-B14F-4D97-AF65-F5344CB8AC3E}">
        <p14:creationId xmlns:p14="http://schemas.microsoft.com/office/powerpoint/2010/main" val="322367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C7DEAE-B1FF-4F0D-9790-23B38FF51CAA}" type="slidenum">
              <a:rPr lang="en-US" smtClean="0"/>
              <a:t>18</a:t>
            </a:fld>
            <a:endParaRPr lang="en-US" dirty="0"/>
          </a:p>
        </p:txBody>
      </p:sp>
      <p:sp>
        <p:nvSpPr>
          <p:cNvPr id="5" name="Footer Placeholder 4">
            <a:extLst>
              <a:ext uri="{FF2B5EF4-FFF2-40B4-BE49-F238E27FC236}">
                <a16:creationId xmlns:a16="http://schemas.microsoft.com/office/drawing/2014/main" xmlns="" id="{390BDE18-1A30-4470-BD5C-48D0E3E97B1C}"/>
              </a:ext>
            </a:extLst>
          </p:cNvPr>
          <p:cNvSpPr txBox="1">
            <a:spLocks/>
          </p:cNvSpPr>
          <p:nvPr/>
        </p:nvSpPr>
        <p:spPr>
          <a:xfrm>
            <a:off x="3124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pic>
        <p:nvPicPr>
          <p:cNvPr id="3" name="Picture 2"/>
          <p:cNvPicPr>
            <a:picLocks noChangeAspect="1"/>
          </p:cNvPicPr>
          <p:nvPr/>
        </p:nvPicPr>
        <p:blipFill>
          <a:blip r:embed="rId3"/>
          <a:stretch>
            <a:fillRect/>
          </a:stretch>
        </p:blipFill>
        <p:spPr>
          <a:xfrm>
            <a:off x="609600" y="990600"/>
            <a:ext cx="10972800" cy="3581400"/>
          </a:xfrm>
          <a:prstGeom prst="rect">
            <a:avLst/>
          </a:prstGeom>
        </p:spPr>
      </p:pic>
    </p:spTree>
    <p:extLst>
      <p:ext uri="{BB962C8B-B14F-4D97-AF65-F5344CB8AC3E}">
        <p14:creationId xmlns:p14="http://schemas.microsoft.com/office/powerpoint/2010/main" val="3827847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a:t>
            </a:r>
          </a:p>
        </p:txBody>
      </p:sp>
      <p:sp>
        <p:nvSpPr>
          <p:cNvPr id="4" name="Slide Number Placeholder 3"/>
          <p:cNvSpPr>
            <a:spLocks noGrp="1"/>
          </p:cNvSpPr>
          <p:nvPr>
            <p:ph type="sldNum" sz="quarter" idx="12"/>
          </p:nvPr>
        </p:nvSpPr>
        <p:spPr/>
        <p:txBody>
          <a:bodyPr/>
          <a:lstStyle/>
          <a:p>
            <a:fld id="{B7C7DEAE-B1FF-4F0D-9790-23B38FF51CAA}" type="slidenum">
              <a:rPr lang="en-US" smtClean="0"/>
              <a:pPr/>
              <a:t>2</a:t>
            </a:fld>
            <a:endParaRPr lang="en-US" dirty="0"/>
          </a:p>
        </p:txBody>
      </p:sp>
      <p:sp>
        <p:nvSpPr>
          <p:cNvPr id="6" name="Footer Placeholder 5"/>
          <p:cNvSpPr>
            <a:spLocks noGrp="1"/>
          </p:cNvSpPr>
          <p:nvPr>
            <p:ph type="ftr" sz="quarter" idx="3"/>
          </p:nvPr>
        </p:nvSpPr>
        <p:spPr>
          <a:xfrm>
            <a:off x="3505200" y="18288"/>
            <a:ext cx="5212080" cy="329184"/>
          </a:xfrm>
        </p:spPr>
        <p:txBody>
          <a:bodyPr/>
          <a:lstStyle/>
          <a:p>
            <a:r>
              <a:rPr lang="fr-FR" dirty="0"/>
              <a:t>WWW.BETTERINVESTING.ORG</a:t>
            </a:r>
            <a:endParaRPr lang="en-US" dirty="0"/>
          </a:p>
        </p:txBody>
      </p:sp>
      <p:sp>
        <p:nvSpPr>
          <p:cNvPr id="8" name="Content Placeholder 2">
            <a:extLst>
              <a:ext uri="{FF2B5EF4-FFF2-40B4-BE49-F238E27FC236}">
                <a16:creationId xmlns:a16="http://schemas.microsoft.com/office/drawing/2014/main" xmlns="" id="{FB10E344-5EB4-7C87-700A-C54A578C773B}"/>
              </a:ext>
            </a:extLst>
          </p:cNvPr>
          <p:cNvSpPr>
            <a:spLocks noGrp="1"/>
          </p:cNvSpPr>
          <p:nvPr>
            <p:ph idx="1"/>
          </p:nvPr>
        </p:nvSpPr>
        <p:spPr>
          <a:xfrm>
            <a:off x="676507" y="1472617"/>
            <a:ext cx="11201400" cy="4952999"/>
          </a:xfrm>
        </p:spPr>
        <p:txBody>
          <a:bodyPr>
            <a:noAutofit/>
          </a:bodyPr>
          <a:lstStyle/>
          <a:p>
            <a:pPr lvl="0"/>
            <a:r>
              <a:rPr lang="en-US" sz="1900" dirty="0"/>
              <a:t>The information in </a:t>
            </a:r>
            <a:r>
              <a:rPr lang="en-US" sz="1900" b="1" dirty="0"/>
              <a:t>this presentation is for educational purposes only </a:t>
            </a:r>
            <a:r>
              <a:rPr lang="en-US" sz="1900" dirty="0"/>
              <a:t>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900" baseline="30000" dirty="0"/>
              <a:t>TM</a:t>
            </a:r>
            <a:r>
              <a:rPr lang="en-US" sz="1900" dirty="0"/>
              <a:t> National Association of Investors Corporation (“BI”). The views expressed are those of the instructors, commentators, guests and participants, as the case may be, and do not necessarily represent those of BetterInvesting. </a:t>
            </a:r>
            <a:r>
              <a:rPr lang="en-US" sz="1900" b="1" dirty="0"/>
              <a:t>Investors should conduct their own review and analysis of any company</a:t>
            </a:r>
            <a:r>
              <a:rPr lang="en-US" sz="1900" dirty="0"/>
              <a:t> of interest before making an investment decision.</a:t>
            </a:r>
          </a:p>
          <a:p>
            <a:pPr lvl="0"/>
            <a:r>
              <a:rPr lang="en-US" sz="1900" b="1" dirty="0"/>
              <a:t>Securities discussed may be held by the presenters in their own personal portfolios. </a:t>
            </a:r>
            <a:r>
              <a:rPr lang="en-US" sz="1900" dirty="0"/>
              <a:t>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sz="1900" dirty="0"/>
              <a:t>This presentation may contain images of websites and products, or services not endorsed by BetterInvesting. </a:t>
            </a:r>
            <a:r>
              <a:rPr lang="en-US" sz="1900" b="1" dirty="0"/>
              <a:t>The presenter is not endorsing or promoting the use of these websites, products or </a:t>
            </a:r>
            <a:r>
              <a:rPr lang="en-US" sz="1900" b="1" dirty="0" smtClean="0"/>
              <a:t>services</a:t>
            </a:r>
            <a:r>
              <a:rPr lang="en-US" sz="1900" dirty="0" smtClean="0"/>
              <a:t>.</a:t>
            </a:r>
            <a:endParaRPr lang="en-US" sz="1900" b="1" dirty="0"/>
          </a:p>
        </p:txBody>
      </p:sp>
    </p:spTree>
    <p:extLst>
      <p:ext uri="{BB962C8B-B14F-4D97-AF65-F5344CB8AC3E}">
        <p14:creationId xmlns:p14="http://schemas.microsoft.com/office/powerpoint/2010/main" val="98345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3A52A-CFEB-4599-B3EA-7532E52E82DE}"/>
              </a:ext>
            </a:extLst>
          </p:cNvPr>
          <p:cNvSpPr>
            <a:spLocks noGrp="1"/>
          </p:cNvSpPr>
          <p:nvPr>
            <p:ph type="title"/>
          </p:nvPr>
        </p:nvSpPr>
        <p:spPr/>
        <p:txBody>
          <a:bodyPr>
            <a:normAutofit/>
          </a:bodyPr>
          <a:lstStyle/>
          <a:p>
            <a:pPr algn="ctr"/>
            <a:r>
              <a:rPr lang="en-US" sz="4400" dirty="0" smtClean="0"/>
              <a:t>KEY TAKEAWAYS</a:t>
            </a:r>
            <a:endParaRPr lang="en-US" sz="4400" dirty="0"/>
          </a:p>
        </p:txBody>
      </p:sp>
      <p:sp>
        <p:nvSpPr>
          <p:cNvPr id="5" name="Footer Placeholder 4">
            <a:extLst>
              <a:ext uri="{FF2B5EF4-FFF2-40B4-BE49-F238E27FC236}">
                <a16:creationId xmlns:a16="http://schemas.microsoft.com/office/drawing/2014/main" xmlns="" id="{B4309989-E7A2-497E-A917-78B51F078C39}"/>
              </a:ext>
            </a:extLst>
          </p:cNvPr>
          <p:cNvSpPr>
            <a:spLocks noGrp="1"/>
          </p:cNvSpPr>
          <p:nvPr>
            <p:ph type="ftr" sz="quarter" idx="11"/>
          </p:nvPr>
        </p:nvSpPr>
        <p:spPr/>
        <p:txBody>
          <a:bodyPr/>
          <a:lstStyle/>
          <a:p>
            <a:r>
              <a:rPr lang="fr-FR" dirty="0"/>
              <a:t>WWW.BETTERINVESTING.ORG</a:t>
            </a:r>
            <a:endParaRPr lang="en-US" dirty="0"/>
          </a:p>
        </p:txBody>
      </p:sp>
      <p:sp>
        <p:nvSpPr>
          <p:cNvPr id="4" name="Slide Number Placeholder 3">
            <a:extLst>
              <a:ext uri="{FF2B5EF4-FFF2-40B4-BE49-F238E27FC236}">
                <a16:creationId xmlns:a16="http://schemas.microsoft.com/office/drawing/2014/main" xmlns="" id="{0066F320-BE49-44D9-9A7C-E821DBD8C70D}"/>
              </a:ext>
            </a:extLst>
          </p:cNvPr>
          <p:cNvSpPr>
            <a:spLocks noGrp="1"/>
          </p:cNvSpPr>
          <p:nvPr>
            <p:ph type="sldNum" sz="quarter" idx="12"/>
          </p:nvPr>
        </p:nvSpPr>
        <p:spPr/>
        <p:txBody>
          <a:bodyPr/>
          <a:lstStyle/>
          <a:p>
            <a:fld id="{B7C7DEAE-B1FF-4F0D-9790-23B38FF51CAA}" type="slidenum">
              <a:rPr lang="en-US" smtClean="0"/>
              <a:t>3</a:t>
            </a:fld>
            <a:endParaRPr lang="en-US" dirty="0"/>
          </a:p>
        </p:txBody>
      </p:sp>
      <p:sp>
        <p:nvSpPr>
          <p:cNvPr id="3" name="Rectangle 2"/>
          <p:cNvSpPr/>
          <p:nvPr/>
        </p:nvSpPr>
        <p:spPr>
          <a:xfrm>
            <a:off x="451556" y="1489619"/>
            <a:ext cx="11283244" cy="7324506"/>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spc="5"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First Cut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Where to find completed First Cuts and Blank Template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Step by Step Instructions for completing your own First Cut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How to submit a First Cut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600" spc="5"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What other clubs are doing!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Finding Stock Ideas and filling out Stock idea Template (Stock Study teams)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Presenting ideas from Template to club members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Members voting on ideas to be presented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Rotation of officers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rPr>
              <a:t>Changing bylaws to better describe duties of each position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spc="5"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spc="5" dirty="0" smtClean="0">
              <a:solidFill>
                <a:srgbClr val="11111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dirty="0">
              <a:solidFill>
                <a:srgbClr val="11111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1800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1"/>
            <a:ext cx="11582400" cy="914400"/>
          </a:xfrm>
        </p:spPr>
        <p:txBody>
          <a:bodyPr>
            <a:normAutofit/>
          </a:bodyPr>
          <a:lstStyle/>
          <a:p>
            <a:pPr algn="ctr"/>
            <a:r>
              <a:rPr lang="en-US" sz="4400" dirty="0">
                <a:latin typeface="Arial" panose="020B0604020202020204" pitchFamily="34" charset="0"/>
                <a:cs typeface="Arial" panose="020B0604020202020204" pitchFamily="34" charset="0"/>
              </a:rPr>
              <a:t>Three major financial statements.</a:t>
            </a:r>
            <a:endParaRPr lang="en-US" sz="4400" dirty="0"/>
          </a:p>
        </p:txBody>
      </p:sp>
      <p:sp>
        <p:nvSpPr>
          <p:cNvPr id="5" name="Footer Placeholder 4"/>
          <p:cNvSpPr>
            <a:spLocks noGrp="1"/>
          </p:cNvSpPr>
          <p:nvPr>
            <p:ph type="ftr" sz="quarter" idx="11"/>
          </p:nvPr>
        </p:nvSpPr>
        <p:spPr/>
        <p:txBody>
          <a:bodyPr/>
          <a:lstStyle/>
          <a:p>
            <a:r>
              <a:rPr lang="fr-FR" smtClean="0"/>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4</a:t>
            </a:fld>
            <a:endParaRPr lang="en-US" dirty="0"/>
          </a:p>
        </p:txBody>
      </p:sp>
      <p:sp>
        <p:nvSpPr>
          <p:cNvPr id="8" name="TextBox 7"/>
          <p:cNvSpPr txBox="1"/>
          <p:nvPr/>
        </p:nvSpPr>
        <p:spPr>
          <a:xfrm>
            <a:off x="304800" y="1359975"/>
            <a:ext cx="11582400" cy="400110"/>
          </a:xfrm>
          <a:prstGeom prst="rect">
            <a:avLst/>
          </a:prstGeom>
          <a:noFill/>
        </p:spPr>
        <p:txBody>
          <a:bodyPr wrap="square" rtlCol="0">
            <a:spAutoFit/>
          </a:bodyPr>
          <a:lstStyle/>
          <a:p>
            <a:endParaRPr lang="en-US" sz="2000" b="1" dirty="0" smtClean="0">
              <a:solidFill>
                <a:srgbClr val="101F36"/>
              </a:solidFill>
            </a:endParaRPr>
          </a:p>
        </p:txBody>
      </p:sp>
      <p:sp>
        <p:nvSpPr>
          <p:cNvPr id="2" name="TextBox 1"/>
          <p:cNvSpPr txBox="1"/>
          <p:nvPr/>
        </p:nvSpPr>
        <p:spPr>
          <a:xfrm>
            <a:off x="457200" y="1530723"/>
            <a:ext cx="11430000" cy="4191000"/>
          </a:xfrm>
          <a:prstGeom prst="rect">
            <a:avLst/>
          </a:prstGeom>
          <a:noFill/>
        </p:spPr>
        <p:txBody>
          <a:bodyPr wrap="square" rtlCol="0">
            <a:spAutoFit/>
          </a:bodyPr>
          <a:lstStyle/>
          <a:p>
            <a:endParaRPr lang="en-US" dirty="0"/>
          </a:p>
        </p:txBody>
      </p:sp>
      <p:sp>
        <p:nvSpPr>
          <p:cNvPr id="3" name="Rectangle 1"/>
          <p:cNvSpPr>
            <a:spLocks noChangeArrowheads="1"/>
          </p:cNvSpPr>
          <p:nvPr/>
        </p:nvSpPr>
        <p:spPr bwMode="auto">
          <a:xfrm>
            <a:off x="0" y="67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A call option gives the holder the right, but not the obligation, to buy the underlying security at the strike price on or before expiration. A call option will therefore become more valuable as the underlying security rises in price (calls have a positive delta).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A long call can be used to speculate on the price of the underlying rising, since it has unlimited upside potential but the maximum loss is the premium (price) paid for the option.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0" y="463923"/>
            <a:ext cx="6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6348" rIns="-6348"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0 seconds of 4 minutes, 10 </a:t>
            </a:r>
            <a:r>
              <a:rPr kumimoji="0" lang="en-US" altLang="en-US" sz="1800" b="0" i="0" u="none" strike="noStrike" cap="none" normalizeH="0" baseline="0" dirty="0" err="1" smtClean="0">
                <a:ln>
                  <a:noFill/>
                </a:ln>
                <a:solidFill>
                  <a:schemeClr val="tx1"/>
                </a:solidFill>
                <a:effectLst/>
                <a:latin typeface="Arial" panose="020B0604020202020204" pitchFamily="34" charset="0"/>
              </a:rPr>
              <a:t>secondsVolume</a:t>
            </a:r>
            <a:r>
              <a:rPr kumimoji="0" lang="en-US" altLang="en-US" sz="1800" b="0" i="0" u="none" strike="noStrike" cap="none" normalizeH="0" baseline="0" dirty="0" smtClean="0">
                <a:ln>
                  <a:noFill/>
                </a:ln>
                <a:solidFill>
                  <a:schemeClr val="tx1"/>
                </a:solidFill>
                <a:effectLst/>
                <a:latin typeface="Arial" panose="020B0604020202020204" pitchFamily="34" charset="0"/>
              </a:rPr>
              <a:t> 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FFFF"/>
                </a:solidFill>
                <a:effectLst/>
                <a:latin typeface="Cabin-semi-bold"/>
              </a:rPr>
              <a:t/>
            </a:r>
            <a:br>
              <a:rPr kumimoji="0" lang="en-US" altLang="en-US" sz="1800" b="0" i="0" u="none" strike="noStrike" cap="none" normalizeH="0" baseline="0" dirty="0" smtClean="0">
                <a:ln>
                  <a:noFill/>
                </a:ln>
                <a:solidFill>
                  <a:srgbClr val="FFFFFF"/>
                </a:solidFill>
                <a:effectLst/>
                <a:latin typeface="Cabin-semi-bold"/>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457200" y="1530723"/>
            <a:ext cx="11430000" cy="5091522"/>
          </a:xfrm>
          <a:prstGeom prst="rect">
            <a:avLst/>
          </a:prstGeom>
        </p:spPr>
        <p:txBody>
          <a:bodyPr wrap="square">
            <a:spAutoFit/>
          </a:bodyPr>
          <a:lstStyle/>
          <a:p>
            <a:pPr>
              <a:lnSpc>
                <a:spcPct val="107000"/>
              </a:lnSpc>
              <a:spcAft>
                <a:spcPts val="800"/>
              </a:spcAft>
            </a:pP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Balance Sheet - The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2"/>
              </a:rPr>
              <a:t>balance sheet</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shows a company's assets (what they own), liabilities (what they owe), and stockholders' equity (or ownership) at a given moment.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Income Statement - The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3"/>
              </a:rPr>
              <a:t>income statement</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reports the revenue generated from sales, the operating expenses involved in creating that revenue as well as other costs, such as taxes and interest expense on any debt on the balance sheet. The net amount or the bottom line of the income statement is the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4"/>
              </a:rPr>
              <a:t>net income</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or the profit for the period. Net income is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5"/>
              </a:rPr>
              <a:t>revenue</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minus all of the costs of doing business.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Cash Flow Statement - The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6"/>
              </a:rPr>
              <a:t>cash flow statement</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(CFS) measures the cash generated for a period, including all of the transactions added to or subtracted from cash.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7"/>
              </a:rPr>
              <a:t>Cash flow</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is important because it shows how much cash is available to meet short-term obligations, invest in the company, or pay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8"/>
              </a:rPr>
              <a:t>dividends</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to shareholders.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In addition to reviewing a company's financial statements themselves, also pay attention to the information provided in the </a:t>
            </a:r>
            <a:r>
              <a:rPr lang="en-US" sz="2200" u="sng" spc="5" dirty="0">
                <a:solidFill>
                  <a:srgbClr val="2C40D0"/>
                </a:solidFill>
                <a:latin typeface="Arial" panose="020B0604020202020204" pitchFamily="34" charset="0"/>
                <a:ea typeface="Times New Roman" panose="02020603050405020304" pitchFamily="18" charset="0"/>
                <a:cs typeface="Times New Roman" panose="02020603050405020304" pitchFamily="18" charset="0"/>
                <a:hlinkClick r:id="rId9"/>
              </a:rPr>
              <a:t>footnotes</a:t>
            </a:r>
            <a:r>
              <a:rPr lang="en-US" sz="2200" spc="5" dirty="0">
                <a:solidFill>
                  <a:srgbClr val="111111"/>
                </a:solidFill>
                <a:latin typeface="Arial" panose="020B0604020202020204" pitchFamily="34" charset="0"/>
                <a:ea typeface="Times New Roman" panose="02020603050405020304" pitchFamily="18" charset="0"/>
                <a:cs typeface="Times New Roman" panose="02020603050405020304" pitchFamily="18" charset="0"/>
              </a:rPr>
              <a:t> to the financial statements.</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0"/>
          <a:stretch>
            <a:fillRect/>
          </a:stretch>
        </p:blipFill>
        <p:spPr>
          <a:xfrm>
            <a:off x="450850" y="463923"/>
            <a:ext cx="11734800" cy="6158322"/>
          </a:xfrm>
          <a:prstGeom prst="rect">
            <a:avLst/>
          </a:prstGeom>
        </p:spPr>
      </p:pic>
    </p:spTree>
    <p:extLst>
      <p:ext uri="{BB962C8B-B14F-4D97-AF65-F5344CB8AC3E}">
        <p14:creationId xmlns:p14="http://schemas.microsoft.com/office/powerpoint/2010/main" val="1099256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5</a:t>
            </a:fld>
            <a:endParaRPr lang="en-US" dirty="0"/>
          </a:p>
        </p:txBody>
      </p:sp>
      <p:sp>
        <p:nvSpPr>
          <p:cNvPr id="5" name="TextBox 4"/>
          <p:cNvSpPr txBox="1"/>
          <p:nvPr/>
        </p:nvSpPr>
        <p:spPr>
          <a:xfrm>
            <a:off x="304800" y="533400"/>
            <a:ext cx="11505235" cy="6001643"/>
          </a:xfrm>
          <a:prstGeom prst="rect">
            <a:avLst/>
          </a:prstGeom>
          <a:noFill/>
        </p:spPr>
        <p:txBody>
          <a:bodyPr wrap="square" rtlCol="0">
            <a:spAutoFit/>
          </a:bodyPr>
          <a:lstStyle/>
          <a:p>
            <a:r>
              <a:rPr lang="en-US" sz="2800" b="1" spc="5" dirty="0">
                <a:solidFill>
                  <a:srgbClr val="111111"/>
                </a:solidFill>
                <a:latin typeface="Arial" panose="020B0604020202020204" pitchFamily="34" charset="0"/>
                <a:ea typeface="Times New Roman" panose="02020603050405020304" pitchFamily="18" charset="0"/>
              </a:rPr>
              <a:t>Key Accounting Conventions </a:t>
            </a:r>
            <a:r>
              <a:rPr lang="en-US" sz="2800" spc="5" dirty="0">
                <a:solidFill>
                  <a:srgbClr val="111111"/>
                </a:solidFill>
                <a:latin typeface="Arial" panose="020B0604020202020204" pitchFamily="34" charset="0"/>
                <a:ea typeface="Times New Roman" panose="02020603050405020304" pitchFamily="18" charset="0"/>
              </a:rPr>
              <a:t>- </a:t>
            </a:r>
            <a:r>
              <a:rPr lang="en-US" sz="2000" u="sng" spc="5" dirty="0">
                <a:solidFill>
                  <a:srgbClr val="2C40D0"/>
                </a:solidFill>
                <a:latin typeface="Arial" panose="020B0604020202020204" pitchFamily="34" charset="0"/>
                <a:ea typeface="Times New Roman" panose="02020603050405020304" pitchFamily="18" charset="0"/>
                <a:hlinkClick r:id="rId3"/>
              </a:rPr>
              <a:t>Generally accepted accounting principles</a:t>
            </a:r>
            <a:r>
              <a:rPr lang="en-US" sz="2000" spc="5" dirty="0">
                <a:solidFill>
                  <a:srgbClr val="111111"/>
                </a:solidFill>
                <a:latin typeface="Arial" panose="020B0604020202020204" pitchFamily="34" charset="0"/>
                <a:ea typeface="Times New Roman" panose="02020603050405020304" pitchFamily="18" charset="0"/>
              </a:rPr>
              <a:t> (GAAP) are used to prepare financial statements. Both methods are legal in the United States, although GAAP is most commonly used. The main difference between the two methods is that GAAP is more "rules-based," while IFRS is more "principles-based." Both have different ways of reporting asset values, depreciation, and inventory, to name a few.</a:t>
            </a:r>
          </a:p>
          <a:p>
            <a:endParaRPr lang="en-US" sz="2000" spc="5" dirty="0">
              <a:solidFill>
                <a:srgbClr val="111111"/>
              </a:solidFill>
              <a:latin typeface="Arial" panose="020B0604020202020204" pitchFamily="34" charset="0"/>
            </a:endParaRPr>
          </a:p>
          <a:p>
            <a:r>
              <a:rPr lang="en-US" sz="2800" b="1" dirty="0">
                <a:latin typeface="Arial" panose="020B0604020202020204" pitchFamily="34" charset="0"/>
                <a:cs typeface="Arial" panose="020B0604020202020204" pitchFamily="34" charset="0"/>
              </a:rPr>
              <a:t>Financial Ratios and Indicators </a:t>
            </a:r>
            <a:r>
              <a:rPr lang="en-US" sz="2000" dirty="0"/>
              <a:t>- </a:t>
            </a:r>
            <a:r>
              <a:rPr lang="en-US" sz="2000" dirty="0">
                <a:latin typeface="Arial" panose="020B0604020202020204" pitchFamily="34" charset="0"/>
                <a:cs typeface="Arial" panose="020B0604020202020204" pitchFamily="34" charset="0"/>
              </a:rPr>
              <a:t>The absolute numbers in financial statements are of little value for investment analysis unless these numbers are transformed into meaningful relationships to judge a company's </a:t>
            </a:r>
            <a:r>
              <a:rPr lang="en-US" sz="2000" u="sng" dirty="0">
                <a:latin typeface="Arial" panose="020B0604020202020204" pitchFamily="34" charset="0"/>
                <a:cs typeface="Arial" panose="020B0604020202020204" pitchFamily="34" charset="0"/>
                <a:hlinkClick r:id="rId4"/>
              </a:rPr>
              <a:t>financial performance</a:t>
            </a:r>
            <a:r>
              <a:rPr lang="en-US" sz="2000" dirty="0">
                <a:latin typeface="Arial" panose="020B0604020202020204" pitchFamily="34" charset="0"/>
                <a:cs typeface="Arial" panose="020B0604020202020204" pitchFamily="34" charset="0"/>
              </a:rPr>
              <a:t> and gauge its financial health. The resulting ratios and </a:t>
            </a:r>
            <a:r>
              <a:rPr lang="en-US" sz="2000" u="sng" dirty="0">
                <a:latin typeface="Arial" panose="020B0604020202020204" pitchFamily="34" charset="0"/>
                <a:cs typeface="Arial" panose="020B0604020202020204" pitchFamily="34" charset="0"/>
                <a:hlinkClick r:id="rId5"/>
              </a:rPr>
              <a:t>indicators</a:t>
            </a:r>
            <a:r>
              <a:rPr lang="en-US" sz="2000" dirty="0">
                <a:latin typeface="Arial" panose="020B0604020202020204" pitchFamily="34" charset="0"/>
                <a:cs typeface="Arial" panose="020B0604020202020204" pitchFamily="34" charset="0"/>
              </a:rPr>
              <a:t> must be viewed over extended periods to spot trends. Please be aware that evaluative financial </a:t>
            </a:r>
            <a:r>
              <a:rPr lang="en-US" sz="2000" u="sng" dirty="0">
                <a:latin typeface="Arial" panose="020B0604020202020204" pitchFamily="34" charset="0"/>
                <a:cs typeface="Arial" panose="020B0604020202020204" pitchFamily="34" charset="0"/>
                <a:hlinkClick r:id="rId6"/>
              </a:rPr>
              <a:t>metrics</a:t>
            </a:r>
            <a:r>
              <a:rPr lang="en-US" sz="2000" dirty="0">
                <a:latin typeface="Arial" panose="020B0604020202020204" pitchFamily="34" charset="0"/>
                <a:cs typeface="Arial" panose="020B0604020202020204" pitchFamily="34" charset="0"/>
              </a:rPr>
              <a:t> can differ significantly by industry, company size, and stage of development.</a:t>
            </a:r>
          </a:p>
          <a:p>
            <a:endParaRPr lang="en-US" sz="20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Notes to Financial Statements </a:t>
            </a:r>
            <a:r>
              <a:rPr lang="en-US" sz="2000" dirty="0"/>
              <a:t>- </a:t>
            </a:r>
            <a:r>
              <a:rPr lang="en-US" sz="2000" dirty="0">
                <a:latin typeface="Arial" panose="020B0604020202020204" pitchFamily="34" charset="0"/>
                <a:cs typeface="Arial" panose="020B0604020202020204" pitchFamily="34" charset="0"/>
              </a:rPr>
              <a:t>The financial statement numbers don't provide all of the </a:t>
            </a:r>
            <a:r>
              <a:rPr lang="en-US" sz="2000" u="sng" dirty="0">
                <a:latin typeface="Arial" panose="020B0604020202020204" pitchFamily="34" charset="0"/>
                <a:cs typeface="Arial" panose="020B0604020202020204" pitchFamily="34" charset="0"/>
                <a:hlinkClick r:id="rId7"/>
              </a:rPr>
              <a:t>disclosure</a:t>
            </a:r>
            <a:r>
              <a:rPr lang="en-US" sz="2000" dirty="0">
                <a:latin typeface="Arial" panose="020B0604020202020204" pitchFamily="34" charset="0"/>
                <a:cs typeface="Arial" panose="020B0604020202020204" pitchFamily="34" charset="0"/>
              </a:rPr>
              <a:t> required by regulatory authorities. Analysts and investors alike universally agree that a thorough understanding of the </a:t>
            </a:r>
            <a:r>
              <a:rPr lang="en-US" sz="2000" u="sng" dirty="0">
                <a:latin typeface="Arial" panose="020B0604020202020204" pitchFamily="34" charset="0"/>
                <a:cs typeface="Arial" panose="020B0604020202020204" pitchFamily="34" charset="0"/>
                <a:hlinkClick r:id="rId8"/>
              </a:rPr>
              <a:t>notes to financial statements</a:t>
            </a:r>
            <a:r>
              <a:rPr lang="en-US" sz="2000" dirty="0">
                <a:latin typeface="Arial" panose="020B0604020202020204" pitchFamily="34" charset="0"/>
                <a:cs typeface="Arial" panose="020B0604020202020204" pitchFamily="34" charset="0"/>
              </a:rPr>
              <a:t> is essential to properly evaluate a company's financial condition and performance. As noted by auditors on financial statements "the accompanying notes are an integral part of these financial statements."</a:t>
            </a:r>
          </a:p>
        </p:txBody>
      </p:sp>
      <p:pic>
        <p:nvPicPr>
          <p:cNvPr id="2" name="Picture 1"/>
          <p:cNvPicPr>
            <a:picLocks noChangeAspect="1"/>
          </p:cNvPicPr>
          <p:nvPr/>
        </p:nvPicPr>
        <p:blipFill>
          <a:blip r:embed="rId9"/>
          <a:stretch>
            <a:fillRect/>
          </a:stretch>
        </p:blipFill>
        <p:spPr>
          <a:xfrm>
            <a:off x="0" y="20004"/>
            <a:ext cx="12115800" cy="6609396"/>
          </a:xfrm>
          <a:prstGeom prst="rect">
            <a:avLst/>
          </a:prstGeom>
        </p:spPr>
      </p:pic>
    </p:spTree>
    <p:extLst>
      <p:ext uri="{BB962C8B-B14F-4D97-AF65-F5344CB8AC3E}">
        <p14:creationId xmlns:p14="http://schemas.microsoft.com/office/powerpoint/2010/main" val="111271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LIQUIDITY RATIOS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6</a:t>
            </a:fld>
            <a:endParaRPr lang="en-US" dirty="0"/>
          </a:p>
        </p:txBody>
      </p:sp>
      <p:sp>
        <p:nvSpPr>
          <p:cNvPr id="5" name="TextBox 4"/>
          <p:cNvSpPr txBox="1"/>
          <p:nvPr/>
        </p:nvSpPr>
        <p:spPr>
          <a:xfrm>
            <a:off x="406400" y="1295400"/>
            <a:ext cx="11582400" cy="3785652"/>
          </a:xfrm>
          <a:prstGeom prst="rect">
            <a:avLst/>
          </a:prstGeom>
          <a:noFill/>
        </p:spPr>
        <p:txBody>
          <a:bodyPr wrap="square" rtlCol="0">
            <a:spAutoFit/>
          </a:bodyPr>
          <a:lstStyle/>
          <a:p>
            <a:pPr lvl="0"/>
            <a:r>
              <a:rPr lang="en-US" sz="2000" u="sng" dirty="0"/>
              <a:t>Liquidity ratios</a:t>
            </a:r>
            <a:r>
              <a:rPr lang="en-US" sz="2000" dirty="0"/>
              <a:t> include the current ratio, quick ratio, cash ratio, and the defensive interval ratio</a:t>
            </a:r>
            <a:r>
              <a:rPr lang="en-US" sz="2000" dirty="0" smtClean="0"/>
              <a:t>.</a:t>
            </a:r>
          </a:p>
          <a:p>
            <a:pPr lvl="0"/>
            <a:endParaRPr lang="en-US" sz="2000" dirty="0"/>
          </a:p>
          <a:p>
            <a:pPr lvl="0"/>
            <a:r>
              <a:rPr lang="en-US" sz="2000" b="1" u="sng" dirty="0" smtClean="0"/>
              <a:t>Current Ratio</a:t>
            </a:r>
            <a:r>
              <a:rPr lang="en-US" sz="2000" dirty="0" smtClean="0"/>
              <a:t> – tests the ability of a business to pay its short-term liabilities.  It is calculated by dividing total current assets by total current liabilities, using the figures from the most recent balance sheet.  The common opinion is that the current ratio for a business should be 2 or higher (although this depends on the type of </a:t>
            </a:r>
            <a:r>
              <a:rPr lang="en-US" sz="2000" dirty="0" err="1" smtClean="0"/>
              <a:t>of</a:t>
            </a:r>
            <a:r>
              <a:rPr lang="en-US" sz="2000" dirty="0" smtClean="0"/>
              <a:t> industry as in some instances, the current ratio is closer to 1.25.</a:t>
            </a:r>
          </a:p>
          <a:p>
            <a:pPr lvl="0"/>
            <a:endParaRPr lang="en-US" sz="2000" dirty="0"/>
          </a:p>
          <a:p>
            <a:pPr lvl="0"/>
            <a:r>
              <a:rPr lang="en-US" sz="2000" b="1" u="sng" dirty="0" smtClean="0"/>
              <a:t>Quick Ratio </a:t>
            </a:r>
            <a:r>
              <a:rPr lang="en-US" sz="2000" dirty="0"/>
              <a:t>- </a:t>
            </a:r>
            <a:r>
              <a:rPr lang="en-US" sz="2000" dirty="0" smtClean="0"/>
              <a:t> </a:t>
            </a:r>
            <a:r>
              <a:rPr lang="en-US" sz="2000" dirty="0"/>
              <a:t>(also referred to as the acid test) is similar to the current ratio except more stringent in that it excludes inventory from current assets. This is because inventory is generally the least liquid current asset as it cannot be quickly sold and typically becomes an account receivable before being converted into cash. On the other hand, if inventory is liquid then the current ratio is a preferred measure of liquidity. Ratios of 1.0 or greater are generally cited as acceptable</a:t>
            </a:r>
            <a:r>
              <a:rPr lang="en-US" sz="2000" dirty="0" smtClean="0"/>
              <a:t>.</a:t>
            </a:r>
          </a:p>
        </p:txBody>
      </p:sp>
      <p:pic>
        <p:nvPicPr>
          <p:cNvPr id="6" name="Picture 5"/>
          <p:cNvPicPr>
            <a:picLocks noChangeAspect="1"/>
          </p:cNvPicPr>
          <p:nvPr/>
        </p:nvPicPr>
        <p:blipFill>
          <a:blip r:embed="rId3"/>
          <a:stretch>
            <a:fillRect/>
          </a:stretch>
        </p:blipFill>
        <p:spPr>
          <a:xfrm>
            <a:off x="406401" y="384750"/>
            <a:ext cx="11671036" cy="6244650"/>
          </a:xfrm>
          <a:prstGeom prst="rect">
            <a:avLst/>
          </a:prstGeom>
        </p:spPr>
      </p:pic>
    </p:spTree>
    <p:extLst>
      <p:ext uri="{BB962C8B-B14F-4D97-AF65-F5344CB8AC3E}">
        <p14:creationId xmlns:p14="http://schemas.microsoft.com/office/powerpoint/2010/main" val="3265936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LIQUIDITY RATIOS (CONT.)</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7</a:t>
            </a:fld>
            <a:endParaRPr lang="en-US" dirty="0"/>
          </a:p>
        </p:txBody>
      </p:sp>
      <p:sp>
        <p:nvSpPr>
          <p:cNvPr id="5" name="TextBox 4"/>
          <p:cNvSpPr txBox="1"/>
          <p:nvPr/>
        </p:nvSpPr>
        <p:spPr>
          <a:xfrm>
            <a:off x="406400" y="1295400"/>
            <a:ext cx="11582400" cy="4708981"/>
          </a:xfrm>
          <a:prstGeom prst="rect">
            <a:avLst/>
          </a:prstGeom>
          <a:noFill/>
        </p:spPr>
        <p:txBody>
          <a:bodyPr wrap="square" rtlCol="0">
            <a:spAutoFit/>
          </a:bodyPr>
          <a:lstStyle/>
          <a:p>
            <a:r>
              <a:rPr lang="en-US" sz="2000" b="1" u="sng" dirty="0" smtClean="0"/>
              <a:t>Cash Ratio -  </a:t>
            </a:r>
            <a:r>
              <a:rPr lang="en-US" sz="2000" dirty="0"/>
              <a:t>represents the portion of a firm’s assets held in the most liquid short-term assets that can most easily be used to pay off current obligations in a crisis situation. More specifically, it excludes inventory and receivables as there are no guarantees that these two accounts can quickly be converted to cash. It is not uncommon for companies to have current liabilities in excess of cash and cash equivalents (i.e. a ratio less than 1.0). From a shareholder’s viewpoint, a high ratio may indicate an inefficient use of assets. While creditors rely on the cash ratio to assess margins of safety, it is seldom used by analysts in the fundamental analysis of a company</a:t>
            </a:r>
            <a:r>
              <a:rPr lang="en-US" sz="2000" dirty="0" smtClean="0"/>
              <a:t>.</a:t>
            </a:r>
          </a:p>
          <a:p>
            <a:endParaRPr lang="en-US" sz="2000" b="1" u="sng" dirty="0"/>
          </a:p>
          <a:p>
            <a:r>
              <a:rPr lang="en-US" sz="2000" b="1" u="sng" dirty="0"/>
              <a:t>Defensive Interval Ratio </a:t>
            </a:r>
            <a:r>
              <a:rPr lang="en-US" sz="2000" dirty="0"/>
              <a:t>- </a:t>
            </a:r>
            <a:r>
              <a:rPr lang="en-US" sz="2000" b="1" dirty="0" smtClean="0"/>
              <a:t>(DIR</a:t>
            </a:r>
            <a:r>
              <a:rPr lang="en-US" sz="2000" b="1" dirty="0"/>
              <a:t>)</a:t>
            </a:r>
            <a:r>
              <a:rPr lang="en-US" sz="2000" dirty="0"/>
              <a:t> measures how many days a company can pay its daily expenditures from its existing liquid assets. Daily cash expenditures are calculated by summing all expenditures on the income statement, excluding non-cash expenses and taxes, and dividing by 365. The defensive interval ratio is often seen as a better measure of liquidity because it compares assets to expenses rather than liabilities</a:t>
            </a:r>
            <a:r>
              <a:rPr lang="en-US" sz="2000" dirty="0" smtClean="0"/>
              <a:t>.</a:t>
            </a:r>
            <a:endParaRPr lang="en-US" sz="2000" dirty="0"/>
          </a:p>
          <a:p>
            <a:endParaRPr lang="en-US" sz="2000" b="1" u="sng" dirty="0" smtClean="0"/>
          </a:p>
          <a:p>
            <a:pPr lvl="0"/>
            <a:endParaRPr lang="en-US" sz="2000" dirty="0"/>
          </a:p>
        </p:txBody>
      </p:sp>
      <p:pic>
        <p:nvPicPr>
          <p:cNvPr id="6" name="Picture 5"/>
          <p:cNvPicPr>
            <a:picLocks noChangeAspect="1"/>
          </p:cNvPicPr>
          <p:nvPr/>
        </p:nvPicPr>
        <p:blipFill>
          <a:blip r:embed="rId3"/>
          <a:stretch>
            <a:fillRect/>
          </a:stretch>
        </p:blipFill>
        <p:spPr>
          <a:xfrm>
            <a:off x="406399" y="375024"/>
            <a:ext cx="11793951" cy="6330576"/>
          </a:xfrm>
          <a:prstGeom prst="rect">
            <a:avLst/>
          </a:prstGeom>
        </p:spPr>
      </p:pic>
    </p:spTree>
    <p:extLst>
      <p:ext uri="{BB962C8B-B14F-4D97-AF65-F5344CB8AC3E}">
        <p14:creationId xmlns:p14="http://schemas.microsoft.com/office/powerpoint/2010/main" val="165646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11582400" cy="762000"/>
          </a:xfrm>
        </p:spPr>
        <p:txBody>
          <a:bodyPr/>
          <a:lstStyle/>
          <a:p>
            <a:pPr algn="ctr"/>
            <a:r>
              <a:rPr lang="en-US" dirty="0" smtClean="0"/>
              <a:t>ACTIVITY RATIOS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8</a:t>
            </a:fld>
            <a:endParaRPr lang="en-US" dirty="0"/>
          </a:p>
        </p:txBody>
      </p:sp>
      <p:sp>
        <p:nvSpPr>
          <p:cNvPr id="5" name="Rectangle 4"/>
          <p:cNvSpPr/>
          <p:nvPr/>
        </p:nvSpPr>
        <p:spPr>
          <a:xfrm>
            <a:off x="152400" y="936859"/>
            <a:ext cx="11887200" cy="5078313"/>
          </a:xfrm>
          <a:prstGeom prst="rect">
            <a:avLst/>
          </a:prstGeom>
        </p:spPr>
        <p:txBody>
          <a:bodyPr wrap="square">
            <a:spAutoFit/>
          </a:bodyPr>
          <a:lstStyle/>
          <a:p>
            <a:r>
              <a:rPr lang="en-US" u="sng" dirty="0">
                <a:hlinkClick r:id="rId2"/>
              </a:rPr>
              <a:t>Activity ratios</a:t>
            </a:r>
            <a:r>
              <a:rPr lang="en-US" dirty="0"/>
              <a:t> include inventory turnover, receivables turnover, payables turnover, working capital turnover, fixed asset turnover, total asset turnover, and the cash conversion cycle.</a:t>
            </a:r>
          </a:p>
          <a:p>
            <a:pPr lvl="0"/>
            <a:endParaRPr lang="en-US" dirty="0"/>
          </a:p>
          <a:p>
            <a:r>
              <a:rPr lang="en-US" b="1" u="sng" dirty="0" smtClean="0"/>
              <a:t>Inventory Turnover </a:t>
            </a:r>
            <a:r>
              <a:rPr lang="en-US" dirty="0" smtClean="0"/>
              <a:t>- measure </a:t>
            </a:r>
            <a:r>
              <a:rPr lang="en-US" dirty="0"/>
              <a:t>of </a:t>
            </a:r>
            <a:r>
              <a:rPr lang="en-US" dirty="0" smtClean="0"/>
              <a:t>activity </a:t>
            </a:r>
            <a:r>
              <a:rPr lang="en-US" dirty="0"/>
              <a:t>(or liquidity) of a firm’s inventory. It shows how efficiently a company is managing its inventory relative to sales. The ratio expresses how many times per year a company theoretically sells out its entire inventory.</a:t>
            </a:r>
          </a:p>
          <a:p>
            <a:r>
              <a:rPr lang="en-US" dirty="0"/>
              <a:t>A high ratio generally suggests strong sales. If accompanied by slower revenue growth, however, a higher inventory turnover could indicate inadequate inventory levels. A low inventory turnover rate is an indicator of poor sales and excess inventory. One usual suspect is obsolescence problems</a:t>
            </a:r>
            <a:r>
              <a:rPr lang="en-US" dirty="0" smtClean="0"/>
              <a:t>.  Analysts, carefully </a:t>
            </a:r>
            <a:r>
              <a:rPr lang="en-US" dirty="0"/>
              <a:t>investigate inventory disclosures to spot any trends in the distribution of raw materials, work-in-progress and finished goods. Significant increases (decreases) in raw materials and/or work-in-progress may indicate that management expects increases (decreases) in demand. When finished goods outpace sales, this could signal increased storage costs, potential write-downs, and less cash available for other purposes.</a:t>
            </a:r>
          </a:p>
          <a:p>
            <a:r>
              <a:rPr lang="en-US" dirty="0"/>
              <a:t>Companies using LIFO will generally appear to manage their inventory better than equivalent companies using other cost flow assumptions. Inventory turnover can be adjusted to correct for this by subtracting the change in LIFO reserve from the numerator and adding the full LIFO reserve amount to the denominator. Inventory write-downs also positively affect inventory turnover. In some cases it might make sense to add back recent write-down amounts to the denominator. (This same logic applies to other liquidity, activity, and solvency ratios).</a:t>
            </a:r>
          </a:p>
        </p:txBody>
      </p:sp>
      <p:pic>
        <p:nvPicPr>
          <p:cNvPr id="6" name="Picture 5"/>
          <p:cNvPicPr>
            <a:picLocks noChangeAspect="1"/>
          </p:cNvPicPr>
          <p:nvPr/>
        </p:nvPicPr>
        <p:blipFill>
          <a:blip r:embed="rId3"/>
          <a:stretch>
            <a:fillRect/>
          </a:stretch>
        </p:blipFill>
        <p:spPr>
          <a:xfrm>
            <a:off x="152400" y="367230"/>
            <a:ext cx="12039600" cy="6284685"/>
          </a:xfrm>
          <a:prstGeom prst="rect">
            <a:avLst/>
          </a:prstGeom>
        </p:spPr>
      </p:pic>
    </p:spTree>
    <p:extLst>
      <p:ext uri="{BB962C8B-B14F-4D97-AF65-F5344CB8AC3E}">
        <p14:creationId xmlns:p14="http://schemas.microsoft.com/office/powerpoint/2010/main" val="1857805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1"/>
            <a:ext cx="11582400" cy="838200"/>
          </a:xfrm>
        </p:spPr>
        <p:txBody>
          <a:bodyPr/>
          <a:lstStyle/>
          <a:p>
            <a:pPr algn="ctr"/>
            <a:r>
              <a:rPr lang="en-US" dirty="0" smtClean="0"/>
              <a:t>ACTIVITY RATIOS </a:t>
            </a:r>
            <a:r>
              <a:rPr lang="en-US" dirty="0"/>
              <a:t>(</a:t>
            </a:r>
            <a:r>
              <a:rPr lang="en-US" dirty="0" smtClean="0"/>
              <a:t>cont.)</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9</a:t>
            </a:fld>
            <a:endParaRPr lang="en-US" dirty="0"/>
          </a:p>
        </p:txBody>
      </p:sp>
      <p:sp>
        <p:nvSpPr>
          <p:cNvPr id="5" name="Rectangle 4"/>
          <p:cNvSpPr/>
          <p:nvPr/>
        </p:nvSpPr>
        <p:spPr>
          <a:xfrm>
            <a:off x="304800" y="1305605"/>
            <a:ext cx="11582400" cy="5422638"/>
          </a:xfrm>
          <a:prstGeom prst="rect">
            <a:avLst/>
          </a:prstGeom>
        </p:spPr>
        <p:txBody>
          <a:bodyPr wrap="square">
            <a:spAutoFit/>
          </a:bodyPr>
          <a:lstStyle/>
          <a:p>
            <a:pPr>
              <a:lnSpc>
                <a:spcPct val="107000"/>
              </a:lnSpc>
              <a:spcAft>
                <a:spcPts val="2250"/>
              </a:spcAft>
            </a:pPr>
            <a:r>
              <a:rPr lang="en-US" b="1" dirty="0" smtClean="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Accounts Receivable Turnover</a:t>
            </a: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 </a:t>
            </a:r>
            <a:r>
              <a:rPr lang="en-US" dirty="0" smtClean="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evaluates </a:t>
            </a: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a firm’s effectiveness in extending credit and collecting debts on that credit. It is however only meaningful in relation to a firm’s credit terms. Analysts should be sure to consult the receivables ageing schedule to better understand the underlying reasons for changes in the receivables turnover.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A high receivables turnover ratio reflects a short time lapse between sales and the collection of cash. This generally indicates that the company is efficient at collecting receivables and has a high proportion of quality customers that pay off their debts quickly. It may also suggest that the company is too conservative regarding its extension of credit and is losing sales to competitors as a result.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A low ratio often means that the company has poor collecting processes, a bad credit policy, or customers with financial difficulty. It could also be the result of a disruption in getting the right goods to customers and the customers in turn refusing to pay. The longer it takes a firm to collect on its credit sales, the longer its money is unavailable for other purposes.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The accounts receivable turnover can be translated to </a:t>
            </a:r>
            <a:r>
              <a:rPr lang="en-US" b="1"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days sales outstanding (DSO)</a:t>
            </a:r>
            <a:r>
              <a:rPr lang="en-US" dirty="0">
                <a:solidFill>
                  <a:srgbClr val="26272C"/>
                </a:solidFill>
                <a:latin typeface="Helvetica" panose="020B0604020202020204" pitchFamily="34" charset="0"/>
                <a:ea typeface="Times New Roman" panose="02020603050405020304" pitchFamily="18" charset="0"/>
                <a:cs typeface="Times New Roman" panose="02020603050405020304" pitchFamily="18" charset="0"/>
              </a:rPr>
              <a:t> by taking the inverse of the turnover and multiplying it by 365. This measures the average number of days that it takes the firm to collect on its credit sales. This number should be less than or equal to the firm’s stated credit terms.</a:t>
            </a:r>
            <a:endParaRPr lang="en-US" dirty="0"/>
          </a:p>
        </p:txBody>
      </p:sp>
      <p:pic>
        <p:nvPicPr>
          <p:cNvPr id="6" name="Picture 5"/>
          <p:cNvPicPr>
            <a:picLocks noChangeAspect="1"/>
          </p:cNvPicPr>
          <p:nvPr/>
        </p:nvPicPr>
        <p:blipFill>
          <a:blip r:embed="rId2"/>
          <a:stretch>
            <a:fillRect/>
          </a:stretch>
        </p:blipFill>
        <p:spPr>
          <a:xfrm>
            <a:off x="0" y="374301"/>
            <a:ext cx="12260179" cy="6483699"/>
          </a:xfrm>
          <a:prstGeom prst="rect">
            <a:avLst/>
          </a:prstGeom>
        </p:spPr>
      </p:pic>
    </p:spTree>
    <p:extLst>
      <p:ext uri="{BB962C8B-B14F-4D97-AF65-F5344CB8AC3E}">
        <p14:creationId xmlns:p14="http://schemas.microsoft.com/office/powerpoint/2010/main" val="391117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17579</TotalTime>
  <Words>748</Words>
  <Application>Microsoft Office PowerPoint</Application>
  <PresentationFormat>Widescreen</PresentationFormat>
  <Paragraphs>158</Paragraphs>
  <Slides>18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Cabin-semi-bold</vt:lpstr>
      <vt:lpstr>Calibri</vt:lpstr>
      <vt:lpstr>Century Schoolbook</vt:lpstr>
      <vt:lpstr>Helvetica</vt:lpstr>
      <vt:lpstr>Symbol</vt:lpstr>
      <vt:lpstr>Times New Roman</vt:lpstr>
      <vt:lpstr>Clarity</vt:lpstr>
      <vt:lpstr>BetterInvesting PPT 2016</vt:lpstr>
      <vt:lpstr>FIRST CUT TIPS and WHAT OTHER CLUBS DO</vt:lpstr>
      <vt:lpstr>Disclaimer</vt:lpstr>
      <vt:lpstr>KEY TAKEAWAYS</vt:lpstr>
      <vt:lpstr>Three major financial statements.</vt:lpstr>
      <vt:lpstr>PowerPoint Presentation</vt:lpstr>
      <vt:lpstr>LIQUIDITY RATIOS</vt:lpstr>
      <vt:lpstr>LIQUIDITY RATIOS (CONT.)</vt:lpstr>
      <vt:lpstr>ACTIVITY RATIOS</vt:lpstr>
      <vt:lpstr>ACTIVITY RATIOS (cont.)</vt:lpstr>
      <vt:lpstr>SOLVENCY RATIOS </vt:lpstr>
      <vt:lpstr>PROFITABILITY Ratios</vt:lpstr>
      <vt:lpstr>MARKET RATIOS</vt:lpstr>
      <vt:lpstr>MARKET RATIOS (cont.)</vt:lpstr>
      <vt:lpstr>RATIOS (cont.)</vt:lpstr>
      <vt:lpstr>RESOURCES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Microsoft account</cp:lastModifiedBy>
  <cp:revision>475</cp:revision>
  <dcterms:created xsi:type="dcterms:W3CDTF">2020-12-07T03:49:10Z</dcterms:created>
  <dcterms:modified xsi:type="dcterms:W3CDTF">2023-05-09T22:32:31Z</dcterms:modified>
</cp:coreProperties>
</file>