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70" r:id="rId5"/>
    <p:sldId id="271" r:id="rId6"/>
    <p:sldId id="276" r:id="rId7"/>
    <p:sldId id="277" r:id="rId8"/>
    <p:sldId id="278" r:id="rId9"/>
    <p:sldId id="279" r:id="rId10"/>
    <p:sldId id="280" r:id="rId11"/>
    <p:sldId id="283" r:id="rId12"/>
    <p:sldId id="284" r:id="rId13"/>
    <p:sldId id="285" r:id="rId14"/>
    <p:sldId id="281" r:id="rId15"/>
    <p:sldId id="282" r:id="rId16"/>
    <p:sldId id="286" r:id="rId17"/>
    <p:sldId id="287" r:id="rId18"/>
    <p:sldId id="288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27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B3ACB-D8D2-48D2-A6FA-EAF204B8B4E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F81BF-6704-449A-B12B-214F3EB4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81BF-6704-449A-B12B-214F3EB44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81BF-6704-449A-B12B-214F3EB44D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3552" y="796290"/>
            <a:ext cx="918489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9312" y="1675892"/>
            <a:ext cx="9993375" cy="232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96889" y="6554757"/>
            <a:ext cx="229235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manifestinvesting.com/articles/201410cover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68511" cy="571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459" y="82042"/>
            <a:ext cx="58635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5365" marR="5080" indent="-10033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Getting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A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Start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In</a:t>
            </a:r>
            <a:r>
              <a:rPr sz="3200" spc="-1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Investing: </a:t>
            </a:r>
            <a:r>
              <a:rPr sz="3200" spc="-919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Why,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What</a:t>
            </a:r>
            <a:r>
              <a:rPr sz="3200" spc="-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&amp;</a:t>
            </a:r>
            <a:r>
              <a:rPr sz="3200" spc="-1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How?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84631" y="1180541"/>
            <a:ext cx="61614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Featuring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Ken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Kavula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Mark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Robertson</a:t>
            </a:r>
            <a:endParaRPr sz="2400">
              <a:latin typeface="Tahoma"/>
              <a:cs typeface="Tahoma"/>
            </a:endParaRPr>
          </a:p>
          <a:p>
            <a:pPr marL="7429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January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3-4,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6031" y="5905500"/>
            <a:ext cx="4171187" cy="7452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668511" y="0"/>
            <a:ext cx="3523615" cy="5702935"/>
            <a:chOff x="8668511" y="0"/>
            <a:chExt cx="3523615" cy="57029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8511" y="0"/>
              <a:ext cx="3523488" cy="39593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8511" y="3886200"/>
              <a:ext cx="3523615" cy="1816735"/>
            </a:xfrm>
            <a:custGeom>
              <a:avLst/>
              <a:gdLst/>
              <a:ahLst/>
              <a:cxnLst/>
              <a:rect l="l" t="t" r="r" b="b"/>
              <a:pathLst>
                <a:path w="3523615" h="1816735">
                  <a:moveTo>
                    <a:pt x="0" y="1816608"/>
                  </a:moveTo>
                  <a:lnTo>
                    <a:pt x="3523487" y="1816608"/>
                  </a:lnTo>
                  <a:lnTo>
                    <a:pt x="3523487" y="0"/>
                  </a:lnTo>
                  <a:lnTo>
                    <a:pt x="0" y="0"/>
                  </a:lnTo>
                  <a:lnTo>
                    <a:pt x="0" y="181660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55760" y="3913708"/>
            <a:ext cx="3364229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indent="-2552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86105" algn="l"/>
              </a:tabLst>
            </a:pPr>
            <a:r>
              <a:rPr sz="1800" b="1" dirty="0">
                <a:solidFill>
                  <a:srgbClr val="FAD641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FAD64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AD641"/>
                </a:solidFill>
                <a:latin typeface="Arial"/>
                <a:cs typeface="Arial"/>
              </a:rPr>
              <a:t>Grand</a:t>
            </a:r>
            <a:r>
              <a:rPr sz="1800" b="1" spc="-20" dirty="0">
                <a:solidFill>
                  <a:srgbClr val="FAD64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AD641"/>
                </a:solidFill>
                <a:latin typeface="Arial"/>
                <a:cs typeface="Arial"/>
              </a:rPr>
              <a:t>Experiment</a:t>
            </a:r>
            <a:endParaRPr sz="1800">
              <a:latin typeface="Arial"/>
              <a:cs typeface="Arial"/>
            </a:endParaRPr>
          </a:p>
          <a:p>
            <a:pPr marL="4089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AD641"/>
                </a:solidFill>
                <a:latin typeface="Arial"/>
                <a:cs typeface="Arial"/>
              </a:rPr>
              <a:t>(Time-Honored</a:t>
            </a:r>
            <a:r>
              <a:rPr sz="1800" b="1" spc="-35" dirty="0">
                <a:solidFill>
                  <a:srgbClr val="FAD64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AD641"/>
                </a:solidFill>
                <a:latin typeface="Arial"/>
                <a:cs typeface="Arial"/>
              </a:rPr>
              <a:t>Legacy)</a:t>
            </a:r>
            <a:endParaRPr sz="1800">
              <a:latin typeface="Arial"/>
              <a:cs typeface="Arial"/>
            </a:endParaRPr>
          </a:p>
          <a:p>
            <a:pPr marL="267335" marR="5080" indent="-267335">
              <a:lnSpc>
                <a:spcPct val="100000"/>
              </a:lnSpc>
              <a:buAutoNum type="arabicPeriod" startAt="2"/>
              <a:tabLst>
                <a:tab pos="267335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Making Reasonable Forecasts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(Unleashing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Imagination)</a:t>
            </a:r>
            <a:endParaRPr sz="1800">
              <a:latin typeface="Arial MT"/>
              <a:cs typeface="Arial MT"/>
            </a:endParaRPr>
          </a:p>
          <a:p>
            <a:pPr marL="610870" indent="-254635">
              <a:lnSpc>
                <a:spcPct val="100000"/>
              </a:lnSpc>
              <a:buAutoNum type="arabicPeriod" startAt="2"/>
              <a:tabLst>
                <a:tab pos="611505" algn="l"/>
              </a:tabLst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Finding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Stocks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Study</a:t>
            </a:r>
            <a:endParaRPr sz="1800">
              <a:latin typeface="Arial MT"/>
              <a:cs typeface="Arial MT"/>
            </a:endParaRPr>
          </a:p>
          <a:p>
            <a:pPr marL="36576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(Commence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Stewardship)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1" y="5795771"/>
            <a:ext cx="4151952" cy="99576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7" y="609600"/>
            <a:ext cx="11141863" cy="57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10820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11049000" cy="52577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3552" y="304800"/>
            <a:ext cx="9184894" cy="615553"/>
          </a:xfrm>
        </p:spPr>
        <p:txBody>
          <a:bodyPr/>
          <a:lstStyle/>
          <a:p>
            <a:pPr algn="ctr"/>
            <a:r>
              <a:rPr lang="en-US" sz="4000" dirty="0" smtClean="0"/>
              <a:t>Calculating Earnings Per Share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497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6" y="1066800"/>
            <a:ext cx="10698325" cy="52903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3551" y="304800"/>
            <a:ext cx="9184894" cy="615553"/>
          </a:xfrm>
        </p:spPr>
        <p:txBody>
          <a:bodyPr/>
          <a:lstStyle/>
          <a:p>
            <a:pPr algn="ctr"/>
            <a:r>
              <a:rPr lang="en-US" sz="4000" dirty="0" smtClean="0"/>
              <a:t>Forecasting Sales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828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10896600" cy="51815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3552" y="228600"/>
            <a:ext cx="9184894" cy="615553"/>
          </a:xfrm>
        </p:spPr>
        <p:txBody>
          <a:bodyPr/>
          <a:lstStyle/>
          <a:p>
            <a:pPr algn="ctr"/>
            <a:r>
              <a:rPr lang="en-US" sz="4000" dirty="0" smtClean="0"/>
              <a:t>Forecasting Earnings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365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28637"/>
            <a:ext cx="10668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9500"/>
            <a:ext cx="441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P/E value at a given moment multiplying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same-time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earnings amount will yield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price.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it simple and look for data to assist you in your forecast.  Value Line gives average P/E values over a reasonable period for the companies they follow.  The report also forecasts their ideas about average P/E into the future.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593" y="0"/>
            <a:ext cx="6800850" cy="6457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239000" y="533400"/>
            <a:ext cx="4572000" cy="5901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756572" y="6237497"/>
            <a:ext cx="435428" cy="2299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58600" y="5995138"/>
            <a:ext cx="533400" cy="186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304800"/>
            <a:ext cx="609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96593" y="76200"/>
            <a:ext cx="1236888" cy="508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658600" y="5105400"/>
            <a:ext cx="4953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Forecasting 5 Year average P/E and Earnings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11125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consulted VL for the historical for our company average P/E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found it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28, It appears that ‘s also where VL thinks the five year out average P/E will be, so we will use that value to make our forecast.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We will also need an earnings number in the future.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assume the share count to stay at 1800 and 2028 earnings to be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$21,411.38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assuming 8% growth annually.  That will give us a 2028 EPS of $12.40.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P/E X EPS = PRICE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 X 12.40 = $347.20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8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75821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stock is currently trading at $240.74.  I am using the most current price that I can find.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Turn the calculation for the percentage annualized growth from $240.74 to $347.20 over to a calculator or a computer.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Annualized Return would be 21.3%.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greatly simplified version of our methods, but as we explore forecasting and the income statement, keep this in mind.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8" y="2090045"/>
            <a:ext cx="2924175" cy="2457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798" y="5638800"/>
            <a:ext cx="1173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EARNINGS FOLLOWS SALES AND STOCK PRICE FOLLOWS EARNINGS!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0" y="25908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9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7555" cy="6855459"/>
            <a:chOff x="0" y="0"/>
            <a:chExt cx="12187555" cy="685545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7427" cy="6854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6907" y="6096000"/>
              <a:ext cx="3948684" cy="6019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72302" y="6356096"/>
            <a:ext cx="1009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61359" y="617169"/>
            <a:ext cx="7816342" cy="7877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1164" y="717626"/>
            <a:ext cx="737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Nicholson’s</a:t>
            </a:r>
            <a:r>
              <a:rPr spc="5" dirty="0"/>
              <a:t> </a:t>
            </a:r>
            <a:r>
              <a:rPr spc="-5" dirty="0"/>
              <a:t>Gift:</a:t>
            </a:r>
            <a:r>
              <a:rPr spc="15" dirty="0"/>
              <a:t> </a:t>
            </a:r>
            <a:r>
              <a:rPr spc="-10" dirty="0"/>
              <a:t>Discipline,</a:t>
            </a:r>
            <a:r>
              <a:rPr spc="55" dirty="0"/>
              <a:t> </a:t>
            </a:r>
            <a:r>
              <a:rPr spc="-5" dirty="0"/>
              <a:t>A</a:t>
            </a:r>
            <a:r>
              <a:rPr dirty="0"/>
              <a:t> </a:t>
            </a:r>
            <a:r>
              <a:rPr spc="-10" dirty="0"/>
              <a:t>Framework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62711" y="813816"/>
            <a:ext cx="8991600" cy="4258310"/>
            <a:chOff x="362711" y="813816"/>
            <a:chExt cx="8991600" cy="42583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711" y="813816"/>
              <a:ext cx="1940052" cy="2057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5711" y="4536948"/>
              <a:ext cx="4038599" cy="534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15711" y="4536947"/>
            <a:ext cx="4038600" cy="535305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45"/>
              </a:spcBef>
            </a:pPr>
            <a:r>
              <a:rPr sz="2800" b="1" spc="-10" dirty="0">
                <a:latin typeface="Tahoma"/>
                <a:cs typeface="Tahoma"/>
              </a:rPr>
              <a:t>“Grand Experiment”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3652" y="1796288"/>
            <a:ext cx="3498850" cy="4914265"/>
            <a:chOff x="263652" y="1796288"/>
            <a:chExt cx="3498850" cy="491426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7740" y="1796288"/>
              <a:ext cx="254508" cy="248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7740" y="2521712"/>
              <a:ext cx="254508" cy="248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7740" y="3247136"/>
              <a:ext cx="254508" cy="2484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652" y="6108191"/>
              <a:ext cx="3022092" cy="5806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3652" y="6086855"/>
              <a:ext cx="3022092" cy="6233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7764" y="3154680"/>
              <a:ext cx="1874520" cy="236982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0515">
              <a:lnSpc>
                <a:spcPct val="100000"/>
              </a:lnSpc>
              <a:spcBef>
                <a:spcPts val="95"/>
              </a:spcBef>
              <a:tabLst>
                <a:tab pos="5868035" algn="l"/>
              </a:tabLst>
            </a:pPr>
            <a:r>
              <a:rPr spc="-5" dirty="0"/>
              <a:t>Invest</a:t>
            </a:r>
            <a:r>
              <a:rPr spc="15" dirty="0"/>
              <a:t> </a:t>
            </a:r>
            <a:r>
              <a:rPr spc="-30" dirty="0"/>
              <a:t>Regularly.	</a:t>
            </a:r>
            <a:r>
              <a:rPr spc="-5" dirty="0"/>
              <a:t>“All</a:t>
            </a:r>
            <a:r>
              <a:rPr spc="-40" dirty="0"/>
              <a:t> </a:t>
            </a:r>
            <a:r>
              <a:rPr spc="-5" dirty="0"/>
              <a:t>In”</a:t>
            </a:r>
          </a:p>
          <a:p>
            <a:pPr marL="2850515">
              <a:lnSpc>
                <a:spcPct val="100000"/>
              </a:lnSpc>
              <a:spcBef>
                <a:spcPts val="2355"/>
              </a:spcBef>
            </a:pPr>
            <a:r>
              <a:rPr spc="-5" dirty="0"/>
              <a:t>Buy</a:t>
            </a:r>
            <a:r>
              <a:rPr spc="5" dirty="0"/>
              <a:t> </a:t>
            </a:r>
            <a:r>
              <a:rPr spc="-5" dirty="0"/>
              <a:t>High-Quality</a:t>
            </a:r>
            <a:r>
              <a:rPr spc="30" dirty="0"/>
              <a:t> </a:t>
            </a:r>
            <a:r>
              <a:rPr spc="-5" dirty="0"/>
              <a:t>Growth</a:t>
            </a:r>
            <a:r>
              <a:rPr dirty="0"/>
              <a:t> </a:t>
            </a:r>
            <a:r>
              <a:rPr spc="-5" dirty="0"/>
              <a:t>Stocks.</a:t>
            </a:r>
          </a:p>
          <a:p>
            <a:pPr marL="2751455" marR="5080" indent="99060">
              <a:lnSpc>
                <a:spcPct val="100000"/>
              </a:lnSpc>
              <a:spcBef>
                <a:spcPts val="2350"/>
              </a:spcBef>
            </a:pPr>
            <a:r>
              <a:rPr spc="-5" dirty="0"/>
              <a:t>Be</a:t>
            </a:r>
            <a:r>
              <a:rPr spc="-10" dirty="0"/>
              <a:t> </a:t>
            </a:r>
            <a:r>
              <a:rPr spc="-5" dirty="0"/>
              <a:t>Prudent</a:t>
            </a:r>
            <a:r>
              <a:rPr spc="15" dirty="0"/>
              <a:t> </a:t>
            </a:r>
            <a:r>
              <a:rPr spc="-5" dirty="0"/>
              <a:t>(Shop</a:t>
            </a:r>
            <a:r>
              <a:rPr spc="15" dirty="0"/>
              <a:t> </a:t>
            </a:r>
            <a:r>
              <a:rPr spc="-5" dirty="0"/>
              <a:t>Patiently</a:t>
            </a:r>
            <a:r>
              <a:rPr spc="10"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5" dirty="0"/>
              <a:t>Diligently) </a:t>
            </a:r>
            <a:r>
              <a:rPr spc="-760" dirty="0"/>
              <a:t> </a:t>
            </a:r>
            <a:r>
              <a:rPr spc="-25" dirty="0"/>
              <a:t>Diversify.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7555" cy="6855459"/>
            <a:chOff x="0" y="0"/>
            <a:chExt cx="12187555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7427" cy="6854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6907" y="6096000"/>
              <a:ext cx="3948684" cy="6019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67502" y="6356096"/>
            <a:ext cx="1009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35" dirty="0">
                <a:solidFill>
                  <a:srgbClr val="808080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932" y="696518"/>
            <a:ext cx="9561322" cy="78468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95"/>
              </a:spcBef>
              <a:tabLst>
                <a:tab pos="3354070" algn="l"/>
              </a:tabLst>
            </a:pPr>
            <a:r>
              <a:rPr spc="-10" dirty="0"/>
              <a:t>Invest</a:t>
            </a:r>
            <a:r>
              <a:rPr spc="25" dirty="0"/>
              <a:t> </a:t>
            </a:r>
            <a:r>
              <a:rPr spc="-10" dirty="0"/>
              <a:t>Regularly.	$20/month</a:t>
            </a:r>
            <a:r>
              <a:rPr spc="50" dirty="0"/>
              <a:t> </a:t>
            </a:r>
            <a:r>
              <a:rPr spc="-10" dirty="0"/>
              <a:t>Since</a:t>
            </a:r>
            <a:r>
              <a:rPr spc="-5" dirty="0"/>
              <a:t> </a:t>
            </a:r>
            <a:r>
              <a:rPr spc="-10" dirty="0"/>
              <a:t>February</a:t>
            </a:r>
            <a:r>
              <a:rPr spc="30" dirty="0"/>
              <a:t> </a:t>
            </a:r>
            <a:r>
              <a:rPr spc="-10" dirty="0"/>
              <a:t>1948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62811" y="1469136"/>
            <a:ext cx="10686415" cy="4564380"/>
            <a:chOff x="1162811" y="1469136"/>
            <a:chExt cx="10686415" cy="45643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811" y="1652015"/>
              <a:ext cx="2667000" cy="1609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6800" y="1545336"/>
              <a:ext cx="1772411" cy="15895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38700" y="1507236"/>
              <a:ext cx="1849120" cy="1666239"/>
            </a:xfrm>
            <a:custGeom>
              <a:avLst/>
              <a:gdLst/>
              <a:ahLst/>
              <a:cxnLst/>
              <a:rect l="l" t="t" r="r" b="b"/>
              <a:pathLst>
                <a:path w="1849120" h="1666239">
                  <a:moveTo>
                    <a:pt x="0" y="1665732"/>
                  </a:moveTo>
                  <a:lnTo>
                    <a:pt x="1848611" y="1665732"/>
                  </a:lnTo>
                  <a:lnTo>
                    <a:pt x="1848611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ln w="76200">
              <a:solidFill>
                <a:srgbClr val="00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800" y="3290315"/>
              <a:ext cx="2971800" cy="2667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38700" y="3252215"/>
              <a:ext cx="3048000" cy="2743200"/>
            </a:xfrm>
            <a:custGeom>
              <a:avLst/>
              <a:gdLst/>
              <a:ahLst/>
              <a:cxnLst/>
              <a:rect l="l" t="t" r="r" b="b"/>
              <a:pathLst>
                <a:path w="3048000" h="2743200">
                  <a:moveTo>
                    <a:pt x="0" y="2743200"/>
                  </a:moveTo>
                  <a:lnTo>
                    <a:pt x="3048000" y="27432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762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91855" y="4957571"/>
              <a:ext cx="1348740" cy="914400"/>
            </a:xfrm>
            <a:custGeom>
              <a:avLst/>
              <a:gdLst/>
              <a:ahLst/>
              <a:cxnLst/>
              <a:rect l="l" t="t" r="r" b="b"/>
              <a:pathLst>
                <a:path w="1348740" h="914400">
                  <a:moveTo>
                    <a:pt x="701040" y="0"/>
                  </a:moveTo>
                  <a:lnTo>
                    <a:pt x="701040" y="228600"/>
                  </a:lnTo>
                  <a:lnTo>
                    <a:pt x="0" y="228600"/>
                  </a:lnTo>
                  <a:lnTo>
                    <a:pt x="0" y="685799"/>
                  </a:lnTo>
                  <a:lnTo>
                    <a:pt x="701040" y="685799"/>
                  </a:lnTo>
                  <a:lnTo>
                    <a:pt x="701040" y="914399"/>
                  </a:lnTo>
                  <a:lnTo>
                    <a:pt x="1348740" y="457199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83852" y="5230368"/>
              <a:ext cx="2365248" cy="36880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483852" y="5230367"/>
            <a:ext cx="2365375" cy="368935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  <a:tabLst>
                <a:tab pos="1009015" algn="l"/>
              </a:tabLst>
            </a:pPr>
            <a:r>
              <a:rPr sz="1800" b="1" dirty="0">
                <a:latin typeface="Tahoma"/>
                <a:cs typeface="Tahoma"/>
              </a:rPr>
              <a:t>13.2%	63.2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years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3520440"/>
            <a:ext cx="4323588" cy="230733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2900" y="3520440"/>
            <a:ext cx="4323715" cy="2307590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28270" marR="122555" indent="635" algn="ctr">
              <a:lnSpc>
                <a:spcPct val="100000"/>
              </a:lnSpc>
              <a:spcBef>
                <a:spcPts val="350"/>
              </a:spcBef>
              <a:tabLst>
                <a:tab pos="3294379" algn="l"/>
              </a:tabLst>
            </a:pP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Tom O’Hara 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was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a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founder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of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the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National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Association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of 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Investors</a:t>
            </a:r>
            <a:r>
              <a:rPr sz="1800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(NAIC) </a:t>
            </a:r>
            <a:r>
              <a:rPr sz="1800" spc="-5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its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chairman for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50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years.	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As a 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member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of the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Mutual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Club of 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Detroit,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he 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invested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$20 a month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since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1948 – a </a:t>
            </a:r>
            <a:r>
              <a:rPr sz="1800" spc="-5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sum</a:t>
            </a:r>
            <a:r>
              <a:rPr sz="1800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of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$13,160</a:t>
            </a:r>
            <a:r>
              <a:rPr sz="1800" spc="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while</a:t>
            </a:r>
            <a:r>
              <a:rPr sz="1800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generating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a </a:t>
            </a:r>
            <a:r>
              <a:rPr sz="18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13.2%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annualized return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and a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personal </a:t>
            </a:r>
            <a:r>
              <a:rPr sz="1800" spc="-5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balance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that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ahoma"/>
                <a:cs typeface="Tahoma"/>
              </a:rPr>
              <a:t>reached</a:t>
            </a:r>
            <a:r>
              <a:rPr sz="1800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C00000"/>
                </a:solidFill>
                <a:latin typeface="Tahoma"/>
                <a:cs typeface="Tahoma"/>
              </a:rPr>
              <a:t>$2,000,000.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69" y="300357"/>
            <a:ext cx="11429847" cy="47038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5309615"/>
            <a:ext cx="11949684" cy="1114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871" y="5309615"/>
            <a:ext cx="11950065" cy="1114425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8115" marR="150495" algn="ctr">
              <a:lnSpc>
                <a:spcPct val="100699"/>
              </a:lnSpc>
              <a:spcBef>
                <a:spcPts val="355"/>
              </a:spcBef>
              <a:tabLst>
                <a:tab pos="3439795" algn="l"/>
                <a:tab pos="3995420" algn="l"/>
              </a:tabLst>
            </a:pPr>
            <a:r>
              <a:rPr sz="2200" spc="5" dirty="0">
                <a:latin typeface="Tahoma"/>
                <a:cs typeface="Tahoma"/>
              </a:rPr>
              <a:t>Great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Pumpkin</a:t>
            </a:r>
            <a:r>
              <a:rPr sz="2200" dirty="0">
                <a:latin typeface="Tahoma"/>
                <a:cs typeface="Tahoma"/>
              </a:rPr>
              <a:t> Believers.	</a:t>
            </a:r>
            <a:r>
              <a:rPr sz="2200" spc="10" dirty="0">
                <a:latin typeface="Tahoma"/>
                <a:cs typeface="Tahoma"/>
              </a:rPr>
              <a:t>The </a:t>
            </a:r>
            <a:r>
              <a:rPr sz="2200" spc="5" dirty="0">
                <a:latin typeface="Tahoma"/>
                <a:cs typeface="Tahoma"/>
              </a:rPr>
              <a:t>Best Small Company tracking </a:t>
            </a:r>
            <a:r>
              <a:rPr sz="2200" dirty="0">
                <a:latin typeface="Tahoma"/>
                <a:cs typeface="Tahoma"/>
              </a:rPr>
              <a:t>portfolio </a:t>
            </a:r>
            <a:r>
              <a:rPr sz="2200" spc="5" dirty="0">
                <a:latin typeface="Tahoma"/>
                <a:cs typeface="Tahoma"/>
              </a:rPr>
              <a:t>has now beaten the 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Wilshire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10" dirty="0">
                <a:latin typeface="Tahoma"/>
                <a:cs typeface="Tahoma"/>
              </a:rPr>
              <a:t>5000</a:t>
            </a:r>
            <a:r>
              <a:rPr sz="2200" spc="5" dirty="0">
                <a:latin typeface="Tahoma"/>
                <a:cs typeface="Tahoma"/>
              </a:rPr>
              <a:t> in 7-of-9 years.	</a:t>
            </a:r>
            <a:r>
              <a:rPr sz="2200" dirty="0">
                <a:latin typeface="Tahoma"/>
                <a:cs typeface="Tahoma"/>
              </a:rPr>
              <a:t>For </a:t>
            </a:r>
            <a:r>
              <a:rPr sz="2200" spc="5" dirty="0">
                <a:latin typeface="Tahoma"/>
                <a:cs typeface="Tahoma"/>
              </a:rPr>
              <a:t>2015-2023, the average annualized </a:t>
            </a:r>
            <a:r>
              <a:rPr sz="2200" dirty="0">
                <a:latin typeface="Tahoma"/>
                <a:cs typeface="Tahoma"/>
              </a:rPr>
              <a:t>return </a:t>
            </a:r>
            <a:r>
              <a:rPr sz="2200" spc="5" dirty="0">
                <a:latin typeface="Tahoma"/>
                <a:cs typeface="Tahoma"/>
              </a:rPr>
              <a:t>is </a:t>
            </a:r>
            <a:r>
              <a:rPr sz="2200" spc="10" dirty="0">
                <a:latin typeface="Tahoma"/>
                <a:cs typeface="Tahoma"/>
              </a:rPr>
              <a:t>13.0% </a:t>
            </a:r>
            <a:r>
              <a:rPr sz="2200" dirty="0">
                <a:latin typeface="Tahoma"/>
                <a:cs typeface="Tahoma"/>
              </a:rPr>
              <a:t>versus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spc="10" dirty="0">
                <a:latin typeface="Tahoma"/>
                <a:cs typeface="Tahoma"/>
              </a:rPr>
              <a:t>10.1%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for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the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total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stock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market.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3680" y="588263"/>
            <a:ext cx="950976" cy="3459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9843" y="123444"/>
            <a:ext cx="2648711" cy="18288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4989" y="6567457"/>
            <a:ext cx="152400" cy="1695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ahoma"/>
                <a:cs typeface="Tahoma"/>
              </a:rPr>
              <a:t>16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9279" y="169163"/>
            <a:ext cx="8473440" cy="5364480"/>
            <a:chOff x="1859279" y="169163"/>
            <a:chExt cx="8473440" cy="5364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79" y="169163"/>
              <a:ext cx="8237228" cy="3208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0" y="3308603"/>
              <a:ext cx="3886200" cy="22250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5817" y="3492500"/>
            <a:ext cx="50285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“… </a:t>
            </a:r>
            <a:r>
              <a:rPr sz="1800" b="1" spc="-5" dirty="0">
                <a:latin typeface="Arial"/>
                <a:cs typeface="Arial"/>
              </a:rPr>
              <a:t>your great </a:t>
            </a:r>
            <a:r>
              <a:rPr sz="1800" b="1" dirty="0">
                <a:latin typeface="Arial"/>
                <a:cs typeface="Arial"/>
              </a:rPr>
              <a:t>grandfather </a:t>
            </a:r>
            <a:r>
              <a:rPr sz="1800" b="1" spc="-5" dirty="0">
                <a:latin typeface="Arial"/>
                <a:cs typeface="Arial"/>
              </a:rPr>
              <a:t>describes an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investment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conference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where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he and</a:t>
            </a:r>
            <a:r>
              <a:rPr sz="1800" b="1" spc="-5" dirty="0">
                <a:latin typeface="Arial"/>
                <a:cs typeface="Arial"/>
              </a:rPr>
              <a:t> your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great grandmother had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fascinating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discussion</a:t>
            </a:r>
            <a:r>
              <a:rPr sz="1800" b="1" spc="5" dirty="0">
                <a:latin typeface="Arial"/>
                <a:cs typeface="Arial"/>
              </a:rPr>
              <a:t> with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nice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person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from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company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called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Biomet.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$2000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invested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Biomet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1982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was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worth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nearly $1,000,000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late</a:t>
            </a:r>
            <a:r>
              <a:rPr sz="1800" b="1" spc="-10" dirty="0">
                <a:latin typeface="Arial"/>
                <a:cs typeface="Arial"/>
              </a:rPr>
              <a:t> 1990s.”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9279" y="5637276"/>
            <a:ext cx="8453628" cy="6461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59279" y="5637276"/>
            <a:ext cx="8453755" cy="646430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Consider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this: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An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investor</a:t>
            </a:r>
            <a:r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doesn’t</a:t>
            </a:r>
            <a:r>
              <a:rPr sz="1800" b="1" spc="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“need”</a:t>
            </a:r>
            <a:r>
              <a:rPr sz="18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 “next 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Microsoft”.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We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need</a:t>
            </a:r>
            <a:r>
              <a:rPr sz="1800" b="1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to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discover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 and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 prudently</a:t>
            </a:r>
            <a:r>
              <a:rPr sz="18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own</a:t>
            </a:r>
            <a:r>
              <a:rPr sz="18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ahoma"/>
                <a:cs typeface="Tahoma"/>
              </a:rPr>
              <a:t>time-honored workhorses.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7972" y="6364223"/>
            <a:ext cx="6096000" cy="368935"/>
          </a:xfrm>
          <a:custGeom>
            <a:avLst/>
            <a:gdLst/>
            <a:ahLst/>
            <a:cxnLst/>
            <a:rect l="l" t="t" r="r" b="b"/>
            <a:pathLst>
              <a:path w="6096000" h="368934">
                <a:moveTo>
                  <a:pt x="6096000" y="0"/>
                </a:moveTo>
                <a:lnTo>
                  <a:pt x="0" y="0"/>
                </a:lnTo>
                <a:lnTo>
                  <a:pt x="0" y="368807"/>
                </a:lnTo>
                <a:lnTo>
                  <a:pt x="6096000" y="368807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321" y="6392976"/>
            <a:ext cx="568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https://</a:t>
            </a:r>
            <a:r>
              <a:rPr sz="1800" spc="-5" dirty="0">
                <a:latin typeface="Arial MT"/>
                <a:cs typeface="Arial MT"/>
                <a:hlinkClick r:id="rId5"/>
              </a:rPr>
              <a:t>www.manifestinvesting.com/articles/201410cover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44" y="202692"/>
            <a:ext cx="8877300" cy="9540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76044" y="202692"/>
            <a:ext cx="8877300" cy="954405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sz="2800" b="1" spc="-10" dirty="0">
                <a:latin typeface="Tahoma"/>
                <a:cs typeface="Tahoma"/>
              </a:rPr>
              <a:t>“Buy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Hold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High-Quality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Growth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Companies</a:t>
            </a:r>
            <a:endParaRPr sz="2800">
              <a:latin typeface="Tahoma"/>
              <a:cs typeface="Tahoma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long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makes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sense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dirty="0">
                <a:latin typeface="Tahoma"/>
                <a:cs typeface="Tahoma"/>
              </a:rPr>
              <a:t> do </a:t>
            </a:r>
            <a:r>
              <a:rPr sz="2800" b="1" spc="-5" dirty="0">
                <a:latin typeface="Tahoma"/>
                <a:cs typeface="Tahoma"/>
              </a:rPr>
              <a:t>so…”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83" y="2071116"/>
            <a:ext cx="3717036" cy="31013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7655" y="1828800"/>
            <a:ext cx="6868668" cy="36850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55798" y="5882741"/>
            <a:ext cx="6451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We</a:t>
            </a:r>
            <a:r>
              <a:rPr sz="2400" b="1" spc="-5" dirty="0">
                <a:latin typeface="Arial"/>
                <a:cs typeface="Arial"/>
              </a:rPr>
              <a:t> buy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excellent companies</a:t>
            </a:r>
            <a:r>
              <a:rPr sz="2400" b="1" dirty="0">
                <a:latin typeface="Arial"/>
                <a:cs typeface="Arial"/>
              </a:rPr>
              <a:t> …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889" y="6554757"/>
            <a:ext cx="22860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100" dirty="0">
                <a:latin typeface="Tahoma"/>
                <a:cs typeface="Tahoma"/>
              </a:rPr>
              <a:t>6</a:t>
            </a:fld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2844" y="259079"/>
            <a:ext cx="6306311" cy="5242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844" y="259079"/>
            <a:ext cx="6306820" cy="524510"/>
          </a:xfrm>
          <a:prstGeom prst="rect">
            <a:avLst/>
          </a:prstGeom>
          <a:ln w="15875">
            <a:solidFill>
              <a:srgbClr val="33339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350"/>
              </a:spcBef>
            </a:pPr>
            <a:r>
              <a:rPr spc="-10" dirty="0">
                <a:solidFill>
                  <a:srgbClr val="000000"/>
                </a:solidFill>
              </a:rPr>
              <a:t>“Be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Patient.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Diligent.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Prudent.”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889" y="6554757"/>
            <a:ext cx="228600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100" dirty="0">
                <a:latin typeface="Tahoma"/>
                <a:cs typeface="Tahoma"/>
              </a:rPr>
              <a:t>7</a:t>
            </a:fld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116" y="1127201"/>
            <a:ext cx="1094422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8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only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people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who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think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buy-and-hold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dead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 short-term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thinkers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frustrated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 </a:t>
            </a:r>
            <a:r>
              <a:rPr sz="1800" spc="-5" dirty="0">
                <a:latin typeface="Arial MT"/>
                <a:cs typeface="Arial MT"/>
              </a:rPr>
              <a:t>their</a:t>
            </a:r>
            <a:endParaRPr sz="1800">
              <a:latin typeface="Arial MT"/>
              <a:cs typeface="Arial MT"/>
            </a:endParaRPr>
          </a:p>
          <a:p>
            <a:pPr marR="13017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 MT"/>
                <a:cs typeface="Arial MT"/>
              </a:rPr>
              <a:t>inability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follow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it.”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—</a:t>
            </a:r>
            <a:r>
              <a:rPr sz="1800" spc="-5" dirty="0">
                <a:latin typeface="Arial MT"/>
                <a:cs typeface="Arial MT"/>
              </a:rPr>
              <a:t> Morgan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Housel,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Motley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Fool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(2013)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 MT"/>
              <a:cs typeface="Arial MT"/>
            </a:endParaRPr>
          </a:p>
          <a:p>
            <a:pPr marL="196215" algn="ctr">
              <a:lnSpc>
                <a:spcPct val="100000"/>
              </a:lnSpc>
              <a:tabLst>
                <a:tab pos="2037080" algn="l"/>
              </a:tabLst>
            </a:pPr>
            <a:r>
              <a:rPr sz="1800" b="1" dirty="0">
                <a:latin typeface="Arial"/>
                <a:cs typeface="Arial"/>
              </a:rPr>
              <a:t>Quality</a:t>
            </a:r>
            <a:r>
              <a:rPr sz="1800" b="1" spc="-5" dirty="0">
                <a:latin typeface="Arial"/>
                <a:cs typeface="Arial"/>
              </a:rPr>
              <a:t> Matters.	</a:t>
            </a:r>
            <a:r>
              <a:rPr sz="1800" spc="-5" dirty="0">
                <a:latin typeface="Arial MT"/>
                <a:cs typeface="Arial MT"/>
              </a:rPr>
              <a:t>Maintain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Quality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Projected</a:t>
            </a:r>
            <a:r>
              <a:rPr sz="1800" b="1" dirty="0">
                <a:latin typeface="Arial"/>
                <a:cs typeface="Arial"/>
              </a:rPr>
              <a:t> Returns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10" dirty="0">
                <a:latin typeface="Arial MT"/>
                <a:cs typeface="Arial MT"/>
              </a:rPr>
              <a:t>your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holdings.</a:t>
            </a:r>
            <a:endParaRPr sz="1800">
              <a:latin typeface="Arial MT"/>
              <a:cs typeface="Arial MT"/>
            </a:endParaRPr>
          </a:p>
          <a:p>
            <a:pPr marR="403860" algn="ctr">
              <a:lnSpc>
                <a:spcPct val="100000"/>
              </a:lnSpc>
              <a:spcBef>
                <a:spcPts val="1485"/>
              </a:spcBef>
            </a:pPr>
            <a:r>
              <a:rPr sz="1800" spc="-5" dirty="0">
                <a:latin typeface="Arial MT"/>
                <a:cs typeface="Arial MT"/>
              </a:rPr>
              <a:t>Know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what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own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why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own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Peter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Lynch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“Discipline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refers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a </a:t>
            </a:r>
            <a:r>
              <a:rPr sz="1800" spc="-5" dirty="0">
                <a:latin typeface="Arial MT"/>
                <a:cs typeface="Arial MT"/>
              </a:rPr>
              <a:t>structured,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consistent,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orderly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process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without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rigidity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either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concept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method.</a:t>
            </a:r>
            <a:endParaRPr sz="180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Such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process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will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minimize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impact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human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emotions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during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market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peaks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troughs.”</a:t>
            </a:r>
            <a:endParaRPr sz="1800">
              <a:latin typeface="Arial MT"/>
              <a:cs typeface="Arial MT"/>
            </a:endParaRPr>
          </a:p>
          <a:p>
            <a:pPr marL="2797175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Benjamin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Graham</a:t>
            </a:r>
            <a:r>
              <a:rPr sz="1800" dirty="0">
                <a:latin typeface="Arial MT"/>
                <a:cs typeface="Arial MT"/>
              </a:rPr>
              <a:t> &amp; </a:t>
            </a:r>
            <a:r>
              <a:rPr sz="1800" spc="-5" dirty="0">
                <a:latin typeface="Arial MT"/>
                <a:cs typeface="Arial MT"/>
              </a:rPr>
              <a:t>David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Dodd,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Security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Analysis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00">
              <a:latin typeface="Arial MT"/>
              <a:cs typeface="Arial MT"/>
            </a:endParaRPr>
          </a:p>
          <a:p>
            <a:pPr marR="48895" algn="ctr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“It’s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about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growth,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historical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expected,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includes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assessment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profitability.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How</a:t>
            </a:r>
            <a:endParaRPr sz="1800">
              <a:latin typeface="Arial MT"/>
              <a:cs typeface="Arial MT"/>
            </a:endParaRPr>
          </a:p>
          <a:p>
            <a:pPr marL="281940" marR="33845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 MT"/>
                <a:cs typeface="Arial MT"/>
              </a:rPr>
              <a:t>profitable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company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been?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How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will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stay </a:t>
            </a:r>
            <a:r>
              <a:rPr sz="1800" spc="-5" dirty="0">
                <a:latin typeface="Arial MT"/>
                <a:cs typeface="Arial MT"/>
              </a:rPr>
              <a:t>profitable?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What’s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growth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trend?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What’s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average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profitability?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Compare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within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industries.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4404"/>
            <a:ext cx="10668000" cy="6216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10515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499</Words>
  <Application>Microsoft Office PowerPoint</Application>
  <PresentationFormat>Widescreen</PresentationFormat>
  <Paragraphs>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Tahoma</vt:lpstr>
      <vt:lpstr>Office Theme</vt:lpstr>
      <vt:lpstr>Getting A Start In Investing:  Why, What &amp; How?</vt:lpstr>
      <vt:lpstr>Nicholson’s Gift: Discipline, A Framework</vt:lpstr>
      <vt:lpstr>Invest Regularly. $20/month Since February 1948</vt:lpstr>
      <vt:lpstr>PowerPoint Presentation</vt:lpstr>
      <vt:lpstr>PowerPoint Presentation</vt:lpstr>
      <vt:lpstr>PowerPoint Presentation</vt:lpstr>
      <vt:lpstr>“Be Patient. Diligent. Prudent.”</vt:lpstr>
      <vt:lpstr>PowerPoint Presentation</vt:lpstr>
      <vt:lpstr>PowerPoint Presentation</vt:lpstr>
      <vt:lpstr>PowerPoint Presentation</vt:lpstr>
      <vt:lpstr>PowerPoint Presentation</vt:lpstr>
      <vt:lpstr>Calculating Earnings Per Share </vt:lpstr>
      <vt:lpstr>Forecasting Sales</vt:lpstr>
      <vt:lpstr>Forecasting Earnings</vt:lpstr>
      <vt:lpstr>PowerPoint Presentation</vt:lpstr>
      <vt:lpstr>PowerPoint Presentation</vt:lpstr>
      <vt:lpstr>Forecasting 5 Year average P/E and Earnings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Kavula</dc:creator>
  <cp:lastModifiedBy>Microsoft account</cp:lastModifiedBy>
  <cp:revision>19</cp:revision>
  <dcterms:created xsi:type="dcterms:W3CDTF">2024-02-01T18:44:19Z</dcterms:created>
  <dcterms:modified xsi:type="dcterms:W3CDTF">2024-02-12T21:09:29Z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2024-02-01T00:00:00Z</vt:filetime>
  </property>
</Properties>
</file>