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61" r:id="rId4"/>
    <p:sldId id="257" r:id="rId5"/>
    <p:sldId id="258" r:id="rId6"/>
    <p:sldId id="259" r:id="rId7"/>
    <p:sldId id="275" r:id="rId8"/>
    <p:sldId id="260" r:id="rId9"/>
    <p:sldId id="269" r:id="rId10"/>
    <p:sldId id="270" r:id="rId11"/>
    <p:sldId id="271" r:id="rId12"/>
    <p:sldId id="272" r:id="rId13"/>
    <p:sldId id="262" r:id="rId14"/>
    <p:sldId id="263" r:id="rId15"/>
    <p:sldId id="264" r:id="rId16"/>
    <p:sldId id="265" r:id="rId17"/>
    <p:sldId id="267" r:id="rId18"/>
    <p:sldId id="268" r:id="rId19"/>
    <p:sldId id="273" r:id="rId20"/>
    <p:sldId id="274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9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AA0B2-76A1-4511-8015-CFC75F7A09C5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24D25-7C99-458E-A161-C5E0630C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8A46-5C07-41C4-A312-87B57A25E5B0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0D915-045A-4C1A-8BB1-8D94C60D0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D915-045A-4C1A-8BB1-8D94C60D02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6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1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6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6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8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3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6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0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1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2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7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70AC-41E1-463F-B802-63B2326AA193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9D9F-00B8-47B5-8B3B-80551C8E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Using the BI Stock Screener: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3600" b="1" dirty="0" err="1" smtClean="0">
                <a:solidFill>
                  <a:srgbClr val="00B050"/>
                </a:solidFill>
              </a:rPr>
              <a:t>MicNova</a:t>
            </a:r>
            <a:r>
              <a:rPr lang="en-US" sz="3600" b="1" dirty="0" smtClean="0">
                <a:solidFill>
                  <a:srgbClr val="00B050"/>
                </a:solidFill>
              </a:rPr>
              <a:t> Educational Presentation, July 21, 2016</a:t>
            </a:r>
            <a:r>
              <a:rPr lang="en-US" sz="3600" dirty="0" smtClean="0">
                <a:solidFill>
                  <a:srgbClr val="00B050"/>
                </a:solidFill>
              </a:rPr>
              <a:t/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by Gladys </a:t>
            </a:r>
            <a:r>
              <a:rPr lang="en-US" sz="2400" b="1" dirty="0" err="1" smtClean="0">
                <a:solidFill>
                  <a:srgbClr val="00B050"/>
                </a:solidFill>
              </a:rPr>
              <a:t>Henrikson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Follow-up to Ty Hughes’s Presentation to </a:t>
            </a:r>
            <a:r>
              <a:rPr lang="en-US" dirty="0" err="1" smtClean="0"/>
              <a:t>MicNova</a:t>
            </a:r>
            <a:r>
              <a:rPr lang="en-US" dirty="0" smtClean="0"/>
              <a:t> on June 16,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3900" y="1332767"/>
            <a:ext cx="10007112" cy="4438650"/>
            <a:chOff x="723900" y="1332767"/>
            <a:chExt cx="10007112" cy="4438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900" y="1332767"/>
              <a:ext cx="4800600" cy="44386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2312" y="1332767"/>
              <a:ext cx="4838700" cy="439102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48448" y="5699320"/>
            <a:ext cx="6126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Priceline</a:t>
            </a:r>
            <a:r>
              <a:rPr lang="en-US" sz="3600" dirty="0" smtClean="0"/>
              <a:t> Closing Price = $1275.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26610" y="200689"/>
            <a:ext cx="12065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Investigating </a:t>
            </a:r>
            <a:r>
              <a:rPr lang="en-US" sz="4000" b="1" dirty="0" err="1" smtClean="0">
                <a:solidFill>
                  <a:srgbClr val="00B050"/>
                </a:solidFill>
              </a:rPr>
              <a:t>RoQ</a:t>
            </a:r>
            <a:r>
              <a:rPr lang="en-US" sz="4000" b="1" dirty="0" smtClean="0">
                <a:solidFill>
                  <a:srgbClr val="00B050"/>
                </a:solidFill>
              </a:rPr>
              <a:t> Leads: Thumbnails for </a:t>
            </a:r>
            <a:r>
              <a:rPr lang="en-US" sz="4000" b="1" i="1" dirty="0" smtClean="0">
                <a:solidFill>
                  <a:srgbClr val="00B050"/>
                </a:solidFill>
              </a:rPr>
              <a:t>Priceline</a:t>
            </a:r>
            <a:r>
              <a:rPr lang="en-US" sz="4000" b="1" dirty="0" smtClean="0">
                <a:solidFill>
                  <a:srgbClr val="00B050"/>
                </a:solidFill>
              </a:rPr>
              <a:t> &amp; </a:t>
            </a:r>
            <a:r>
              <a:rPr lang="en-US" sz="4000" b="1" i="1" dirty="0" smtClean="0">
                <a:solidFill>
                  <a:srgbClr val="00B050"/>
                </a:solidFill>
              </a:rPr>
              <a:t>Tractor Supply Co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@ 07/05/16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5446" y="5699319"/>
            <a:ext cx="411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Tractor Supply</a:t>
            </a:r>
            <a:r>
              <a:rPr lang="en-US" sz="3600" dirty="0" smtClean="0"/>
              <a:t> = $92.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4726745" y="2771335"/>
            <a:ext cx="281353" cy="520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15379" y="2572426"/>
            <a:ext cx="281353" cy="520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5422" y="1069150"/>
            <a:ext cx="11755534" cy="5504789"/>
            <a:chOff x="295422" y="844062"/>
            <a:chExt cx="11755534" cy="55047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4702" y="844062"/>
              <a:ext cx="6086254" cy="55047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422" y="844062"/>
              <a:ext cx="5809956" cy="542815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26610" y="200689"/>
            <a:ext cx="12065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Investigating </a:t>
            </a:r>
            <a:r>
              <a:rPr lang="en-US" sz="4000" b="1" dirty="0" err="1" smtClean="0">
                <a:solidFill>
                  <a:srgbClr val="00B050"/>
                </a:solidFill>
              </a:rPr>
              <a:t>RoQ</a:t>
            </a:r>
            <a:r>
              <a:rPr lang="en-US" sz="4000" b="1" dirty="0" smtClean="0">
                <a:solidFill>
                  <a:srgbClr val="00B050"/>
                </a:solidFill>
              </a:rPr>
              <a:t> Leads, </a:t>
            </a:r>
            <a:r>
              <a:rPr lang="en-US" sz="4000" b="1" dirty="0" err="1" smtClean="0">
                <a:solidFill>
                  <a:srgbClr val="00B050"/>
                </a:solidFill>
              </a:rPr>
              <a:t>Cont</a:t>
            </a:r>
            <a:r>
              <a:rPr lang="en-US" sz="4000" b="1" dirty="0" smtClean="0">
                <a:solidFill>
                  <a:srgbClr val="00B050"/>
                </a:solidFill>
              </a:rPr>
              <a:t>: Prelim SSG, p 1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486" y="4327981"/>
            <a:ext cx="184217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Priceline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9645" y="4327981"/>
            <a:ext cx="365215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Tractor Supply Co.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9766" y="3249636"/>
            <a:ext cx="1768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Est </a:t>
            </a:r>
            <a:r>
              <a:rPr lang="en-US" sz="2400" dirty="0" smtClean="0"/>
              <a:t>sales: 9%</a:t>
            </a:r>
          </a:p>
          <a:p>
            <a:r>
              <a:rPr lang="en-US" sz="2400" dirty="0" smtClean="0"/>
              <a:t>EPS: 16%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351600" y="3249636"/>
            <a:ext cx="2077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Est </a:t>
            </a:r>
            <a:r>
              <a:rPr lang="en-US" sz="2400" dirty="0" smtClean="0"/>
              <a:t>sales: ~15%</a:t>
            </a:r>
          </a:p>
          <a:p>
            <a:r>
              <a:rPr lang="en-US" sz="2400" dirty="0" smtClean="0"/>
              <a:t>EPS: 17%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64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5" y="1651500"/>
            <a:ext cx="10902461" cy="1857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584" y="154748"/>
            <a:ext cx="1141684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</a:rPr>
              <a:t>RoQ</a:t>
            </a:r>
            <a:r>
              <a:rPr lang="en-US" sz="4000" b="1" dirty="0" smtClean="0">
                <a:solidFill>
                  <a:srgbClr val="00B050"/>
                </a:solidFill>
              </a:rPr>
              <a:t>: “Research,” “Company Summaries,” </a:t>
            </a:r>
            <a:r>
              <a:rPr lang="en-US" sz="2800" b="1" dirty="0" smtClean="0">
                <a:solidFill>
                  <a:srgbClr val="00B050"/>
                </a:solidFill>
              </a:rPr>
              <a:t>Various News/</a:t>
            </a:r>
            <a:r>
              <a:rPr lang="en-US" sz="2800" b="1" dirty="0">
                <a:solidFill>
                  <a:srgbClr val="00B050"/>
                </a:solidFill>
              </a:rPr>
              <a:t/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Analyst Sources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54125" y="1112427"/>
            <a:ext cx="2034005" cy="646331"/>
            <a:chOff x="354125" y="1478187"/>
            <a:chExt cx="2034005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590843" y="1478187"/>
              <a:ext cx="1797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Priceline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54125" y="1681629"/>
              <a:ext cx="236718" cy="3010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4125" y="3618091"/>
            <a:ext cx="3806028" cy="646331"/>
            <a:chOff x="354125" y="1358463"/>
            <a:chExt cx="3806028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590843" y="1358463"/>
              <a:ext cx="3569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Tractor Supply Co.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4125" y="1681629"/>
              <a:ext cx="236718" cy="3010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5" y="4123742"/>
            <a:ext cx="10466364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5" y="5438696"/>
            <a:ext cx="10592973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71" y="553080"/>
            <a:ext cx="9791700" cy="60388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81808" y="615425"/>
            <a:ext cx="5063837" cy="2957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45666" y="6012005"/>
            <a:ext cx="9213273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81808" y="4472086"/>
            <a:ext cx="921327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1833" y="0"/>
            <a:ext cx="1156197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050"/>
                </a:solidFill>
              </a:rPr>
              <a:t>2. Search under Customizable Screens, </a:t>
            </a:r>
            <a:r>
              <a:rPr lang="en-US" sz="3600" b="1" dirty="0" smtClean="0">
                <a:solidFill>
                  <a:srgbClr val="00B050"/>
                </a:solidFill>
              </a:rPr>
              <a:t>choose criteria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1" y="30883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4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81" y="1480562"/>
            <a:ext cx="11702770" cy="3939886"/>
            <a:chOff x="393985" y="513916"/>
            <a:chExt cx="11702770" cy="43338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985" y="513916"/>
              <a:ext cx="4081033" cy="43338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5018" y="513916"/>
              <a:ext cx="4171084" cy="42957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6051" y="513916"/>
              <a:ext cx="3540704" cy="42481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41584" y="220345"/>
            <a:ext cx="11389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B050"/>
                </a:solidFill>
              </a:rPr>
              <a:t>Customizable Screen </a:t>
            </a:r>
            <a:r>
              <a:rPr lang="en-US" sz="4000" b="1" dirty="0" smtClean="0">
                <a:solidFill>
                  <a:srgbClr val="00B050"/>
                </a:solidFill>
              </a:rPr>
              <a:t>Results for </a:t>
            </a:r>
            <a:r>
              <a:rPr lang="en-US" sz="4000" b="1" i="1" dirty="0">
                <a:solidFill>
                  <a:srgbClr val="00B050"/>
                </a:solidFill>
              </a:rPr>
              <a:t>Consumer </a:t>
            </a:r>
            <a:r>
              <a:rPr lang="en-US" sz="4000" b="1" i="1" dirty="0" smtClean="0">
                <a:solidFill>
                  <a:srgbClr val="00B050"/>
                </a:solidFill>
              </a:rPr>
              <a:t>Cyclical: </a:t>
            </a:r>
          </a:p>
          <a:p>
            <a:r>
              <a:rPr lang="en-US" sz="4000" b="1" dirty="0" smtClean="0">
                <a:solidFill>
                  <a:srgbClr val="00B050"/>
                </a:solidFill>
              </a:rPr>
              <a:t>Thumbnails of Companies Identified </a:t>
            </a:r>
            <a:r>
              <a:rPr lang="en-US" sz="3200" b="1" i="1" dirty="0" smtClean="0">
                <a:solidFill>
                  <a:srgbClr val="00B050"/>
                </a:solidFill>
              </a:rPr>
              <a:t>(more analysis TBD)</a:t>
            </a:r>
            <a:endParaRPr lang="en-US" sz="32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5079" y="5741171"/>
            <a:ext cx="11687204" cy="531614"/>
            <a:chOff x="422031" y="6038155"/>
            <a:chExt cx="11687204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422031" y="6038155"/>
              <a:ext cx="2833211" cy="58477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</a:rPr>
                <a:t>BJ’s Restaurants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6079" y="6038155"/>
              <a:ext cx="4027193" cy="58477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B050"/>
                  </a:solidFill>
                </a:rPr>
                <a:t>Cavco</a:t>
              </a:r>
              <a:r>
                <a:rPr lang="en-US" sz="3200" dirty="0" smtClean="0">
                  <a:solidFill>
                    <a:srgbClr val="00B050"/>
                  </a:solidFill>
                </a:rPr>
                <a:t> </a:t>
              </a:r>
              <a:r>
                <a:rPr lang="en-US" sz="2800" dirty="0" smtClean="0">
                  <a:solidFill>
                    <a:srgbClr val="00B050"/>
                  </a:solidFill>
                </a:rPr>
                <a:t>(Res. Construction)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17281" y="6038155"/>
              <a:ext cx="3391954" cy="58477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</a:rPr>
                <a:t>Polaris- </a:t>
              </a:r>
              <a:r>
                <a:rPr lang="en-US" sz="2800" dirty="0" smtClean="0">
                  <a:solidFill>
                    <a:srgbClr val="00B050"/>
                  </a:solidFill>
                </a:rPr>
                <a:t>Rec Vehicles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89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1" y="1160318"/>
            <a:ext cx="9429750" cy="5257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01636" y="2521528"/>
            <a:ext cx="2826327" cy="290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62471" y="5583383"/>
            <a:ext cx="9633238" cy="263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13964" y="1399310"/>
            <a:ext cx="2493817" cy="2715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50793" y="2336862"/>
            <a:ext cx="418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31" y="5260217"/>
            <a:ext cx="418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97957" y="1076144"/>
            <a:ext cx="418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584" y="220345"/>
            <a:ext cx="12097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Customizable Screen: 2</a:t>
            </a:r>
            <a:r>
              <a:rPr lang="en-US" sz="4000" b="1" baseline="30000" dirty="0" smtClean="0">
                <a:solidFill>
                  <a:srgbClr val="00B050"/>
                </a:solidFill>
              </a:rPr>
              <a:t>nd</a:t>
            </a:r>
            <a:r>
              <a:rPr lang="en-US" sz="4000" b="1" dirty="0" smtClean="0">
                <a:solidFill>
                  <a:srgbClr val="00B050"/>
                </a:solidFill>
              </a:rPr>
              <a:t> Search -Consumer </a:t>
            </a:r>
            <a:r>
              <a:rPr lang="en-US" sz="4000" b="1" i="1" dirty="0" smtClean="0">
                <a:solidFill>
                  <a:srgbClr val="00B050"/>
                </a:solidFill>
              </a:rPr>
              <a:t>Defensive</a:t>
            </a:r>
            <a:r>
              <a:rPr lang="en-US" sz="4000" dirty="0" smtClean="0"/>
              <a:t>: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Notes   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=Criteria,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=Result, </a:t>
            </a:r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=Heat Map tool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580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84" y="220345"/>
            <a:ext cx="9644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Thumbnail and BI “Heat Map” Estimation of </a:t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Cal-Maine (CALM) Foods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16321" y="1511551"/>
            <a:ext cx="10217709" cy="4705350"/>
            <a:chOff x="549029" y="1413075"/>
            <a:chExt cx="10217709" cy="47053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029" y="1413075"/>
              <a:ext cx="4886325" cy="47053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9132" y="1413075"/>
              <a:ext cx="4507606" cy="4678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31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535967"/>
            <a:ext cx="9039225" cy="6067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584" y="0"/>
            <a:ext cx="9752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Prelim. SSG, p.1, for Cal-Maine (CALM) Foods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202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214437"/>
            <a:ext cx="9096375" cy="4429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584" y="0"/>
            <a:ext cx="9752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Prelim. SSG, p.2, for Cal-Maine (CALM) Foods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391508" y="2729132"/>
            <a:ext cx="7385538" cy="1688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18251" y="3232050"/>
            <a:ext cx="914401" cy="147867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32652" y="1434905"/>
            <a:ext cx="773723" cy="323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57073" y="2490372"/>
            <a:ext cx="418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7721" y="4572390"/>
            <a:ext cx="418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3948" y="858464"/>
            <a:ext cx="418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8825" y="4780666"/>
            <a:ext cx="6457070" cy="1969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5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584" y="154748"/>
            <a:ext cx="12283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Cal-Maine Foods: Research, Company Summary</a:t>
            </a:r>
            <a:r>
              <a:rPr lang="en-US" sz="3200" b="1" dirty="0" smtClean="0">
                <a:solidFill>
                  <a:srgbClr val="00B050"/>
                </a:solidFill>
              </a:rPr>
              <a:t>(&amp; News)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4" y="984371"/>
            <a:ext cx="11218472" cy="1379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1584" y="2485109"/>
            <a:ext cx="1063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Why Cal-Maine Foods Price Dropped 12% in May (2016)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83" y="3148012"/>
            <a:ext cx="11218473" cy="561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73" y="3916080"/>
            <a:ext cx="11416885" cy="242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8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99" y="16561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Using the BI Stock Screener: Agenda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174"/>
            <a:ext cx="10515600" cy="49096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Identify Portfolio </a:t>
            </a:r>
            <a:r>
              <a:rPr lang="en-US" sz="4000" dirty="0"/>
              <a:t>Objective for Stock Search</a:t>
            </a:r>
          </a:p>
          <a:p>
            <a:r>
              <a:rPr lang="en-US" sz="4000" dirty="0" smtClean="0"/>
              <a:t>Use the </a:t>
            </a:r>
            <a:r>
              <a:rPr lang="en-US" sz="4000" dirty="0" smtClean="0"/>
              <a:t>BI Stock </a:t>
            </a:r>
            <a:r>
              <a:rPr lang="en-US" sz="4000" dirty="0" smtClean="0"/>
              <a:t>Screeners &amp; Quick </a:t>
            </a:r>
            <a:r>
              <a:rPr lang="en-US" sz="4000" smtClean="0"/>
              <a:t>Analysis Tools</a:t>
            </a:r>
            <a:endParaRPr lang="en-US" sz="4000" dirty="0" smtClean="0"/>
          </a:p>
          <a:p>
            <a:pPr lvl="1"/>
            <a:r>
              <a:rPr lang="en-US" sz="3600" dirty="0" smtClean="0"/>
              <a:t>Search </a:t>
            </a:r>
            <a:r>
              <a:rPr lang="en-US" sz="3600" dirty="0"/>
              <a:t>Two </a:t>
            </a:r>
            <a:r>
              <a:rPr lang="en-US" sz="3600" i="1" dirty="0"/>
              <a:t>Pre-Defined</a:t>
            </a:r>
            <a:r>
              <a:rPr lang="en-US" sz="3600" dirty="0"/>
              <a:t> Screens</a:t>
            </a:r>
          </a:p>
          <a:p>
            <a:pPr lvl="1"/>
            <a:r>
              <a:rPr lang="en-US" sz="3600" dirty="0" smtClean="0"/>
              <a:t>Search </a:t>
            </a:r>
            <a:r>
              <a:rPr lang="en-US" sz="3600" dirty="0"/>
              <a:t>Two </a:t>
            </a:r>
            <a:r>
              <a:rPr lang="en-US" sz="3600" i="1" dirty="0"/>
              <a:t>Customized</a:t>
            </a:r>
            <a:r>
              <a:rPr lang="en-US" sz="3600" dirty="0"/>
              <a:t> Screens</a:t>
            </a:r>
          </a:p>
          <a:p>
            <a:endParaRPr lang="en-US" sz="39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1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Conclusion: Using the BI Stock Screener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47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Two types of Stock Screeners: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000" i="1" dirty="0" smtClean="0"/>
              <a:t>Pre-defined</a:t>
            </a:r>
            <a:r>
              <a:rPr lang="en-US" sz="3000" dirty="0" smtClean="0"/>
              <a:t> screens provide good stock suggestions with clear attributes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000" i="1" dirty="0" smtClean="0"/>
              <a:t>Customizable</a:t>
            </a:r>
            <a:r>
              <a:rPr lang="en-US" sz="3000" dirty="0" smtClean="0"/>
              <a:t> screens allows the user to sort on a number of criteria</a:t>
            </a:r>
          </a:p>
          <a:p>
            <a:r>
              <a:rPr lang="en-US" sz="4000" dirty="0" smtClean="0"/>
              <a:t>Easy initial research: tabs to the left of each stock </a:t>
            </a:r>
          </a:p>
          <a:p>
            <a:pPr lvl="1"/>
            <a:r>
              <a:rPr lang="en-US" sz="3600" dirty="0" smtClean="0"/>
              <a:t>A thumbnail sketch of past financial performance</a:t>
            </a:r>
          </a:p>
          <a:p>
            <a:pPr lvl="1"/>
            <a:r>
              <a:rPr lang="en-US" sz="3600" dirty="0" smtClean="0"/>
              <a:t>A more in-depth, preliminary, SSG, with research tabs</a:t>
            </a:r>
          </a:p>
          <a:p>
            <a:r>
              <a:rPr lang="en-US" sz="4300" dirty="0" smtClean="0"/>
              <a:t>Happy Searching!</a:t>
            </a:r>
          </a:p>
          <a:p>
            <a:r>
              <a:rPr lang="en-US" sz="4300" dirty="0" smtClean="0"/>
              <a:t>Questions?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37821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61" y="1437236"/>
            <a:ext cx="6689763" cy="416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530" y="1266949"/>
            <a:ext cx="6722772" cy="4331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738" y="293586"/>
            <a:ext cx="118884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Portfolio Objective for Stock Search: Enhance </a:t>
            </a:r>
            <a:r>
              <a:rPr lang="en-US" sz="4000" dirty="0" err="1" smtClean="0">
                <a:solidFill>
                  <a:srgbClr val="00B050"/>
                </a:solidFill>
              </a:rPr>
              <a:t>MicNova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br>
              <a:rPr lang="en-US" sz="4000" dirty="0" smtClean="0">
                <a:solidFill>
                  <a:srgbClr val="00B050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Diversification*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838" y="5445257"/>
            <a:ext cx="11183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*Find a Company, </a:t>
            </a:r>
            <a:r>
              <a:rPr lang="en-US" sz="3200" u="sng" dirty="0" smtClean="0"/>
              <a:t>Small </a:t>
            </a:r>
            <a:r>
              <a:rPr lang="en-US" sz="3200" u="sng" dirty="0"/>
              <a:t>to Medium </a:t>
            </a:r>
            <a:r>
              <a:rPr lang="en-US" sz="3200" dirty="0" smtClean="0"/>
              <a:t>Size, </a:t>
            </a:r>
            <a:r>
              <a:rPr lang="en-US" sz="3200" dirty="0"/>
              <a:t>of </a:t>
            </a:r>
            <a:r>
              <a:rPr lang="en-US" sz="3200" dirty="0" smtClean="0"/>
              <a:t>Good Value, among </a:t>
            </a:r>
            <a:br>
              <a:rPr lang="en-US" sz="3200" dirty="0" smtClean="0"/>
            </a:br>
            <a:r>
              <a:rPr lang="en-US" sz="3200" i="1" u="sng" dirty="0" smtClean="0"/>
              <a:t>Consumer Discretionary (Cyclical) </a:t>
            </a:r>
            <a:r>
              <a:rPr lang="en-US" sz="3200" dirty="0"/>
              <a:t>or </a:t>
            </a:r>
            <a:r>
              <a:rPr lang="en-US" sz="3200" i="1" u="sng" dirty="0" smtClean="0"/>
              <a:t>Consumer Staples (Defensive)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Right Brace 5"/>
          <p:cNvSpPr/>
          <p:nvPr/>
        </p:nvSpPr>
        <p:spPr>
          <a:xfrm rot="13087429">
            <a:off x="1126832" y="1898233"/>
            <a:ext cx="259086" cy="74830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13087429" flipH="1">
            <a:off x="6607185" y="2667252"/>
            <a:ext cx="369032" cy="87532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624691">
            <a:off x="6233695" y="284116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84259"/>
            <a:ext cx="7534275" cy="5953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61420" y="2562897"/>
            <a:ext cx="1584102" cy="476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Bent Arrow 3"/>
          <p:cNvSpPr/>
          <p:nvPr/>
        </p:nvSpPr>
        <p:spPr>
          <a:xfrm rot="11627844">
            <a:off x="10137664" y="2358680"/>
            <a:ext cx="927654" cy="884951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204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050"/>
                </a:solidFill>
              </a:rPr>
              <a:t>Locate the Better Investing Stock Screeners- from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Home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Page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5079" y="684259"/>
            <a:ext cx="174438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Click on </a:t>
            </a:r>
            <a:br>
              <a:rPr lang="en-US" sz="3600" dirty="0" smtClean="0"/>
            </a:br>
            <a:r>
              <a:rPr lang="en-US" sz="3600" dirty="0" smtClean="0"/>
              <a:t>“My </a:t>
            </a:r>
            <a:br>
              <a:rPr lang="en-US" sz="3600" dirty="0" smtClean="0"/>
            </a:br>
            <a:r>
              <a:rPr lang="en-US" sz="3600" dirty="0" smtClean="0"/>
              <a:t>Studies”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133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043112"/>
            <a:ext cx="10201275" cy="2771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338" y="2987899"/>
            <a:ext cx="1056068" cy="502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Bent Arrow 3"/>
          <p:cNvSpPr/>
          <p:nvPr/>
        </p:nvSpPr>
        <p:spPr>
          <a:xfrm rot="21435177" flipV="1">
            <a:off x="539753" y="1607474"/>
            <a:ext cx="653475" cy="181606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050"/>
                </a:solidFill>
              </a:rPr>
              <a:t>Find “Stock Screener” by clicking on Magnifying Glass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6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43" y="1824842"/>
            <a:ext cx="10144125" cy="4695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68980" y="2524262"/>
            <a:ext cx="2150772" cy="1674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Bent Arrow 3"/>
          <p:cNvSpPr/>
          <p:nvPr/>
        </p:nvSpPr>
        <p:spPr>
          <a:xfrm rot="6257590">
            <a:off x="6857622" y="1740212"/>
            <a:ext cx="813816" cy="86868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980" y="1820609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3805" y="20211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050"/>
                </a:solidFill>
              </a:rPr>
              <a:t>1. Search under “Pre-Defined Screens”, using various criteria </a:t>
            </a:r>
            <a:r>
              <a:rPr lang="en-US" sz="2800" b="1" dirty="0" smtClean="0">
                <a:solidFill>
                  <a:srgbClr val="00B050"/>
                </a:solidFill>
              </a:rPr>
              <a:t>(explained under “?”)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3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52" y="1800665"/>
            <a:ext cx="5369561" cy="4079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35" y="1800665"/>
            <a:ext cx="6093165" cy="40796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73805" y="20211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050"/>
                </a:solidFill>
              </a:rPr>
              <a:t>Example (?) : Definitions of two </a:t>
            </a:r>
            <a:r>
              <a:rPr lang="en-US" b="1" i="1" dirty="0" smtClean="0">
                <a:solidFill>
                  <a:srgbClr val="00B050"/>
                </a:solidFill>
              </a:rPr>
              <a:t>Pre-Defined</a:t>
            </a:r>
            <a:r>
              <a:rPr lang="en-US" b="1" dirty="0" smtClean="0">
                <a:solidFill>
                  <a:srgbClr val="00B050"/>
                </a:solidFill>
              </a:rPr>
              <a:t> Screens -“Quality” and “Roster of Quality”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43" y="648161"/>
            <a:ext cx="9779828" cy="57655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37916" y="1081825"/>
            <a:ext cx="2588653" cy="2575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Left-Up Arrow 3"/>
          <p:cNvSpPr/>
          <p:nvPr/>
        </p:nvSpPr>
        <p:spPr>
          <a:xfrm>
            <a:off x="2073498" y="5975797"/>
            <a:ext cx="4121239" cy="643944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25767" y="6143222"/>
            <a:ext cx="528035" cy="463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84912" y="3013655"/>
            <a:ext cx="2372765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3. Carter’s –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Thumbnail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Financial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Performance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626" y="856671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3329" y="5898976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7577" y="99079"/>
            <a:ext cx="118001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rgbClr val="00B050"/>
                </a:solidFill>
              </a:rPr>
              <a:t>Pre-Defined Screen</a:t>
            </a:r>
            <a:r>
              <a:rPr lang="en-US" b="1" dirty="0" smtClean="0">
                <a:solidFill>
                  <a:srgbClr val="00B050"/>
                </a:solidFill>
              </a:rPr>
              <a:t>: “Quality” Companies &amp; Sectors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09164" y="5545033"/>
            <a:ext cx="3567086" cy="691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162" y="4621703"/>
            <a:ext cx="1487267" cy="92333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Consumer</a:t>
            </a:r>
            <a:br>
              <a:rPr lang="en-US" dirty="0" smtClean="0">
                <a:latin typeface="Franklin Gothic Medium" panose="020B0603020102020204" pitchFamily="34" charset="0"/>
              </a:rPr>
            </a:br>
            <a:r>
              <a:rPr lang="en-US" dirty="0" smtClean="0">
                <a:latin typeface="Franklin Gothic Medium" panose="020B0603020102020204" pitchFamily="34" charset="0"/>
              </a:rPr>
              <a:t>Discretionary</a:t>
            </a:r>
          </a:p>
          <a:p>
            <a:r>
              <a:rPr lang="en-US" dirty="0" smtClean="0">
                <a:latin typeface="Franklin Gothic Medium" panose="020B0603020102020204" pitchFamily="34" charset="0"/>
              </a:rPr>
              <a:t>Sector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25767" y="4404575"/>
            <a:ext cx="3250483" cy="217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897034"/>
            <a:ext cx="9182100" cy="5781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897034"/>
            <a:ext cx="2150772" cy="1674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Bent Arrow 3"/>
          <p:cNvSpPr/>
          <p:nvPr/>
        </p:nvSpPr>
        <p:spPr>
          <a:xfrm rot="6257590" flipH="1">
            <a:off x="5730488" y="2133729"/>
            <a:ext cx="731024" cy="86868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04950" y="6133514"/>
            <a:ext cx="9444876" cy="5661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610" y="200689"/>
            <a:ext cx="12065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00B050"/>
                </a:solidFill>
              </a:rPr>
              <a:t>Pre-Defined Screen</a:t>
            </a:r>
            <a:r>
              <a:rPr lang="en-US" sz="4000" b="1" dirty="0" smtClean="0">
                <a:solidFill>
                  <a:srgbClr val="00B050"/>
                </a:solidFill>
              </a:rPr>
              <a:t>: Results </a:t>
            </a:r>
            <a:r>
              <a:rPr lang="en-US" sz="4000" b="1" dirty="0">
                <a:solidFill>
                  <a:srgbClr val="00B050"/>
                </a:solidFill>
              </a:rPr>
              <a:t>for </a:t>
            </a:r>
            <a:r>
              <a:rPr lang="en-US" sz="4000" b="1" dirty="0" smtClean="0">
                <a:solidFill>
                  <a:srgbClr val="00B050"/>
                </a:solidFill>
              </a:rPr>
              <a:t>“Roster of Quality” </a:t>
            </a:r>
            <a:r>
              <a:rPr lang="en-US" sz="3200" b="1" dirty="0" smtClean="0">
                <a:solidFill>
                  <a:srgbClr val="00B050"/>
                </a:solidFill>
              </a:rPr>
              <a:t>(</a:t>
            </a:r>
            <a:r>
              <a:rPr lang="en-US" sz="3200" b="1" dirty="0" err="1" smtClean="0">
                <a:solidFill>
                  <a:srgbClr val="00B050"/>
                </a:solidFill>
              </a:rPr>
              <a:t>RoQ</a:t>
            </a:r>
            <a:r>
              <a:rPr lang="en-US" sz="3200" b="1" dirty="0" smtClean="0">
                <a:solidFill>
                  <a:srgbClr val="00B050"/>
                </a:solidFill>
              </a:rPr>
              <a:t>)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Bent-Up Arrow 7"/>
          <p:cNvSpPr/>
          <p:nvPr/>
        </p:nvSpPr>
        <p:spPr>
          <a:xfrm>
            <a:off x="295422" y="6334052"/>
            <a:ext cx="1983545" cy="344657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flipV="1">
            <a:off x="295422" y="5992837"/>
            <a:ext cx="1692632" cy="438371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568" y="6217044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Thumbnail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215" y="5583051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SSG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417</Words>
  <Application>Microsoft Office PowerPoint</Application>
  <PresentationFormat>Widescreen</PresentationFormat>
  <Paragraphs>76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Franklin Gothic Medium</vt:lpstr>
      <vt:lpstr>Office Theme</vt:lpstr>
      <vt:lpstr>Using the BI Stock Screener: MicNova Educational Presentation, July 21, 2016 by Gladys Henrikson</vt:lpstr>
      <vt:lpstr>Using the BI Stock Screener: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 Using the BI Stock Screener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Gladys</dc:creator>
  <cp:lastModifiedBy>Gladys</cp:lastModifiedBy>
  <cp:revision>84</cp:revision>
  <cp:lastPrinted>2016-07-18T00:41:37Z</cp:lastPrinted>
  <dcterms:created xsi:type="dcterms:W3CDTF">2016-06-27T20:57:46Z</dcterms:created>
  <dcterms:modified xsi:type="dcterms:W3CDTF">2016-07-18T02:46:23Z</dcterms:modified>
</cp:coreProperties>
</file>