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6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6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2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3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1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5B37-4590-4003-8D77-6B18BACEB77F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MicNova</a:t>
            </a:r>
            <a:r>
              <a:rPr lang="en-US" dirty="0" smtClean="0"/>
              <a:t> Discretionary Stock Study Co – </a:t>
            </a:r>
            <a:r>
              <a:rPr lang="en-US" sz="4800" dirty="0" smtClean="0"/>
              <a:t>Results 3-16-2016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Members: Irina Clements		Heidi O’Hara</a:t>
            </a:r>
          </a:p>
          <a:p>
            <a:r>
              <a:rPr lang="en-US" dirty="0" smtClean="0"/>
              <a:t>                    Gladys </a:t>
            </a:r>
            <a:r>
              <a:rPr lang="en-US" dirty="0" err="1" smtClean="0"/>
              <a:t>Henrikson</a:t>
            </a:r>
            <a:r>
              <a:rPr lang="en-US" dirty="0" smtClean="0"/>
              <a:t>	              Paul O’Mara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3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6" y="453344"/>
            <a:ext cx="11746413" cy="6269428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11815482" y="2779059"/>
            <a:ext cx="502024" cy="1972235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586447" y="3442010"/>
            <a:ext cx="1097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Stocks</a:t>
            </a:r>
          </a:p>
          <a:p>
            <a:r>
              <a:rPr lang="en-US" dirty="0" smtClean="0"/>
              <a:t>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1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48" y="788894"/>
            <a:ext cx="11732072" cy="52353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17976" y="3675530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17976" y="5011271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17976" y="5419165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5506" y="4338918"/>
            <a:ext cx="11861914" cy="3585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4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9" y="4358860"/>
            <a:ext cx="4082904" cy="1056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036" y="1792397"/>
            <a:ext cx="4211390" cy="2369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955" y="1880208"/>
            <a:ext cx="2868197" cy="24427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955" y="4394718"/>
            <a:ext cx="2829663" cy="1056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7839" y="1279632"/>
            <a:ext cx="3860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Chipotle Mexican Grill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915955" y="1295432"/>
            <a:ext cx="1794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Starbucks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7804597" y="2919205"/>
            <a:ext cx="798490" cy="14037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8976575" y="3193961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54983" y="2854346"/>
            <a:ext cx="1689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One-time </a:t>
            </a:r>
          </a:p>
          <a:p>
            <a:r>
              <a:rPr lang="en-US" dirty="0" smtClean="0"/>
              <a:t>Litigation</a:t>
            </a:r>
          </a:p>
          <a:p>
            <a:r>
              <a:rPr lang="en-US" dirty="0" smtClean="0"/>
              <a:t>Settlement with</a:t>
            </a:r>
          </a:p>
          <a:p>
            <a:r>
              <a:rPr lang="en-US" dirty="0" smtClean="0"/>
              <a:t>Kraft Foods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of Financial Performance: </a:t>
            </a:r>
            <a:r>
              <a:rPr lang="en-US" i="1" dirty="0" smtClean="0"/>
              <a:t>Food</a:t>
            </a:r>
            <a:endParaRPr lang="en-US" i="1" dirty="0"/>
          </a:p>
        </p:txBody>
      </p:sp>
      <p:sp>
        <p:nvSpPr>
          <p:cNvPr id="12" name="Rounded Rectangle 11"/>
          <p:cNvSpPr/>
          <p:nvPr/>
        </p:nvSpPr>
        <p:spPr>
          <a:xfrm>
            <a:off x="3550024" y="2061882"/>
            <a:ext cx="591670" cy="573742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415035" y="2236772"/>
            <a:ext cx="591670" cy="573742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70212" y="5970494"/>
            <a:ext cx="9197788" cy="584775"/>
          </a:xfrm>
          <a:prstGeom prst="rect">
            <a:avLst/>
          </a:prstGeom>
          <a:noFill/>
          <a:ln>
            <a:solidFill>
              <a:srgbClr val="2D18A8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High Price Ranges &amp; P/</a:t>
            </a:r>
            <a:r>
              <a:rPr lang="en-US" sz="3200" dirty="0" err="1" smtClean="0"/>
              <a:t>Es</a:t>
            </a:r>
            <a:r>
              <a:rPr lang="en-US" sz="3200" dirty="0" smtClean="0"/>
              <a:t> &gt; 30 for both Stocks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098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22" y="1292367"/>
            <a:ext cx="5774764" cy="43213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47486" y="3129899"/>
            <a:ext cx="2334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Price Smart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5170821" y="2093340"/>
            <a:ext cx="1068614" cy="694844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2722" y="5613765"/>
            <a:ext cx="11114478" cy="584775"/>
          </a:xfrm>
          <a:prstGeom prst="rect">
            <a:avLst/>
          </a:prstGeom>
          <a:noFill/>
          <a:ln>
            <a:solidFill>
              <a:srgbClr val="2D18A8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Relatively High Price Range &amp; P/E; Return </a:t>
            </a:r>
            <a:r>
              <a:rPr lang="en-US" sz="3200" dirty="0" err="1" smtClean="0"/>
              <a:t>est</a:t>
            </a:r>
            <a:r>
              <a:rPr lang="en-US" sz="3200" dirty="0" smtClean="0"/>
              <a:t> less than 10%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7529" y="365125"/>
            <a:ext cx="10990729" cy="746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of Financial Performance: </a:t>
            </a:r>
            <a:r>
              <a:rPr lang="en-US" i="1" dirty="0" smtClean="0"/>
              <a:t>Food, Cont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8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91" y="2022907"/>
            <a:ext cx="5075027" cy="3929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674"/>
            <a:ext cx="10515600" cy="1325563"/>
          </a:xfrm>
        </p:spPr>
        <p:txBody>
          <a:bodyPr/>
          <a:lstStyle/>
          <a:p>
            <a:r>
              <a:rPr lang="en-US" dirty="0" smtClean="0"/>
              <a:t>Overview of Financial Performance: </a:t>
            </a:r>
            <a:r>
              <a:rPr lang="en-US" i="1" dirty="0" smtClean="0"/>
              <a:t>Retail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75777" y="1332285"/>
            <a:ext cx="2874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Under </a:t>
            </a:r>
            <a:r>
              <a:rPr lang="en-US" sz="3600" dirty="0" err="1" smtClean="0"/>
              <a:t>Armour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086" y="1995481"/>
            <a:ext cx="4133850" cy="445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20884" y="1304859"/>
            <a:ext cx="4596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Hibbitt</a:t>
            </a:r>
            <a:r>
              <a:rPr lang="en-US" sz="3600" dirty="0" smtClean="0"/>
              <a:t> Sporting Goods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3678700" y="2647340"/>
            <a:ext cx="492184" cy="5968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3091" y="5996856"/>
            <a:ext cx="5082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UA: </a:t>
            </a:r>
            <a:r>
              <a:rPr lang="en-US" sz="3200" dirty="0" err="1" smtClean="0"/>
              <a:t>avg</a:t>
            </a:r>
            <a:r>
              <a:rPr lang="en-US" sz="3200" dirty="0" smtClean="0"/>
              <a:t> P/E= 52; Current = 78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7147" y="2413135"/>
            <a:ext cx="1255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HIBB: </a:t>
            </a:r>
            <a:r>
              <a:rPr lang="en-US" sz="3200" dirty="0" err="1" smtClean="0"/>
              <a:t>curr</a:t>
            </a:r>
            <a:r>
              <a:rPr lang="en-US" sz="3200" dirty="0" smtClean="0"/>
              <a:t> P/E =12; Est PAR = 13%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9197789" y="2635627"/>
            <a:ext cx="818148" cy="19722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6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463613"/>
            <a:ext cx="10515600" cy="9356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Overview, </a:t>
            </a:r>
            <a:r>
              <a:rPr lang="en-US" i="1" dirty="0" smtClean="0"/>
              <a:t>Retail cont</a:t>
            </a:r>
            <a:r>
              <a:rPr lang="en-US" dirty="0" smtClean="0"/>
              <a:t>.: </a:t>
            </a:r>
            <a:r>
              <a:rPr lang="en-US" dirty="0" smtClean="0"/>
              <a:t>FRAN, LULU, TUMI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300767"/>
            <a:ext cx="3759557" cy="43659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619" y="1300766"/>
            <a:ext cx="3496344" cy="4559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0963" y="1300766"/>
            <a:ext cx="3575623" cy="4493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16562" y="5874098"/>
            <a:ext cx="355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TUMI being acquired by Samsonite ($24/share, P/E&gt;20) for ~ $26/share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97758" y="5874098"/>
            <a:ext cx="3550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LULU  price ~ $62/share P/E=35 </a:t>
            </a:r>
            <a:r>
              <a:rPr lang="en-US" sz="2000" i="1" dirty="0" smtClean="0"/>
              <a:t>Com. did not think sustainable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062321" y="5859887"/>
            <a:ext cx="3550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FRAN P/E~ 25 </a:t>
            </a:r>
            <a:r>
              <a:rPr lang="en-US" sz="2000" i="1" dirty="0" smtClean="0"/>
              <a:t>Com. did not think &lt; 10% growth compelling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4435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Discretionary Stock Studies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42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</a:t>
            </a:r>
            <a:r>
              <a:rPr lang="en-US" dirty="0" smtClean="0"/>
              <a:t>Stocks Study Committee </a:t>
            </a:r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Hibbitt</a:t>
            </a:r>
            <a:r>
              <a:rPr lang="en-US" dirty="0" smtClean="0"/>
              <a:t> Sporting Goods is the only stock that currently meets BI criteria for PAR and price. But not a compelling buy. Committee worries about recent downturn in all Sporting Goods Retail firms</a:t>
            </a:r>
          </a:p>
          <a:p>
            <a:r>
              <a:rPr lang="en-US" dirty="0" smtClean="0"/>
              <a:t>Starbucks, Chipotle, and Price Smart could be on our watch list, to buy when P/</a:t>
            </a:r>
            <a:r>
              <a:rPr lang="en-US" dirty="0" err="1" smtClean="0"/>
              <a:t>Es</a:t>
            </a:r>
            <a:r>
              <a:rPr lang="en-US" dirty="0" smtClean="0"/>
              <a:t>  and prices are lower</a:t>
            </a:r>
          </a:p>
          <a:p>
            <a:r>
              <a:rPr lang="en-US" dirty="0" smtClean="0"/>
              <a:t>Under </a:t>
            </a:r>
            <a:r>
              <a:rPr lang="en-US" dirty="0" err="1" smtClean="0"/>
              <a:t>Armour</a:t>
            </a:r>
            <a:r>
              <a:rPr lang="en-US" dirty="0" smtClean="0"/>
              <a:t> could also be added to watch list, to buy with much lower P/E </a:t>
            </a:r>
            <a:r>
              <a:rPr lang="en-US" smtClean="0"/>
              <a:t>and price.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233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MicNova Discretionary Stock Study Co – Results 3-16-2016</vt:lpstr>
      <vt:lpstr>PowerPoint Presentation</vt:lpstr>
      <vt:lpstr>PowerPoint Presentation</vt:lpstr>
      <vt:lpstr>PowerPoint Presentation</vt:lpstr>
      <vt:lpstr>PowerPoint Presentation</vt:lpstr>
      <vt:lpstr>Overview of Financial Performance: Retail</vt:lpstr>
      <vt:lpstr>PowerPoint Presentation</vt:lpstr>
      <vt:lpstr>Discretionary Stock Studies Conclusions</vt:lpstr>
      <vt:lpstr>Discretionary Stocks Study Committee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</dc:creator>
  <cp:lastModifiedBy>Gladys</cp:lastModifiedBy>
  <cp:revision>24</cp:revision>
  <dcterms:created xsi:type="dcterms:W3CDTF">2016-03-11T23:31:39Z</dcterms:created>
  <dcterms:modified xsi:type="dcterms:W3CDTF">2016-03-12T19:18:07Z</dcterms:modified>
</cp:coreProperties>
</file>