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70" r:id="rId12"/>
    <p:sldId id="271" r:id="rId13"/>
    <p:sldId id="272" r:id="rId14"/>
    <p:sldId id="261" r:id="rId15"/>
    <p:sldId id="268" r:id="rId16"/>
    <p:sldId id="28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88825" cy="6858000"/>
  <p:notesSz cx="7077075" cy="936942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howGuides="1">
      <p:cViewPr varScale="1">
        <p:scale>
          <a:sx n="67" d="100"/>
          <a:sy n="67" d="100"/>
        </p:scale>
        <p:origin x="90" y="4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7/30/2018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7/30/2018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To replace a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703263"/>
            <a:ext cx="62452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7/30/2018</a:t>
            </a:fld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7/30/2018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ifestinvesting.com/companies?sector%5bsector_id%5d=2" TargetMode="External"/><Relationship Id="rId7" Type="http://schemas.openxmlformats.org/officeDocument/2006/relationships/hyperlink" Target="https://www.manifestinvesting.com/companies?industry=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anifestinvesting.com/companies?sector%5bsector_id%5d=4" TargetMode="External"/><Relationship Id="rId5" Type="http://schemas.openxmlformats.org/officeDocument/2006/relationships/hyperlink" Target="https://www.manifestinvesting.com/companies?industry=70" TargetMode="External"/><Relationship Id="rId4" Type="http://schemas.openxmlformats.org/officeDocument/2006/relationships/hyperlink" Target="https://www.manifestinvesting.com/companies?industry=14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Kathy’s Stock Study Team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8, 2018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463" y="968565"/>
            <a:ext cx="2725950" cy="2841435"/>
          </a:xfrm>
          <a:prstGeom prst="rect">
            <a:avLst/>
          </a:prstGeom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7940463" y="3884258"/>
            <a:ext cx="2725950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United Natural Foods</a:t>
            </a:r>
            <a:endParaRPr lang="en-US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0403" r="2040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8326" r="28326"/>
          <a:stretch>
            <a:fillRect/>
          </a:stretch>
        </p:blipFill>
        <p:spPr>
          <a:xfrm>
            <a:off x="4646612" y="737599"/>
            <a:ext cx="2733283" cy="34948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46612" y="30480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51212" y="3810000"/>
            <a:ext cx="8382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1634550" y="3810000"/>
            <a:ext cx="2592388" cy="4224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PACCAR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PCAR’s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Qtr</a:t>
            </a:r>
            <a:r>
              <a:rPr lang="en-US" dirty="0" smtClean="0"/>
              <a:t> 2018 Financial Report (Issued July 24, 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Quarterly Revenues and Excellent </a:t>
            </a:r>
            <a:r>
              <a:rPr lang="en-US" dirty="0" smtClean="0"/>
              <a:t>Profits-</a:t>
            </a:r>
            <a:r>
              <a:rPr lang="en-US" dirty="0"/>
              <a:t>Strong Global Truck Deliveries and Parts Sales Drive </a:t>
            </a:r>
            <a:r>
              <a:rPr lang="en-US" dirty="0" smtClean="0"/>
              <a:t>Results</a:t>
            </a:r>
          </a:p>
          <a:p>
            <a:r>
              <a:rPr lang="en-US" dirty="0"/>
              <a:t>Robust Global Truck Markets</a:t>
            </a:r>
          </a:p>
          <a:p>
            <a:r>
              <a:rPr lang="en-US" dirty="0"/>
              <a:t>PACCAR Trucks Achieve Record Quarterly Deliveries</a:t>
            </a:r>
          </a:p>
        </p:txBody>
      </p:sp>
    </p:spTree>
    <p:extLst>
      <p:ext uri="{BB962C8B-B14F-4D97-AF65-F5344CB8AC3E}">
        <p14:creationId xmlns:p14="http://schemas.microsoft.com/office/powerpoint/2010/main" val="20406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Table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with Picture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4" name="Picture Placeholder 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Picture Placeholder 15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Kathy’s</a:t>
            </a:r>
            <a:r>
              <a:rPr lang="fr-FR" dirty="0" smtClean="0"/>
              <a:t> Stock </a:t>
            </a:r>
            <a:r>
              <a:rPr lang="fr-FR" dirty="0" err="1" smtClean="0"/>
              <a:t>Study</a:t>
            </a:r>
            <a:r>
              <a:rPr lang="fr-FR" dirty="0" smtClean="0"/>
              <a:t> Team -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Search Sources: Value Line, BINC, BI Ticker Talks, Manifest Investing Screener</a:t>
            </a:r>
            <a:endParaRPr lang="en-US" sz="2800" dirty="0"/>
          </a:p>
          <a:p>
            <a:r>
              <a:rPr lang="en-US" sz="2800" dirty="0" smtClean="0"/>
              <a:t>2 Industries, 3 Stocks, for your Review</a:t>
            </a:r>
          </a:p>
          <a:p>
            <a:pPr lvl="1"/>
            <a:r>
              <a:rPr lang="en-US" sz="2800" dirty="0">
                <a:hlinkClick r:id="rId3"/>
              </a:rPr>
              <a:t>Industrials</a:t>
            </a:r>
            <a:r>
              <a:rPr lang="en-US" sz="2800" dirty="0"/>
              <a:t> | </a:t>
            </a:r>
            <a:r>
              <a:rPr lang="en-US" sz="2800" dirty="0">
                <a:hlinkClick r:id="rId4"/>
              </a:rPr>
              <a:t>Heavy Truck &amp; Equip</a:t>
            </a:r>
            <a:r>
              <a:rPr lang="en-US" sz="2800" dirty="0"/>
              <a:t> </a:t>
            </a:r>
            <a:r>
              <a:rPr lang="en-US" sz="2800" dirty="0" smtClean="0"/>
              <a:t> - PACCAR</a:t>
            </a:r>
          </a:p>
          <a:p>
            <a:pPr lvl="1"/>
            <a:r>
              <a:rPr lang="en-US" sz="2800" dirty="0">
                <a:hlinkClick r:id="rId3"/>
              </a:rPr>
              <a:t>Industrials</a:t>
            </a:r>
            <a:r>
              <a:rPr lang="en-US" sz="2800" dirty="0"/>
              <a:t> | </a:t>
            </a:r>
            <a:r>
              <a:rPr lang="en-US" sz="2800" dirty="0" smtClean="0">
                <a:hlinkClick r:id="rId5"/>
              </a:rPr>
              <a:t>Machinery</a:t>
            </a:r>
            <a:r>
              <a:rPr lang="en-US" sz="2800" dirty="0" smtClean="0"/>
              <a:t> – Middleby</a:t>
            </a:r>
          </a:p>
          <a:p>
            <a:pPr lvl="1"/>
            <a:r>
              <a:rPr lang="en-US" sz="2800" dirty="0">
                <a:hlinkClick r:id="rId6"/>
              </a:rPr>
              <a:t>Staples</a:t>
            </a:r>
            <a:r>
              <a:rPr lang="en-US" sz="2800" dirty="0"/>
              <a:t> | </a:t>
            </a:r>
            <a:r>
              <a:rPr lang="en-US" sz="2800" dirty="0">
                <a:hlinkClick r:id="rId7"/>
              </a:rPr>
              <a:t>Food (Retail)</a:t>
            </a:r>
            <a:r>
              <a:rPr lang="en-US" sz="2800" dirty="0"/>
              <a:t> </a:t>
            </a:r>
            <a:r>
              <a:rPr lang="en-US" sz="2800" dirty="0" smtClean="0"/>
              <a:t> - United Natural Foods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- 6</a:t>
            </a:r>
          </a:p>
        </p:txBody>
      </p:sp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- 8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4"/>
            <a:ext cx="10512862" cy="701492"/>
          </a:xfrm>
        </p:spPr>
        <p:txBody>
          <a:bodyPr>
            <a:normAutofit/>
          </a:bodyPr>
          <a:lstStyle/>
          <a:p>
            <a:r>
              <a:rPr lang="en-US" sz="2899" dirty="0" err="1"/>
              <a:t>Kathy’Stock</a:t>
            </a:r>
            <a:r>
              <a:rPr lang="en-US" sz="2899" dirty="0"/>
              <a:t> Study Team Template – Aug 2018</a:t>
            </a:r>
            <a:endParaRPr lang="en-US" sz="2899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31" y="938495"/>
            <a:ext cx="10584658" cy="56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981" y="1276911"/>
            <a:ext cx="10089110" cy="5271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31" indent="-22853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u="sng" dirty="0"/>
              <a:t>Truck</a:t>
            </a:r>
            <a:r>
              <a:rPr lang="en-US" sz="2799" dirty="0"/>
              <a:t> Manufacturing and </a:t>
            </a:r>
            <a:r>
              <a:rPr lang="en-US" sz="2799" dirty="0"/>
              <a:t>Sales, 2017 Revenue  was ~75%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Manufactures </a:t>
            </a:r>
            <a:r>
              <a:rPr lang="en-US" sz="2399" dirty="0"/>
              <a:t>premium quality light, medium and heavy duty commercial vehicles sold </a:t>
            </a:r>
            <a:r>
              <a:rPr lang="en-US" sz="2399" i="1" dirty="0"/>
              <a:t>worldwide</a:t>
            </a:r>
            <a:r>
              <a:rPr lang="en-US" sz="2399" dirty="0"/>
              <a:t> under the </a:t>
            </a:r>
            <a:r>
              <a:rPr lang="en-US" sz="2399" i="1" dirty="0"/>
              <a:t>Kenworth</a:t>
            </a:r>
            <a:r>
              <a:rPr lang="en-US" sz="2399" dirty="0"/>
              <a:t>, </a:t>
            </a:r>
            <a:r>
              <a:rPr lang="en-US" sz="2399" i="1" dirty="0" err="1"/>
              <a:t>Peterbilt</a:t>
            </a:r>
            <a:r>
              <a:rPr lang="en-US" sz="2399" dirty="0"/>
              <a:t> and </a:t>
            </a:r>
            <a:r>
              <a:rPr lang="en-US" sz="2399" i="1" dirty="0"/>
              <a:t>DAF</a:t>
            </a:r>
            <a:r>
              <a:rPr lang="en-US" sz="2399" dirty="0"/>
              <a:t> </a:t>
            </a:r>
            <a:r>
              <a:rPr lang="en-US" sz="2399" dirty="0"/>
              <a:t>nameplates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Nearly 52% of sales &amp; manufacturing in Europe, 37% in US &amp; Canada, 11% in South America &amp; rest of world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Projected worldwide 2018 sales growth ~ 3%-10%</a:t>
            </a:r>
          </a:p>
          <a:p>
            <a:pPr marL="228531" indent="-22853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u="sng" dirty="0"/>
              <a:t>Parts</a:t>
            </a:r>
            <a:r>
              <a:rPr lang="en-US" sz="2799" dirty="0"/>
              <a:t> Manufacturing and Sales, </a:t>
            </a:r>
            <a:r>
              <a:rPr lang="en-US" sz="2799" dirty="0"/>
              <a:t>2017 Revenue  was </a:t>
            </a:r>
            <a:r>
              <a:rPr lang="en-US" sz="2799" dirty="0"/>
              <a:t>~ 17%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Produces &amp; sells powertrain and aftermarket truck components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Projected 2018 sales growth ~ 8%</a:t>
            </a:r>
          </a:p>
          <a:p>
            <a:pPr marL="228531" indent="-22853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u="sng" dirty="0"/>
              <a:t>Truck Leasing and Financing,</a:t>
            </a:r>
            <a:r>
              <a:rPr lang="en-US" sz="2799" dirty="0"/>
              <a:t>2017 </a:t>
            </a:r>
            <a:r>
              <a:rPr lang="en-US" sz="2799" dirty="0"/>
              <a:t>Revenue  was </a:t>
            </a:r>
            <a:r>
              <a:rPr lang="en-US" sz="2799" dirty="0"/>
              <a:t>~ 8%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Projected 2018 growth ~ 4%</a:t>
            </a:r>
            <a:endParaRPr lang="en-US" sz="2399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7981" y="365923"/>
            <a:ext cx="10512862" cy="777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9" dirty="0"/>
              <a:t>PCAR 2017 Operations </a:t>
            </a:r>
            <a:r>
              <a:rPr lang="en-US" sz="1800" dirty="0"/>
              <a:t>(</a:t>
            </a:r>
            <a:r>
              <a:rPr lang="en-US" sz="1800" i="1" dirty="0"/>
              <a:t>from 2017 Annual Report</a:t>
            </a:r>
            <a:r>
              <a:rPr lang="en-US" sz="1800" dirty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21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906365"/>
            <a:ext cx="11049000" cy="566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3412" y="2918628"/>
            <a:ext cx="2924013" cy="1630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u="sng" dirty="0"/>
              <a:t>2016 results</a:t>
            </a:r>
            <a:r>
              <a:rPr lang="en-US" sz="1400" dirty="0"/>
              <a:t>:</a:t>
            </a:r>
          </a:p>
          <a:p>
            <a:r>
              <a:rPr lang="en-US" sz="1400" dirty="0"/>
              <a:t>-</a:t>
            </a:r>
            <a:r>
              <a:rPr lang="en-US" sz="1400" b="1" dirty="0"/>
              <a:t>Lower world-wide truck sales</a:t>
            </a:r>
          </a:p>
          <a:p>
            <a:r>
              <a:rPr lang="en-US" sz="1400" dirty="0"/>
              <a:t>-</a:t>
            </a:r>
            <a:r>
              <a:rPr lang="en-US" sz="1400" b="1" i="1" u="sng" dirty="0"/>
              <a:t>One-time $833M settlement 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payable</a:t>
            </a:r>
            <a:r>
              <a:rPr lang="en-US" sz="1400" b="1" dirty="0"/>
              <a:t> </a:t>
            </a:r>
            <a:r>
              <a:rPr lang="en-US" sz="1400" b="1" dirty="0"/>
              <a:t>to European Commission</a:t>
            </a:r>
            <a:br>
              <a:rPr lang="en-US" sz="1400" b="1" dirty="0"/>
            </a:br>
            <a:r>
              <a:rPr lang="en-US" sz="1400" b="1" dirty="0"/>
              <a:t>which fined PCAR, Daimler, &amp;</a:t>
            </a:r>
            <a:br>
              <a:rPr lang="en-US" sz="1400" b="1" dirty="0"/>
            </a:br>
            <a:r>
              <a:rPr lang="en-US" sz="1400" b="1" dirty="0"/>
              <a:t>other truck manufacturers for</a:t>
            </a:r>
            <a:br>
              <a:rPr lang="en-US" sz="1400" b="1" dirty="0"/>
            </a:br>
            <a:r>
              <a:rPr lang="en-US" sz="1400" b="1" dirty="0"/>
              <a:t>14 </a:t>
            </a:r>
            <a:r>
              <a:rPr lang="en-US" sz="1400" b="1" dirty="0" err="1"/>
              <a:t>yrs</a:t>
            </a:r>
            <a:r>
              <a:rPr lang="en-US" sz="1400" b="1" dirty="0"/>
              <a:t> price-fixing.</a:t>
            </a:r>
            <a:endParaRPr lang="en-US" sz="1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7981" y="365924"/>
            <a:ext cx="10917569" cy="540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PACCAR Front Page of Current SSG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6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4"/>
            <a:ext cx="10917569" cy="540441"/>
          </a:xfrm>
        </p:spPr>
        <p:txBody>
          <a:bodyPr>
            <a:normAutofit/>
          </a:bodyPr>
          <a:lstStyle/>
          <a:p>
            <a:r>
              <a:rPr lang="en-US" sz="2400" b="1" dirty="0"/>
              <a:t>PACCAR Trucks: DAF</a:t>
            </a:r>
            <a:r>
              <a:rPr lang="en-US" sz="2400" b="1" dirty="0"/>
              <a:t>, Kenworth and </a:t>
            </a:r>
            <a:r>
              <a:rPr lang="en-US" sz="2400" b="1" dirty="0" err="1"/>
              <a:t>Peterbilt</a:t>
            </a:r>
            <a:r>
              <a:rPr lang="en-US" sz="2400" b="1" dirty="0"/>
              <a:t> - Awards &amp; Innovation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58" y="906365"/>
            <a:ext cx="10512862" cy="4350205"/>
          </a:xfrm>
        </p:spPr>
        <p:txBody>
          <a:bodyPr>
            <a:normAutofit/>
          </a:bodyPr>
          <a:lstStyle/>
          <a:p>
            <a:r>
              <a:rPr lang="en-US" sz="1899" u="sng" dirty="0"/>
              <a:t>Awards</a:t>
            </a:r>
            <a:r>
              <a:rPr lang="en-US" sz="1899" dirty="0"/>
              <a:t>: </a:t>
            </a:r>
            <a:r>
              <a:rPr lang="en-US" sz="1899" dirty="0"/>
              <a:t>DAF </a:t>
            </a:r>
            <a:r>
              <a:rPr lang="en-US" sz="1899" dirty="0"/>
              <a:t>XF and CF </a:t>
            </a:r>
            <a:r>
              <a:rPr lang="en-US" sz="1899" dirty="0"/>
              <a:t>models - </a:t>
            </a:r>
            <a:r>
              <a:rPr lang="en-US" sz="1899" dirty="0"/>
              <a:t>“International Truck of the Year </a:t>
            </a:r>
            <a:r>
              <a:rPr lang="en-US" sz="1899" dirty="0"/>
              <a:t>2018,” named by transportation </a:t>
            </a:r>
            <a:r>
              <a:rPr lang="en-US" sz="1899" dirty="0"/>
              <a:t>journalists from 23 European countries; </a:t>
            </a:r>
            <a:r>
              <a:rPr lang="en-US" sz="1899" dirty="0"/>
              <a:t>DAF - </a:t>
            </a:r>
            <a:r>
              <a:rPr lang="en-US" sz="1899" dirty="0"/>
              <a:t>“Truck Fleet Manufacturer of the Year</a:t>
            </a:r>
            <a:r>
              <a:rPr lang="en-US" sz="1899" dirty="0"/>
              <a:t>” (2017) by UK</a:t>
            </a:r>
            <a:r>
              <a:rPr lang="en-US" sz="1899" dirty="0"/>
              <a:t>; </a:t>
            </a:r>
            <a:r>
              <a:rPr lang="en-US" sz="1899" i="1" dirty="0"/>
              <a:t>Quality Magazine </a:t>
            </a:r>
            <a:r>
              <a:rPr lang="en-US" sz="1899" dirty="0"/>
              <a:t>named </a:t>
            </a:r>
            <a:r>
              <a:rPr lang="en-US" sz="1899" dirty="0"/>
              <a:t>PACCAR Engine Company </a:t>
            </a:r>
            <a:r>
              <a:rPr lang="en-US" sz="1899" dirty="0"/>
              <a:t>“</a:t>
            </a:r>
            <a:r>
              <a:rPr lang="en-US" sz="1899" dirty="0"/>
              <a:t>Quality Plant of the Year” </a:t>
            </a:r>
            <a:r>
              <a:rPr lang="en-US" sz="1899" dirty="0"/>
              <a:t>(2017)</a:t>
            </a:r>
          </a:p>
          <a:p>
            <a:r>
              <a:rPr lang="en-US" sz="1899" u="sng" dirty="0"/>
              <a:t>Innovation</a:t>
            </a:r>
            <a:r>
              <a:rPr lang="en-US" sz="1899" dirty="0"/>
              <a:t>: DAF</a:t>
            </a:r>
            <a:r>
              <a:rPr lang="en-US" sz="1899" dirty="0"/>
              <a:t>, Kenworth and </a:t>
            </a:r>
            <a:r>
              <a:rPr lang="en-US" sz="1899" dirty="0" err="1"/>
              <a:t>Peterbilt</a:t>
            </a:r>
            <a:r>
              <a:rPr lang="en-US" sz="1899" dirty="0"/>
              <a:t> </a:t>
            </a:r>
            <a:r>
              <a:rPr lang="en-US" sz="1899" dirty="0"/>
              <a:t>leaders </a:t>
            </a:r>
            <a:r>
              <a:rPr lang="en-US" sz="1899" dirty="0"/>
              <a:t>in </a:t>
            </a:r>
            <a:r>
              <a:rPr lang="en-US" sz="1899" dirty="0"/>
              <a:t>battery </a:t>
            </a:r>
            <a:r>
              <a:rPr lang="en-US" sz="1899" dirty="0"/>
              <a:t>electric, hydrogen fuel cell and hybrid </a:t>
            </a:r>
            <a:r>
              <a:rPr lang="en-US" sz="1899" dirty="0"/>
              <a:t>vehicles - field-testing such powertrains </a:t>
            </a:r>
            <a:r>
              <a:rPr lang="en-US" sz="1899" dirty="0"/>
              <a:t>in North America </a:t>
            </a:r>
            <a:r>
              <a:rPr lang="en-US" sz="1899" dirty="0"/>
              <a:t>&amp; Europe. </a:t>
            </a:r>
            <a:r>
              <a:rPr lang="en-US" sz="1899" dirty="0"/>
              <a:t>Technical </a:t>
            </a:r>
            <a:r>
              <a:rPr lang="en-US" sz="1899" dirty="0"/>
              <a:t>Centers &amp; Information </a:t>
            </a:r>
            <a:r>
              <a:rPr lang="en-US" sz="1899" dirty="0"/>
              <a:t>Technology Division (ITD) </a:t>
            </a:r>
            <a:r>
              <a:rPr lang="en-US" sz="1899" dirty="0"/>
              <a:t>- an </a:t>
            </a:r>
            <a:r>
              <a:rPr lang="en-US" sz="1899" dirty="0"/>
              <a:t>industry leader in innovative </a:t>
            </a:r>
            <a:r>
              <a:rPr lang="en-US" sz="1899" dirty="0"/>
              <a:t>digital technologies -have developed  state-of-the-art products, vehicle design &amp; software– e.g. road </a:t>
            </a:r>
            <a:r>
              <a:rPr lang="en-US" sz="1899" dirty="0"/>
              <a:t>simulators, driver assistance systems, connectivity </a:t>
            </a:r>
            <a:r>
              <a:rPr lang="en-US" sz="1899" dirty="0"/>
              <a:t>&amp; </a:t>
            </a:r>
            <a:r>
              <a:rPr lang="en-US" sz="1899" dirty="0"/>
              <a:t>augmented reality </a:t>
            </a:r>
            <a:r>
              <a:rPr lang="en-US" sz="1899" dirty="0"/>
              <a:t>tools for diagnostics &amp; servicing </a:t>
            </a:r>
            <a:r>
              <a:rPr lang="en-US" sz="1899" i="1" dirty="0"/>
              <a:t>(partnered w. MSFT</a:t>
            </a:r>
            <a:r>
              <a:rPr lang="en-US" sz="1899" dirty="0"/>
              <a:t>), vehicle &amp; </a:t>
            </a:r>
            <a:r>
              <a:rPr lang="en-US" sz="1899" dirty="0"/>
              <a:t>fuel efficiency, PACCAR front and rear axle </a:t>
            </a:r>
            <a:r>
              <a:rPr lang="en-US" sz="1899" dirty="0"/>
              <a:t>&amp; automated transmission.</a:t>
            </a:r>
          </a:p>
          <a:p>
            <a:r>
              <a:rPr lang="en-US" sz="1899" u="sng" dirty="0"/>
              <a:t>Environment</a:t>
            </a:r>
            <a:r>
              <a:rPr lang="en-US" sz="1899" dirty="0"/>
              <a:t>: focused </a:t>
            </a:r>
            <a:r>
              <a:rPr lang="en-US" sz="1899" dirty="0"/>
              <a:t>on zero emissions </a:t>
            </a:r>
            <a:r>
              <a:rPr lang="en-US" sz="1899" dirty="0"/>
              <a:t>all electric </a:t>
            </a:r>
            <a:r>
              <a:rPr lang="en-US" sz="1899" dirty="0"/>
              <a:t>vehicles and fuel cell /</a:t>
            </a:r>
            <a:r>
              <a:rPr lang="en-US" sz="1899" dirty="0"/>
              <a:t>natural </a:t>
            </a:r>
            <a:r>
              <a:rPr lang="en-US" sz="1899" dirty="0"/>
              <a:t>gas </a:t>
            </a:r>
            <a:r>
              <a:rPr lang="en-US" sz="1899" dirty="0"/>
              <a:t>hybrids.</a:t>
            </a:r>
            <a:endParaRPr lang="en-US" sz="1899" dirty="0"/>
          </a:p>
        </p:txBody>
      </p:sp>
      <p:grpSp>
        <p:nvGrpSpPr>
          <p:cNvPr id="5" name="Group 4"/>
          <p:cNvGrpSpPr/>
          <p:nvPr/>
        </p:nvGrpSpPr>
        <p:grpSpPr>
          <a:xfrm>
            <a:off x="585635" y="4228891"/>
            <a:ext cx="10864828" cy="1947901"/>
            <a:chOff x="621095" y="1526931"/>
            <a:chExt cx="11392352" cy="30308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095" y="1526931"/>
              <a:ext cx="3927769" cy="30308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4771" y="1526931"/>
              <a:ext cx="3757170" cy="30308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7681" y="1526931"/>
              <a:ext cx="4075766" cy="2470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3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51666"/>
            <a:ext cx="10629316" cy="735173"/>
          </a:xfrm>
        </p:spPr>
        <p:txBody>
          <a:bodyPr>
            <a:normAutofit/>
          </a:bodyPr>
          <a:lstStyle/>
          <a:p>
            <a:r>
              <a:rPr lang="en-US" sz="2400" b="1" dirty="0"/>
              <a:t>PACCAR </a:t>
            </a:r>
            <a:r>
              <a:rPr lang="en-US" sz="2400" b="1" u="sng" dirty="0"/>
              <a:t>Parts</a:t>
            </a:r>
            <a:r>
              <a:rPr lang="en-US" sz="2400" b="1" dirty="0"/>
              <a:t>: Operation, Innovation and Environment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886839"/>
            <a:ext cx="10512862" cy="4350205"/>
          </a:xfrm>
        </p:spPr>
        <p:txBody>
          <a:bodyPr>
            <a:normAutofit/>
          </a:bodyPr>
          <a:lstStyle/>
          <a:p>
            <a:r>
              <a:rPr lang="en-US" sz="1900" dirty="0"/>
              <a:t>PACCAR </a:t>
            </a:r>
            <a:r>
              <a:rPr lang="en-US" sz="1900" dirty="0"/>
              <a:t>Parts </a:t>
            </a:r>
            <a:r>
              <a:rPr lang="en-US" sz="1900" u="sng" dirty="0"/>
              <a:t>Operation &amp; Innovation</a:t>
            </a:r>
            <a:r>
              <a:rPr lang="en-US" sz="1900" dirty="0"/>
              <a:t>= primary source for aftermarket parts </a:t>
            </a:r>
            <a:r>
              <a:rPr lang="en-US" sz="1900" dirty="0"/>
              <a:t>and services for </a:t>
            </a:r>
            <a:r>
              <a:rPr lang="en-US" sz="1900" dirty="0"/>
              <a:t>PACCAR vehicles &amp; “</a:t>
            </a:r>
            <a:r>
              <a:rPr lang="en-US" sz="1900" dirty="0"/>
              <a:t>TRP” branded parts </a:t>
            </a:r>
            <a:r>
              <a:rPr lang="en-US" sz="1900" dirty="0"/>
              <a:t>supplied for </a:t>
            </a:r>
            <a:r>
              <a:rPr lang="en-US" sz="1900" dirty="0"/>
              <a:t>all makes of trucks, trailers and </a:t>
            </a:r>
            <a:r>
              <a:rPr lang="en-US" sz="1900" dirty="0"/>
              <a:t>buses.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Expanded global </a:t>
            </a:r>
            <a:r>
              <a:rPr lang="en-US" sz="1900" dirty="0"/>
              <a:t>Fleet Services program by offering national pricing and centralized billing to over 1,000 commercial vehicle fleets with more than 735,000 vehicles. PACCAR Parts’ advanced </a:t>
            </a:r>
            <a:r>
              <a:rPr lang="en-US" sz="1900" dirty="0" err="1"/>
              <a:t>eCommerce</a:t>
            </a:r>
            <a:r>
              <a:rPr lang="en-US" sz="1900" dirty="0"/>
              <a:t> program allows customers 24/7 online ordering access to more than 1.4 million quality aftermarket products. 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 </a:t>
            </a:r>
            <a:r>
              <a:rPr lang="en-US" sz="1900" dirty="0"/>
              <a:t>TRP’s successful </a:t>
            </a:r>
            <a:r>
              <a:rPr lang="en-US" sz="1900" dirty="0"/>
              <a:t>aftermarket parts retail stores expanded to 130 locations in 31 </a:t>
            </a:r>
            <a:r>
              <a:rPr lang="en-US" sz="1900" dirty="0"/>
              <a:t>countries &amp; offers </a:t>
            </a:r>
            <a:r>
              <a:rPr lang="en-US" sz="1900" dirty="0"/>
              <a:t>customers cost-effective parts choices for vehicle and trailer repair and maintenance</a:t>
            </a:r>
            <a:r>
              <a:rPr lang="en-US" sz="1900" dirty="0"/>
              <a:t>.</a:t>
            </a:r>
          </a:p>
          <a:p>
            <a:r>
              <a:rPr lang="en-US" sz="1900" u="sng" dirty="0"/>
              <a:t>Environment</a:t>
            </a:r>
            <a:r>
              <a:rPr lang="en-US" sz="1900" dirty="0"/>
              <a:t>: All </a:t>
            </a:r>
            <a:r>
              <a:rPr lang="en-US" sz="1900" dirty="0"/>
              <a:t>PACCAR manufacturing facilities have earned ISO 14001 environmental certification. The company’s manufacturing facilities enhanced their “Zero Waste to Landfill” programs during the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10" y="4279851"/>
            <a:ext cx="6193526" cy="2256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835" y="4279852"/>
            <a:ext cx="2980549" cy="20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59" y="151666"/>
            <a:ext cx="10917569" cy="1034780"/>
          </a:xfrm>
        </p:spPr>
        <p:txBody>
          <a:bodyPr>
            <a:normAutofit/>
          </a:bodyPr>
          <a:lstStyle/>
          <a:p>
            <a:r>
              <a:rPr lang="en-US" sz="3199" b="1" dirty="0"/>
              <a:t>PACCAR </a:t>
            </a:r>
            <a:r>
              <a:rPr lang="en-US" sz="3199" b="1" u="sng" dirty="0"/>
              <a:t>Leasing &amp; Financing, and Other Assets: Operations</a:t>
            </a:r>
            <a:endParaRPr lang="en-US" sz="319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708" y="1524000"/>
            <a:ext cx="10512862" cy="4350205"/>
          </a:xfrm>
        </p:spPr>
        <p:txBody>
          <a:bodyPr>
            <a:normAutofit/>
          </a:bodyPr>
          <a:lstStyle/>
          <a:p>
            <a:r>
              <a:rPr lang="en-US" sz="2400" u="sng" dirty="0"/>
              <a:t>PACCAR Financing Operation </a:t>
            </a:r>
            <a:r>
              <a:rPr lang="en-US" sz="2400" dirty="0"/>
              <a:t>financing </a:t>
            </a:r>
            <a:r>
              <a:rPr lang="en-US" sz="2400" dirty="0"/>
              <a:t>or leasing </a:t>
            </a:r>
            <a:r>
              <a:rPr lang="en-US" sz="2400" dirty="0"/>
              <a:t>PACCAR products in North America, Europe and Australia</a:t>
            </a:r>
            <a:r>
              <a:rPr lang="en-US" sz="24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PACCAR Financial Services’ (PFS) conservative business approach, coupled with </a:t>
            </a:r>
            <a:r>
              <a:rPr lang="en-US" sz="2000" dirty="0"/>
              <a:t>PACCAR’s S&amp;P </a:t>
            </a:r>
            <a:r>
              <a:rPr lang="en-US" sz="2000" dirty="0"/>
              <a:t>credit rating of A+ and the strength of the dealer network, enabled PFS to earn pre-tax profits of $</a:t>
            </a:r>
            <a:r>
              <a:rPr lang="en-US" sz="2000" dirty="0"/>
              <a:t>264.0 million </a:t>
            </a:r>
            <a:r>
              <a:rPr lang="en-US" sz="2000" dirty="0"/>
              <a:t>in 2017. </a:t>
            </a:r>
            <a:r>
              <a:rPr lang="en-US" sz="2000" dirty="0"/>
              <a:t>PFS has operations </a:t>
            </a:r>
            <a:r>
              <a:rPr lang="en-US" sz="2000" dirty="0"/>
              <a:t>covering 24 countries on four continents</a:t>
            </a:r>
            <a:r>
              <a:rPr lang="en-US" sz="20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PACCAR Leasing (</a:t>
            </a:r>
            <a:r>
              <a:rPr lang="en-US" sz="2000" dirty="0" err="1"/>
              <a:t>PacLease</a:t>
            </a:r>
            <a:r>
              <a:rPr lang="en-US" sz="2000" dirty="0"/>
              <a:t>) </a:t>
            </a:r>
            <a:r>
              <a:rPr lang="en-US" sz="2000" dirty="0"/>
              <a:t>- one </a:t>
            </a:r>
            <a:r>
              <a:rPr lang="en-US" sz="2000" dirty="0"/>
              <a:t>of the largest full-service truck rental and leasing operations in </a:t>
            </a:r>
            <a:r>
              <a:rPr lang="en-US" sz="2000" dirty="0"/>
              <a:t>North America</a:t>
            </a:r>
            <a:r>
              <a:rPr lang="en-US" sz="2000" dirty="0"/>
              <a:t>, Germany and Australia. </a:t>
            </a:r>
            <a:r>
              <a:rPr lang="en-US" sz="2000" dirty="0" err="1"/>
              <a:t>PacLease</a:t>
            </a:r>
            <a:r>
              <a:rPr lang="en-US" sz="2000" dirty="0"/>
              <a:t> placed nearly 6,200 new PACCAR vehicles in service, a 23% increase </a:t>
            </a:r>
            <a:r>
              <a:rPr lang="en-US" sz="2000" dirty="0"/>
              <a:t>over 2016</a:t>
            </a:r>
            <a:r>
              <a:rPr lang="en-US" sz="2000" dirty="0"/>
              <a:t>.</a:t>
            </a:r>
            <a:endParaRPr lang="en-US" sz="2000" u="sng" dirty="0"/>
          </a:p>
          <a:p>
            <a:r>
              <a:rPr lang="en-US" sz="2400" u="sng" dirty="0"/>
              <a:t>Other Assets: used trucks (</a:t>
            </a:r>
            <a:r>
              <a:rPr lang="en-US" sz="2400" i="1" dirty="0"/>
              <a:t>units returned from matured operating </a:t>
            </a:r>
            <a:r>
              <a:rPr lang="en-US" sz="2400" i="1" dirty="0"/>
              <a:t>leases</a:t>
            </a:r>
            <a:r>
              <a:rPr lang="en-US" sz="2400" dirty="0"/>
              <a:t>), repossessions, and trades; </a:t>
            </a:r>
            <a:r>
              <a:rPr lang="en-US" sz="2400" dirty="0"/>
              <a:t>manufacturing and marketing of industrial winches</a:t>
            </a:r>
          </a:p>
        </p:txBody>
      </p:sp>
    </p:spTree>
    <p:extLst>
      <p:ext uri="{BB962C8B-B14F-4D97-AF65-F5344CB8AC3E}">
        <p14:creationId xmlns:p14="http://schemas.microsoft.com/office/powerpoint/2010/main" val="20721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50" y="285953"/>
            <a:ext cx="10342921" cy="678052"/>
          </a:xfrm>
        </p:spPr>
        <p:txBody>
          <a:bodyPr>
            <a:normAutofit fontScale="90000"/>
          </a:bodyPr>
          <a:lstStyle/>
          <a:p>
            <a:r>
              <a:rPr lang="en-US" sz="3199" dirty="0"/>
              <a:t>PCAR Stockholder Return vis-à-vis S&amp;P 500 &amp; Peer Group (</a:t>
            </a:r>
            <a:r>
              <a:rPr lang="en-US" sz="2099" i="1" dirty="0"/>
              <a:t>from 2017 Annual Report</a:t>
            </a:r>
            <a:r>
              <a:rPr lang="en-US" sz="2099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781" y="1043975"/>
            <a:ext cx="10512862" cy="4350205"/>
          </a:xfrm>
        </p:spPr>
        <p:txBody>
          <a:bodyPr/>
          <a:lstStyle/>
          <a:p>
            <a:r>
              <a:rPr lang="en-US" sz="1899" dirty="0"/>
              <a:t>PACCAR’s Peer Group Index: AGCO Corp., </a:t>
            </a:r>
            <a:r>
              <a:rPr lang="en-US" sz="1899" dirty="0"/>
              <a:t>Caterpillar Inc., Cummins Inc., Dana </a:t>
            </a:r>
            <a:r>
              <a:rPr lang="en-US" sz="1899" dirty="0"/>
              <a:t>Inc., </a:t>
            </a:r>
            <a:r>
              <a:rPr lang="en-US" sz="1899" dirty="0"/>
              <a:t>Deere </a:t>
            </a:r>
            <a:r>
              <a:rPr lang="en-US" sz="1899" dirty="0"/>
              <a:t>&amp; Co., </a:t>
            </a:r>
            <a:r>
              <a:rPr lang="en-US" sz="1899" dirty="0"/>
              <a:t>Eaton </a:t>
            </a:r>
            <a:r>
              <a:rPr lang="en-US" sz="1899" dirty="0"/>
              <a:t>Corp., </a:t>
            </a:r>
            <a:r>
              <a:rPr lang="en-US" sz="1899" dirty="0"/>
              <a:t>Meritor Inc., Navistar International </a:t>
            </a:r>
            <a:r>
              <a:rPr lang="en-US" sz="1899" dirty="0"/>
              <a:t>Corp., </a:t>
            </a:r>
            <a:r>
              <a:rPr lang="en-US" sz="1899" dirty="0"/>
              <a:t>Oshkosh </a:t>
            </a:r>
            <a:r>
              <a:rPr lang="en-US" sz="1899" dirty="0"/>
              <a:t>Corp., </a:t>
            </a:r>
            <a:r>
              <a:rPr lang="en-US" sz="1899" dirty="0"/>
              <a:t>AB </a:t>
            </a:r>
            <a:r>
              <a:rPr lang="en-US" sz="1899" dirty="0"/>
              <a:t>Volvo and </a:t>
            </a:r>
            <a:r>
              <a:rPr lang="en-US" sz="1899" dirty="0"/>
              <a:t>CNH Industrial N.V. </a:t>
            </a:r>
            <a:endParaRPr lang="en-US" sz="1899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685" y="1995129"/>
            <a:ext cx="6117853" cy="4202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9007" y="2145657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6" name="Rectangle 5"/>
          <p:cNvSpPr/>
          <p:nvPr/>
        </p:nvSpPr>
        <p:spPr>
          <a:xfrm>
            <a:off x="4406728" y="3516899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7" name="Rectangle 6"/>
          <p:cNvSpPr/>
          <p:nvPr/>
        </p:nvSpPr>
        <p:spPr>
          <a:xfrm>
            <a:off x="5438091" y="3172197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8" name="Rectangle 7"/>
          <p:cNvSpPr/>
          <p:nvPr/>
        </p:nvSpPr>
        <p:spPr>
          <a:xfrm>
            <a:off x="6469453" y="3793358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9" name="Rectangle 8"/>
          <p:cNvSpPr/>
          <p:nvPr/>
        </p:nvSpPr>
        <p:spPr>
          <a:xfrm>
            <a:off x="7389474" y="3132213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0" name="Rectangle 9"/>
          <p:cNvSpPr/>
          <p:nvPr/>
        </p:nvSpPr>
        <p:spPr>
          <a:xfrm>
            <a:off x="8455997" y="2815772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1" name="Isosceles Triangle 10"/>
          <p:cNvSpPr/>
          <p:nvPr/>
        </p:nvSpPr>
        <p:spPr>
          <a:xfrm>
            <a:off x="3820728" y="2340654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2" name="Isosceles Triangle 11"/>
          <p:cNvSpPr/>
          <p:nvPr/>
        </p:nvSpPr>
        <p:spPr>
          <a:xfrm>
            <a:off x="4406728" y="3610660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3" name="Isosceles Triangle 12"/>
          <p:cNvSpPr/>
          <p:nvPr/>
        </p:nvSpPr>
        <p:spPr>
          <a:xfrm>
            <a:off x="5397071" y="3272855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4" name="Isosceles Triangle 13"/>
          <p:cNvSpPr/>
          <p:nvPr/>
        </p:nvSpPr>
        <p:spPr>
          <a:xfrm>
            <a:off x="6428435" y="3256312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5" name="Isosceles Triangle 14"/>
          <p:cNvSpPr/>
          <p:nvPr/>
        </p:nvSpPr>
        <p:spPr>
          <a:xfrm>
            <a:off x="7436355" y="3033630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6" name="Isosceles Triangle 15"/>
          <p:cNvSpPr/>
          <p:nvPr/>
        </p:nvSpPr>
        <p:spPr>
          <a:xfrm>
            <a:off x="8455997" y="2486116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1364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31.potx" id="{8F8E9E25-2C38-4717-A833-0DAE028C25C2}" vid="{14501FF6-4632-48E1-9292-473BD8D8197B}"/>
    </a:ext>
  </a:extLst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219</TotalTime>
  <Words>901</Words>
  <Application>Microsoft Office PowerPoint</Application>
  <PresentationFormat>Custom</PresentationFormat>
  <Paragraphs>67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Cambria</vt:lpstr>
      <vt:lpstr>Wingdings</vt:lpstr>
      <vt:lpstr>Food Gourmet 16x9</vt:lpstr>
      <vt:lpstr>Kathy’s Stock Study Team</vt:lpstr>
      <vt:lpstr>Kathy’s Stock Study Team - Overview</vt:lpstr>
      <vt:lpstr>Kathy’Stock Study Team Template – Aug 2018</vt:lpstr>
      <vt:lpstr>PowerPoint Presentation</vt:lpstr>
      <vt:lpstr>PowerPoint Presentation</vt:lpstr>
      <vt:lpstr>PACCAR Trucks: DAF, Kenworth and Peterbilt - Awards &amp; Innovation</vt:lpstr>
      <vt:lpstr>PACCAR Parts: Operation, Innovation and Environment</vt:lpstr>
      <vt:lpstr>PACCAR Leasing &amp; Financing, and Other Assets: Operations</vt:lpstr>
      <vt:lpstr>PCAR Stockholder Return vis-à-vis S&amp;P 500 &amp; Peer Group (from 2017 Annual Report)</vt:lpstr>
      <vt:lpstr>Highlights of PCAR’s 2nd Qtr 2018 Financial Report (Issued July 24, 2018)</vt:lpstr>
      <vt:lpstr>Title and Content Layout with Chart</vt:lpstr>
      <vt:lpstr>Two Content Layout with Table</vt:lpstr>
      <vt:lpstr>Two Content Layout with SmartArt</vt:lpstr>
      <vt:lpstr>Title and Content with Picture Layout</vt:lpstr>
      <vt:lpstr>PowerPoint Presentation</vt:lpstr>
      <vt:lpstr>Add a Slide Title - 1</vt:lpstr>
      <vt:lpstr>Add a Slide Title - 2</vt:lpstr>
      <vt:lpstr>Add a Slide Title - 3</vt:lpstr>
      <vt:lpstr>Add a Slide Title - 4</vt:lpstr>
      <vt:lpstr>Add a Slide Title - 5</vt:lpstr>
      <vt:lpstr>Add a Slide Title - 6</vt:lpstr>
      <vt:lpstr>PowerPoint Presentation</vt:lpstr>
      <vt:lpstr>Add a Slide Title - 7</vt:lpstr>
      <vt:lpstr>Add a Slide Title - 8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Kathy’s Stock Study Team</dc:title>
  <dc:creator>gladys.henrikson@verizon.net</dc:creator>
  <cp:lastModifiedBy>gladys.henrikson@verizon.net</cp:lastModifiedBy>
  <cp:revision>12</cp:revision>
  <cp:lastPrinted>2018-07-31T00:25:02Z</cp:lastPrinted>
  <dcterms:created xsi:type="dcterms:W3CDTF">2018-07-17T00:05:32Z</dcterms:created>
  <dcterms:modified xsi:type="dcterms:W3CDTF">2018-07-31T01:26:55Z</dcterms:modified>
</cp:coreProperties>
</file>