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1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4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7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9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8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9BD2-4136-4D7D-8CDF-FB0EE6803974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A37A-EFEA-40F2-8D73-2F12B55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4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63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Air Lease (AL)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51470" y="1213692"/>
            <a:ext cx="7754330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Young firm specializing in commercial airplane leasing.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Air Lease CEO Steven F. </a:t>
            </a:r>
            <a:r>
              <a:rPr lang="en-US" sz="2000" dirty="0" err="1" smtClean="0"/>
              <a:t>Udvar</a:t>
            </a:r>
            <a:r>
              <a:rPr lang="en-US" sz="2000" dirty="0" smtClean="0"/>
              <a:t>-Hazy founded industry giant.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International Lease Finance Corp. (ILFC).  Later sold to AIG.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Eight of nine executives come from ILFC.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Airlines need newer, more fuel efficient planes to compete,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creating strong, long-lasting demand.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AL Has order book fulfilled through 2015.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Risks: Short operating history, cyclical and complex industry,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higher interest rates and not followed in Value Line.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Projected EPS growth of 18%/year.  Consensus FY 2014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EPS of $2.26, forward P/E of 17.</a:t>
            </a:r>
          </a:p>
        </p:txBody>
      </p:sp>
    </p:spTree>
    <p:extLst>
      <p:ext uri="{BB962C8B-B14F-4D97-AF65-F5344CB8AC3E}">
        <p14:creationId xmlns:p14="http://schemas.microsoft.com/office/powerpoint/2010/main" val="254072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977900"/>
            <a:ext cx="7567613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3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825500"/>
            <a:ext cx="5738813" cy="520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77900"/>
            <a:ext cx="5738813" cy="520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7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946488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Competitors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AerCap</a:t>
            </a:r>
            <a:r>
              <a:rPr lang="en-US" dirty="0" smtClean="0"/>
              <a:t> – AER	</a:t>
            </a:r>
            <a:r>
              <a:rPr lang="en-US" dirty="0" err="1"/>
              <a:t>AerCap</a:t>
            </a:r>
            <a:r>
              <a:rPr lang="en-US" dirty="0"/>
              <a:t> Holdings N.V., through its subsidiaries, is engaged in leasing, </a:t>
            </a:r>
            <a:endParaRPr lang="en-US" dirty="0" smtClean="0"/>
          </a:p>
          <a:p>
            <a:r>
              <a:rPr lang="en-US" dirty="0" smtClean="0"/>
              <a:t>financing</a:t>
            </a:r>
            <a:r>
              <a:rPr lang="en-US" dirty="0"/>
              <a:t>, selling, and managing commercial aircraft and engines primarily in the United </a:t>
            </a:r>
            <a:endParaRPr lang="en-US" dirty="0" smtClean="0"/>
          </a:p>
          <a:p>
            <a:r>
              <a:rPr lang="en-US" dirty="0" smtClean="0"/>
              <a:t>States </a:t>
            </a:r>
            <a:r>
              <a:rPr lang="en-US" dirty="0"/>
              <a:t>and Russia. The company provides aircraft asset management and corporate </a:t>
            </a:r>
            <a:r>
              <a:rPr lang="en-US" dirty="0" smtClean="0"/>
              <a:t>services.</a:t>
            </a:r>
          </a:p>
          <a:p>
            <a:r>
              <a:rPr lang="en-US" dirty="0"/>
              <a:t>The company operates a fleet of 378 aircraft. </a:t>
            </a:r>
            <a:r>
              <a:rPr lang="en-US" dirty="0" err="1"/>
              <a:t>AerCap</a:t>
            </a:r>
            <a:r>
              <a:rPr lang="en-US" dirty="0"/>
              <a:t> Holdings N.V. was founded in 1995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is headquartered in Schiphol, the Netherlands</a:t>
            </a:r>
            <a:r>
              <a:rPr lang="en-US" dirty="0" smtClean="0"/>
              <a:t>. NYSE</a:t>
            </a:r>
          </a:p>
          <a:p>
            <a:endParaRPr lang="en-US" dirty="0" smtClean="0"/>
          </a:p>
          <a:p>
            <a:r>
              <a:rPr lang="en-US" dirty="0" smtClean="0"/>
              <a:t>2.   </a:t>
            </a:r>
            <a:r>
              <a:rPr lang="en-US" dirty="0" err="1" smtClean="0"/>
              <a:t>Aircastle</a:t>
            </a:r>
            <a:r>
              <a:rPr lang="en-US" dirty="0" smtClean="0"/>
              <a:t> Limited – AYR	</a:t>
            </a:r>
            <a:r>
              <a:rPr lang="en-US" dirty="0" err="1"/>
              <a:t>Aircastle</a:t>
            </a:r>
            <a:r>
              <a:rPr lang="en-US" dirty="0"/>
              <a:t> Limited acquires, leases, and sells commercial jet </a:t>
            </a:r>
            <a:endParaRPr lang="en-US" dirty="0" smtClean="0"/>
          </a:p>
          <a:p>
            <a:r>
              <a:rPr lang="en-US" dirty="0" smtClean="0"/>
              <a:t>aircraft </a:t>
            </a:r>
            <a:r>
              <a:rPr lang="en-US" dirty="0"/>
              <a:t>to airlines worldwide. The company also makes investments in various aviation </a:t>
            </a:r>
            <a:endParaRPr lang="en-US" dirty="0" smtClean="0"/>
          </a:p>
          <a:p>
            <a:r>
              <a:rPr lang="en-US" dirty="0" smtClean="0"/>
              <a:t>assets</a:t>
            </a:r>
            <a:r>
              <a:rPr lang="en-US" dirty="0"/>
              <a:t>, including debt investments secured by commercial jet aircraft. As of December 31</a:t>
            </a:r>
            <a:r>
              <a:rPr lang="en-US" dirty="0" smtClean="0"/>
              <a:t>,</a:t>
            </a:r>
          </a:p>
          <a:p>
            <a:r>
              <a:rPr lang="en-US" dirty="0" smtClean="0"/>
              <a:t>2013</a:t>
            </a:r>
            <a:r>
              <a:rPr lang="en-US" dirty="0"/>
              <a:t>, its aircraft portfolio comprised 162 aircraft that were leased to 64 customers located </a:t>
            </a:r>
            <a:endParaRPr lang="en-US" dirty="0" smtClean="0"/>
          </a:p>
          <a:p>
            <a:r>
              <a:rPr lang="en-US" dirty="0" smtClean="0"/>
              <a:t>In 37 </a:t>
            </a:r>
            <a:r>
              <a:rPr lang="en-US" dirty="0"/>
              <a:t>countries. </a:t>
            </a:r>
            <a:r>
              <a:rPr lang="en-US" dirty="0" err="1"/>
              <a:t>Aircastle</a:t>
            </a:r>
            <a:r>
              <a:rPr lang="en-US" dirty="0"/>
              <a:t> Limited was founded in 2004 and is based in Stamford, Connecticut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3. TAL	</a:t>
            </a:r>
            <a:r>
              <a:rPr lang="en-US" dirty="0"/>
              <a:t>TAL International Group, Inc., together with its subsidiaries, leases intermodal </a:t>
            </a:r>
            <a:endParaRPr lang="en-US" dirty="0" smtClean="0"/>
          </a:p>
          <a:p>
            <a:r>
              <a:rPr lang="en-US" dirty="0" smtClean="0"/>
              <a:t>transportation </a:t>
            </a:r>
            <a:r>
              <a:rPr lang="en-US" dirty="0"/>
              <a:t>equipment and provides maritime container management services worldwide</a:t>
            </a:r>
            <a:r>
              <a:rPr lang="en-US" dirty="0" smtClean="0"/>
              <a:t>.</a:t>
            </a:r>
          </a:p>
          <a:p>
            <a:r>
              <a:rPr lang="en-US" dirty="0"/>
              <a:t>TAL International Group, Inc. was founded in 1963 and is headquartered in Purchase,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/>
              <a:t>York.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3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116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Patterson, Sheryl  CIV OPNAV, N95</dc:creator>
  <cp:lastModifiedBy>Sheryl Patterson</cp:lastModifiedBy>
  <cp:revision>8</cp:revision>
  <dcterms:created xsi:type="dcterms:W3CDTF">2014-06-17T16:17:28Z</dcterms:created>
  <dcterms:modified xsi:type="dcterms:W3CDTF">2014-06-18T03:12:51Z</dcterms:modified>
</cp:coreProperties>
</file>