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3"/>
  </p:notesMasterIdLst>
  <p:handoutMasterIdLst>
    <p:handoutMasterId r:id="rId24"/>
  </p:handoutMasterIdLst>
  <p:sldIdLst>
    <p:sldId id="297" r:id="rId5"/>
    <p:sldId id="376" r:id="rId6"/>
    <p:sldId id="331" r:id="rId7"/>
    <p:sldId id="332" r:id="rId8"/>
    <p:sldId id="379" r:id="rId9"/>
    <p:sldId id="334" r:id="rId10"/>
    <p:sldId id="377" r:id="rId11"/>
    <p:sldId id="380" r:id="rId12"/>
    <p:sldId id="381" r:id="rId13"/>
    <p:sldId id="382" r:id="rId14"/>
    <p:sldId id="383" r:id="rId15"/>
    <p:sldId id="337" r:id="rId16"/>
    <p:sldId id="338" r:id="rId17"/>
    <p:sldId id="340" r:id="rId18"/>
    <p:sldId id="344" r:id="rId19"/>
    <p:sldId id="348" r:id="rId20"/>
    <p:sldId id="351" r:id="rId21"/>
    <p:sldId id="353"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8" autoAdjust="0"/>
    <p:restoredTop sz="83333" autoAdjust="0"/>
  </p:normalViewPr>
  <p:slideViewPr>
    <p:cSldViewPr>
      <p:cViewPr>
        <p:scale>
          <a:sx n="60" d="100"/>
          <a:sy n="60" d="100"/>
        </p:scale>
        <p:origin x="-762" y="-90"/>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816"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6858000" cy="69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a:defRPr sz="1200"/>
            </a:lvl1pPr>
          </a:lstStyle>
          <a:p>
            <a:r>
              <a:rPr lang="en-US" dirty="0" smtClean="0"/>
              <a:t>Class number </a:t>
            </a:r>
            <a:r>
              <a:rPr lang="en-US" dirty="0"/>
              <a:t>– </a:t>
            </a:r>
            <a:r>
              <a:rPr lang="en-US" dirty="0" smtClean="0"/>
              <a:t>Title</a:t>
            </a:r>
            <a:endParaRPr lang="en-US" dirty="0"/>
          </a:p>
          <a:p>
            <a:r>
              <a:rPr lang="en-US" dirty="0" smtClean="0"/>
              <a:t>Instructor</a:t>
            </a:r>
            <a:endParaRPr lang="en-US" sz="1100" dirty="0"/>
          </a:p>
        </p:txBody>
      </p:sp>
      <p:sp>
        <p:nvSpPr>
          <p:cNvPr id="20484" name="Rectangle 4"/>
          <p:cNvSpPr>
            <a:spLocks noGrp="1" noChangeArrowheads="1"/>
          </p:cNvSpPr>
          <p:nvPr>
            <p:ph type="ftr" sz="quarter" idx="2"/>
          </p:nvPr>
        </p:nvSpPr>
        <p:spPr bwMode="auto">
          <a:xfrm>
            <a:off x="0" y="8829967"/>
            <a:ext cx="59436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ctr">
              <a:defRPr sz="1100"/>
            </a:lvl1pPr>
          </a:lstStyle>
          <a:p>
            <a:r>
              <a:rPr lang="en-US" dirty="0"/>
              <a:t>                     </a:t>
            </a:r>
            <a:r>
              <a:rPr lang="en-US" dirty="0" smtClean="0"/>
              <a:t>2016 </a:t>
            </a:r>
            <a:r>
              <a:rPr lang="en-US" dirty="0"/>
              <a:t>BetterInvesting National Convention – </a:t>
            </a:r>
            <a:r>
              <a:rPr lang="en-US" dirty="0" smtClean="0"/>
              <a:t>Chantilly, VA</a:t>
            </a:r>
            <a:endParaRPr lang="en-US" dirty="0"/>
          </a:p>
        </p:txBody>
      </p:sp>
      <p:sp>
        <p:nvSpPr>
          <p:cNvPr id="20485" name="Rectangle 5"/>
          <p:cNvSpPr>
            <a:spLocks noGrp="1" noChangeArrowheads="1"/>
          </p:cNvSpPr>
          <p:nvPr>
            <p:ph type="sldNum" sz="quarter" idx="3"/>
          </p:nvPr>
        </p:nvSpPr>
        <p:spPr bwMode="auto">
          <a:xfrm>
            <a:off x="5943600" y="8831580"/>
            <a:ext cx="9144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 xmlns:p14="http://schemas.microsoft.com/office/powerpoint/2010/main" val="149090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200"/>
            </a:lvl1pPr>
          </a:lstStyle>
          <a:p>
            <a:fld id="{06C7C490-ABA9-49D0-B6FF-641E28120704}" type="slidenum">
              <a:rPr lang="en-US"/>
              <a:pPr/>
              <a:t>‹#›</a:t>
            </a:fld>
            <a:endParaRPr lang="en-US" dirty="0"/>
          </a:p>
        </p:txBody>
      </p:sp>
    </p:spTree>
    <p:extLst>
      <p:ext uri="{BB962C8B-B14F-4D97-AF65-F5344CB8AC3E}">
        <p14:creationId xmlns="" xmlns:p14="http://schemas.microsoft.com/office/powerpoint/2010/main" val="169752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S._dollars" TargetMode="External"/><Relationship Id="rId3" Type="http://schemas.openxmlformats.org/officeDocument/2006/relationships/hyperlink" Target="http://en.wikipedia.org/wiki/Negotiable_instrument" TargetMode="External"/><Relationship Id="rId7" Type="http://schemas.openxmlformats.org/officeDocument/2006/relationships/hyperlink" Target="http://en.wikipedia.org/wiki/Divide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tock_exchanges" TargetMode="External"/><Relationship Id="rId5" Type="http://schemas.openxmlformats.org/officeDocument/2006/relationships/hyperlink" Target="http://en.wikipedia.org/wiki/American_depositary_receipt" TargetMode="External"/><Relationship Id="rId10" Type="http://schemas.openxmlformats.org/officeDocument/2006/relationships/hyperlink" Target="http://en.wikipedia.org/wiki/Broker-dealer" TargetMode="External"/><Relationship Id="rId4" Type="http://schemas.openxmlformats.org/officeDocument/2006/relationships/hyperlink" Target="http://en.wikipedia.org/wiki/Financial_markets" TargetMode="External"/><Relationship Id="rId9" Type="http://schemas.openxmlformats.org/officeDocument/2006/relationships/hyperlink" Target="http://en.wikipedia.org/wiki/List_of_stock_exchange_opening_tim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470C-B755-460B-978A-5A093A747E8C}"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8372" name="Slide Number Placeholder 3"/>
          <p:cNvSpPr>
            <a:spLocks noGrp="1"/>
          </p:cNvSpPr>
          <p:nvPr>
            <p:ph type="sldNum" sz="quarter" idx="5"/>
          </p:nvPr>
        </p:nvSpPr>
        <p:spPr>
          <a:noFill/>
        </p:spPr>
        <p:txBody>
          <a:bodyPr/>
          <a:lstStyle/>
          <a:p>
            <a:pPr defTabSz="922338"/>
            <a:fld id="{EAAF45E2-CCE0-4009-BDA7-753118C76223}" type="slidenum">
              <a:rPr lang="en-US" smtClean="0">
                <a:latin typeface="Arial" pitchFamily="34" charset="0"/>
                <a:ea typeface="ヒラギノ角ゴ Pro W3"/>
                <a:cs typeface="ヒラギノ角ゴ Pro W3"/>
              </a:rPr>
              <a:pPr defTabSz="922338"/>
              <a:t>12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a:noFill/>
        </p:spPr>
        <p:txBody>
          <a:bodyPr/>
          <a:lstStyle/>
          <a:p>
            <a:pPr defTabSz="922338"/>
            <a:fld id="{6E7CB361-C050-43D6-9B30-AEB60E430E41}" type="slidenum">
              <a:rPr lang="en-US" smtClean="0">
                <a:latin typeface="Arial" pitchFamily="34" charset="0"/>
                <a:ea typeface="ヒラギノ角ゴ Pro W3"/>
                <a:cs typeface="ヒラギノ角ゴ Pro W3"/>
              </a:rPr>
              <a:pPr defTabSz="922338"/>
              <a:t>13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We also believe that TSMC's capital expenditures and expansion plans have been more disciplined in recent years. Hefty expansion plans in the early 2000s led to extremely volatile business conditions, and although the company has made significant manufacturing equipment purchases the past few years, we believe it has done a better job of ensuring that this newfound capacity will be matched with an inflow of customer orders in the years ahead. </a:t>
            </a: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 TSMC’s corporate governance practices are governed by applicable Taiwan law, specifically, the Company Law and Securities Exchange Law, and also TSMC’s Articles of Incorporation. Also, because TSMC securities are registered with the U.S. Securities and Exchange Commission (“U.S. SEC”) and are listed on the New York Stock Exchange (“NYSE”), TSMC is subject to corporate governance requirements applicable to NYSE-listed foreign private issuers. </a:t>
            </a:r>
          </a:p>
          <a:p>
            <a:pPr eaLnBrk="1" hangingPunct="1">
              <a:lnSpc>
                <a:spcPct val="80000"/>
              </a:lnSpc>
            </a:pPr>
            <a:r>
              <a:rPr lang="en-US" sz="800" smtClean="0">
                <a:latin typeface="Arial" pitchFamily="34" charset="0"/>
                <a:ea typeface="ヒラギノ角ゴ Pro W3"/>
                <a:cs typeface="ヒラギノ角ゴ Pro W3"/>
              </a:rPr>
              <a:t>Under Section 303A of the NYSE Listed Company Manual, NYSE-listed non-US companies may, in general, follow their home country corporate governance practices in lieu of most of the new NYSE corporate governance requirements. However, all NYSE-listed foreign private issuers must comply with NYSE Sections 303A.06, 303A.11, 303A.12(b) and 303A.12(c). </a:t>
            </a:r>
          </a:p>
          <a:p>
            <a:pPr eaLnBrk="1" hangingPunct="1">
              <a:lnSpc>
                <a:spcPct val="80000"/>
              </a:lnSpc>
            </a:pPr>
            <a:r>
              <a:rPr lang="en-US" sz="800" smtClean="0">
                <a:latin typeface="Arial" pitchFamily="34" charset="0"/>
                <a:ea typeface="ヒラギノ角ゴ Pro W3"/>
                <a:cs typeface="ヒラギノ角ゴ Pro W3"/>
              </a:rPr>
              <a:t>Item 16G as well as NYSE Section 303A.11 requires that foreign private issuers disclose any significant ways in which their corporate governance practices differ from US companies under NYSE listing standards. A NYSE-listed foreign private issuer is required to provide to its US investors, a brief, general summary of the significant differences, either: (a) on the company website in English, or (b) in its annual report distributed to its US investors. To comply with NYSE Section 303A.11, TSMC has prepared the comparison in the table below. </a:t>
            </a:r>
          </a:p>
          <a:p>
            <a:pPr eaLnBrk="1" hangingPunct="1">
              <a:lnSpc>
                <a:spcPct val="80000"/>
              </a:lnSpc>
            </a:pPr>
            <a:r>
              <a:rPr lang="en-US" sz="800" smtClean="0">
                <a:latin typeface="Arial" pitchFamily="34" charset="0"/>
                <a:ea typeface="ヒラギノ角ゴ Pro W3"/>
                <a:cs typeface="ヒラギノ角ゴ Pro W3"/>
              </a:rPr>
              <a:t>The most relevant differences between TSMC corporate governance practices and NYSE standards for listed companies are as follows: </a:t>
            </a:r>
            <a:r>
              <a:rPr lang="en-US" sz="800" b="1" smtClean="0">
                <a:latin typeface="Arial" pitchFamily="34" charset="0"/>
                <a:ea typeface="ヒラギノ角ゴ Pro W3"/>
                <a:cs typeface="ヒラギノ角ゴ Pro W3"/>
              </a:rPr>
              <a:t>NYSE Standards for US Companies </a:t>
            </a:r>
          </a:p>
          <a:p>
            <a:pPr eaLnBrk="1" hangingPunct="1">
              <a:lnSpc>
                <a:spcPct val="80000"/>
              </a:lnSpc>
            </a:pPr>
            <a:r>
              <a:rPr lang="en-US" sz="800" b="1" smtClean="0">
                <a:latin typeface="Arial" pitchFamily="34" charset="0"/>
                <a:ea typeface="ヒラギノ角ゴ Pro W3"/>
                <a:cs typeface="ヒラギノ角ゴ Pro W3"/>
              </a:rPr>
              <a:t>under Listed Company Manual </a:t>
            </a:r>
          </a:p>
          <a:p>
            <a:pPr eaLnBrk="1" hangingPunct="1">
              <a:lnSpc>
                <a:spcPct val="80000"/>
              </a:lnSpc>
            </a:pPr>
            <a:r>
              <a:rPr lang="en-US" sz="800" b="1" smtClean="0">
                <a:latin typeface="Arial" pitchFamily="34" charset="0"/>
                <a:ea typeface="ヒラギノ角ゴ Pro W3"/>
                <a:cs typeface="ヒラギノ角ゴ Pro W3"/>
              </a:rPr>
              <a:t>Section 303A 	TSMC Corporate Practices 	</a:t>
            </a:r>
          </a:p>
          <a:p>
            <a:pPr eaLnBrk="1" hangingPunct="1">
              <a:lnSpc>
                <a:spcPct val="80000"/>
              </a:lnSpc>
            </a:pPr>
            <a:r>
              <a:rPr lang="en-US" sz="800" b="1" smtClean="0">
                <a:latin typeface="Arial" pitchFamily="34" charset="0"/>
                <a:ea typeface="ヒラギノ角ゴ Pro W3"/>
                <a:cs typeface="ヒラギノ角ゴ Pro W3"/>
              </a:rPr>
              <a:t>NYSE Section 303A.01 requires a </a:t>
            </a:r>
          </a:p>
          <a:p>
            <a:pPr eaLnBrk="1" hangingPunct="1">
              <a:lnSpc>
                <a:spcPct val="80000"/>
              </a:lnSpc>
            </a:pPr>
            <a:r>
              <a:rPr lang="en-US" sz="800" smtClean="0">
                <a:latin typeface="Arial" pitchFamily="34" charset="0"/>
                <a:ea typeface="ヒラギノ角ゴ Pro W3"/>
                <a:cs typeface="ヒラギノ角ゴ Pro W3"/>
              </a:rPr>
              <a:t>NYSE-listed company to have a majority of independent directors on its board of directors. 	Taiwan law does not require a board of directors of publicly traded companies to consist of a majority of independent directors. Taiwan law requires public companies meeting certain criteria to have at least two independent directors but no less than one fifth of the total number of directors on its board of directors. In addition, Taiwan law requires public companies to disclose information pertaining to their directors, including their independence status. Please see TSMC’s annual report for the relevant year filed with the Taiwan authorities and the U.S. SEC (both of which are available online at www.tsmc.com) for information on the total number of TSMC directors and directors who would be considered independent under NYSE Section 303A.	</a:t>
            </a:r>
          </a:p>
        </p:txBody>
      </p:sp>
      <p:sp>
        <p:nvSpPr>
          <p:cNvPr id="61444" name="Slide Number Placeholder 3"/>
          <p:cNvSpPr>
            <a:spLocks noGrp="1"/>
          </p:cNvSpPr>
          <p:nvPr>
            <p:ph type="sldNum" sz="quarter" idx="5"/>
          </p:nvPr>
        </p:nvSpPr>
        <p:spPr>
          <a:noFill/>
        </p:spPr>
        <p:txBody>
          <a:bodyPr/>
          <a:lstStyle/>
          <a:p>
            <a:pPr defTabSz="922338"/>
            <a:fld id="{634EFB5E-D359-48D6-85FD-0921ACF872C2}" type="slidenum">
              <a:rPr lang="en-US" smtClean="0">
                <a:latin typeface="Arial" pitchFamily="34" charset="0"/>
                <a:ea typeface="ヒラギノ角ゴ Pro W3"/>
                <a:cs typeface="ヒラギノ角ゴ Pro W3"/>
              </a:rPr>
              <a:pPr defTabSz="922338"/>
              <a:t>14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5540" name="Slide Number Placeholder 3"/>
          <p:cNvSpPr>
            <a:spLocks noGrp="1"/>
          </p:cNvSpPr>
          <p:nvPr>
            <p:ph type="sldNum" sz="quarter" idx="5"/>
          </p:nvPr>
        </p:nvSpPr>
        <p:spPr>
          <a:noFill/>
        </p:spPr>
        <p:txBody>
          <a:bodyPr/>
          <a:lstStyle/>
          <a:p>
            <a:pPr defTabSz="922338"/>
            <a:fld id="{F2CBE8DA-F8E8-488A-B7D5-8FF0CFA2D44C}" type="slidenum">
              <a:rPr lang="en-US" smtClean="0">
                <a:latin typeface="Arial" pitchFamily="34" charset="0"/>
                <a:ea typeface="ヒラギノ角ゴ Pro W3"/>
                <a:cs typeface="ヒラギノ角ゴ Pro W3"/>
              </a:rPr>
              <a:pPr defTabSz="922338"/>
              <a:t>15</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pPr defTabSz="922338"/>
            <a:fld id="{FBBA8E48-BACD-411A-A656-597547261F69}" type="slidenum">
              <a:rPr lang="en-US" smtClean="0">
                <a:latin typeface="Arial" pitchFamily="34" charset="0"/>
                <a:ea typeface="ヒラギノ角ゴ Pro W3"/>
                <a:cs typeface="ヒラギノ角ゴ Pro W3"/>
              </a:rPr>
              <a:pPr defTabSz="922338"/>
              <a:t>16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2708" name="Slide Number Placeholder 3"/>
          <p:cNvSpPr>
            <a:spLocks noGrp="1"/>
          </p:cNvSpPr>
          <p:nvPr>
            <p:ph type="sldNum" sz="quarter" idx="5"/>
          </p:nvPr>
        </p:nvSpPr>
        <p:spPr>
          <a:noFill/>
        </p:spPr>
        <p:txBody>
          <a:bodyPr/>
          <a:lstStyle/>
          <a:p>
            <a:pPr defTabSz="922338"/>
            <a:fld id="{32077E1C-2167-4EDA-B4B2-EE108E955B0F}" type="slidenum">
              <a:rPr lang="en-US" smtClean="0">
                <a:latin typeface="Arial" pitchFamily="34" charset="0"/>
                <a:ea typeface="ヒラギノ角ゴ Pro W3"/>
                <a:cs typeface="ヒラギノ角ゴ Pro W3"/>
              </a:rPr>
              <a:pPr defTabSz="922338"/>
              <a:t>17</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4756" name="Slide Number Placeholder 3"/>
          <p:cNvSpPr>
            <a:spLocks noGrp="1"/>
          </p:cNvSpPr>
          <p:nvPr>
            <p:ph type="sldNum" sz="quarter" idx="5"/>
          </p:nvPr>
        </p:nvSpPr>
        <p:spPr>
          <a:noFill/>
        </p:spPr>
        <p:txBody>
          <a:bodyPr/>
          <a:lstStyle/>
          <a:p>
            <a:pPr defTabSz="922338"/>
            <a:fld id="{9F32EBF5-DE3A-4ED0-B1C0-AECD653A2842}" type="slidenum">
              <a:rPr lang="en-US" smtClean="0">
                <a:latin typeface="Arial" pitchFamily="34" charset="0"/>
                <a:ea typeface="ヒラギノ角ゴ Pro W3"/>
                <a:cs typeface="ヒラギノ角ゴ Pro W3"/>
              </a:rPr>
              <a:pPr defTabSz="922338"/>
              <a:t>18</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88068" name="Slide Number Placeholder 3"/>
          <p:cNvSpPr>
            <a:spLocks noGrp="1"/>
          </p:cNvSpPr>
          <p:nvPr>
            <p:ph type="sldNum" sz="quarter" idx="5"/>
          </p:nvPr>
        </p:nvSpPr>
        <p:spPr>
          <a:noFill/>
        </p:spPr>
        <p:txBody>
          <a:bodyPr/>
          <a:lstStyle/>
          <a:p>
            <a:pPr defTabSz="922338"/>
            <a:fld id="{E4A4F87E-E771-462B-9C33-15B47D384226}" type="slidenum">
              <a:rPr lang="en-US" smtClean="0">
                <a:latin typeface="Arial" pitchFamily="34" charset="0"/>
                <a:ea typeface="ヒラギノ角ゴ Pro W3"/>
                <a:cs typeface="ヒラギノ角ゴ Pro W3"/>
              </a:rPr>
              <a:pPr defTabSz="922338"/>
              <a:t>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On the upper left is the latest data from the Centers for Disease Control on life expectancies for men and women in the United States. </a:t>
            </a:r>
          </a:p>
          <a:p>
            <a:pPr eaLnBrk="1" hangingPunct="1">
              <a:defRPr/>
            </a:pPr>
            <a:r>
              <a:rPr lang="en-US" dirty="0" smtClean="0"/>
              <a:t>On average, a woman can expect to live to about 81, a man to 78.</a:t>
            </a:r>
          </a:p>
          <a:p>
            <a:pPr eaLnBrk="1" hangingPunct="1">
              <a:defRPr/>
            </a:pPr>
            <a:endParaRPr lang="en-US" dirty="0" smtClean="0"/>
          </a:p>
          <a:p>
            <a:pPr eaLnBrk="1" hangingPunct="1">
              <a:defRPr/>
            </a:pPr>
            <a:r>
              <a:rPr lang="en-US" dirty="0" smtClean="0"/>
              <a:t>On the upper right is a chart from Richard Bolles book, What Color is Your Parachute? For Retirement? In the 1980s a historian at Cambridge University developed the concept of the Four Ages. He knew that the old concept of retirement, retirement at 65, could not fit the new paradigm of retirement, specifically that the healthy vigorous active early part of retirement was not like the frail inactive later part. He developed this map of life. First stage being from birth to 18 or 21, the second stage being from 21 to 50 with the third stage being from 50 ish to about 75 or 80.</a:t>
            </a:r>
          </a:p>
          <a:p>
            <a:pPr eaLnBrk="1" hangingPunct="1">
              <a:defRPr/>
            </a:pPr>
            <a:endParaRPr lang="en-US" dirty="0" smtClean="0"/>
          </a:p>
          <a:p>
            <a:pPr eaLnBrk="1" hangingPunct="1">
              <a:defRPr/>
            </a:pPr>
            <a:r>
              <a:rPr lang="en-US" dirty="0" smtClean="0"/>
              <a:t>In the early years of the Industrial revolution, factory work was quite physical.  Most people worked until they could not longer physically do so.  The age of 65 as the standard age for retirement was a response to that reality.  Most people did not life much longer after retirement.  Clearly today, that is no longer true.  </a:t>
            </a:r>
          </a:p>
          <a:p>
            <a:pPr eaLnBrk="1" hangingPunct="1">
              <a:defRPr/>
            </a:pPr>
            <a:endParaRPr lang="en-US" dirty="0" smtClean="0"/>
          </a:p>
          <a:p>
            <a:pPr eaLnBrk="1" hangingPunct="1">
              <a:defRPr/>
            </a:pPr>
            <a:r>
              <a:rPr lang="en-US" dirty="0" smtClean="0"/>
              <a:t>The key take away being that during the third stage, people could be developing themselves at the summit of their life, rather than winding down.  Hence developing a plan for retirement, life’s next journey.</a:t>
            </a:r>
          </a:p>
        </p:txBody>
      </p:sp>
      <p:sp>
        <p:nvSpPr>
          <p:cNvPr id="52228" name="Slide Number Placeholder 3"/>
          <p:cNvSpPr>
            <a:spLocks noGrp="1"/>
          </p:cNvSpPr>
          <p:nvPr>
            <p:ph type="sldNum" sz="quarter" idx="5"/>
          </p:nvPr>
        </p:nvSpPr>
        <p:spPr>
          <a:noFill/>
        </p:spPr>
        <p:txBody>
          <a:bodyPr/>
          <a:lstStyle/>
          <a:p>
            <a:pPr defTabSz="922338"/>
            <a:fld id="{A65FDC25-76E5-49A9-8EDD-53BBB71CA755}" type="slidenum">
              <a:rPr lang="en-US" smtClean="0">
                <a:latin typeface="Arial" pitchFamily="34" charset="0"/>
                <a:ea typeface="ヒラギノ角ゴ Pro W3"/>
                <a:cs typeface="ヒラギノ角ゴ Pro W3"/>
              </a:rPr>
              <a:pPr defTabSz="922338"/>
              <a:t>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latin typeface="Arial" pitchFamily="34" charset="0"/>
                <a:ea typeface="ヒラギノ角ゴ Pro W3"/>
                <a:cs typeface="ヒラギノ角ゴ Pro W3"/>
              </a:rPr>
              <a:t>An </a:t>
            </a:r>
            <a:r>
              <a:rPr lang="en-US" b="1" smtClean="0">
                <a:latin typeface="Arial" pitchFamily="34" charset="0"/>
                <a:ea typeface="ヒラギノ角ゴ Pro W3"/>
                <a:cs typeface="ヒラギノ角ゴ Pro W3"/>
              </a:rPr>
              <a:t>American depositary receipt</a:t>
            </a:r>
            <a:r>
              <a:rPr lang="en-US" smtClean="0">
                <a:latin typeface="Arial" pitchFamily="34" charset="0"/>
                <a:ea typeface="ヒラギノ角ゴ Pro W3"/>
                <a:cs typeface="ヒラギノ角ゴ Pro W3"/>
              </a:rPr>
              <a:t> (</a:t>
            </a:r>
            <a:r>
              <a:rPr lang="en-US" b="1" smtClean="0">
                <a:latin typeface="Arial" pitchFamily="34" charset="0"/>
                <a:ea typeface="ヒラギノ角ゴ Pro W3"/>
                <a:cs typeface="ヒラギノ角ゴ Pro W3"/>
              </a:rPr>
              <a:t>ADR</a:t>
            </a:r>
            <a:r>
              <a:rPr lang="en-US" smtClean="0">
                <a:latin typeface="Arial" pitchFamily="34" charset="0"/>
                <a:ea typeface="ヒラギノ角ゴ Pro W3"/>
                <a:cs typeface="ヒラギノ角ゴ Pro W3"/>
              </a:rPr>
              <a:t>, and sometimes spelled </a:t>
            </a:r>
            <a:r>
              <a:rPr lang="en-US" i="1" smtClean="0">
                <a:latin typeface="Arial" pitchFamily="34" charset="0"/>
                <a:ea typeface="ヒラギノ角ゴ Pro W3"/>
                <a:cs typeface="ヒラギノ角ゴ Pro W3"/>
              </a:rPr>
              <a:t>deposit</a:t>
            </a:r>
            <a:r>
              <a:rPr lang="en-US" b="1" i="1" smtClean="0">
                <a:latin typeface="Arial" pitchFamily="34" charset="0"/>
                <a:ea typeface="ヒラギノ角ゴ Pro W3"/>
                <a:cs typeface="ヒラギノ角ゴ Pro W3"/>
              </a:rPr>
              <a:t>o</a:t>
            </a:r>
            <a:r>
              <a:rPr lang="en-US" i="1" smtClean="0">
                <a:latin typeface="Arial" pitchFamily="34" charset="0"/>
                <a:ea typeface="ヒラギノ角ゴ Pro W3"/>
                <a:cs typeface="ヒラギノ角ゴ Pro W3"/>
              </a:rPr>
              <a:t>ry</a:t>
            </a:r>
            <a:r>
              <a:rPr lang="en-US" smtClean="0">
                <a:latin typeface="Arial" pitchFamily="34" charset="0"/>
                <a:ea typeface="ヒラギノ角ゴ Pro W3"/>
                <a:cs typeface="ヒラギノ角ゴ Pro W3"/>
              </a:rPr>
              <a:t>) is a </a:t>
            </a:r>
            <a:r>
              <a:rPr lang="en-US" smtClean="0">
                <a:latin typeface="Arial" pitchFamily="34" charset="0"/>
                <a:ea typeface="ヒラギノ角ゴ Pro W3"/>
                <a:cs typeface="ヒラギノ角ゴ Pro W3"/>
                <a:hlinkClick r:id="rId3" tooltip="Negotiable instrument"/>
              </a:rPr>
              <a:t>negotiable security</a:t>
            </a:r>
            <a:r>
              <a:rPr lang="en-US" smtClean="0">
                <a:latin typeface="Arial" pitchFamily="34" charset="0"/>
                <a:ea typeface="ヒラギノ角ゴ Pro W3"/>
                <a:cs typeface="ヒラギノ角ゴ Pro W3"/>
              </a:rPr>
              <a:t> that represents securities of a non-U.S. company that trades in the U.S. </a:t>
            </a:r>
            <a:r>
              <a:rPr lang="en-US" smtClean="0">
                <a:latin typeface="Arial" pitchFamily="34" charset="0"/>
                <a:ea typeface="ヒラギノ角ゴ Pro W3"/>
                <a:cs typeface="ヒラギノ角ゴ Pro W3"/>
                <a:hlinkClick r:id="rId4" tooltip="Financial markets"/>
              </a:rPr>
              <a:t>financial markets</a:t>
            </a:r>
            <a:r>
              <a:rPr lang="en-US" smtClean="0">
                <a:latin typeface="Arial" pitchFamily="34" charset="0"/>
                <a:ea typeface="ヒラギノ角ゴ Pro W3"/>
                <a:cs typeface="ヒラギノ角ゴ Pro W3"/>
              </a:rPr>
              <a:t>.</a:t>
            </a:r>
            <a:r>
              <a:rPr lang="en-US" baseline="30000" smtClean="0">
                <a:latin typeface="Arial" pitchFamily="34" charset="0"/>
                <a:ea typeface="ヒラギノ角ゴ Pro W3"/>
                <a:cs typeface="ヒラギノ角ゴ Pro W3"/>
                <a:hlinkClick r:id="rId5"/>
              </a:rPr>
              <a:t>[1]</a:t>
            </a:r>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Shares of many non-U.S. companies trade on U.S. </a:t>
            </a:r>
            <a:r>
              <a:rPr lang="en-US" smtClean="0">
                <a:latin typeface="Arial" pitchFamily="34" charset="0"/>
                <a:ea typeface="ヒラギノ角ゴ Pro W3"/>
                <a:cs typeface="ヒラギノ角ゴ Pro W3"/>
                <a:hlinkClick r:id="rId6" tooltip="Stock exchanges"/>
              </a:rPr>
              <a:t>stock exchanges</a:t>
            </a:r>
            <a:r>
              <a:rPr lang="en-US" smtClean="0">
                <a:latin typeface="Arial" pitchFamily="34" charset="0"/>
                <a:ea typeface="ヒラギノ角ゴ Pro W3"/>
                <a:cs typeface="ヒラギノ角ゴ Pro W3"/>
              </a:rPr>
              <a:t> through ADRs, which are denominated and pay </a:t>
            </a:r>
            <a:r>
              <a:rPr lang="en-US" smtClean="0">
                <a:latin typeface="Arial" pitchFamily="34" charset="0"/>
                <a:ea typeface="ヒラギノ角ゴ Pro W3"/>
                <a:cs typeface="ヒラギノ角ゴ Pro W3"/>
                <a:hlinkClick r:id="rId7" tooltip="Dividend"/>
              </a:rPr>
              <a:t>dividends</a:t>
            </a:r>
            <a:r>
              <a:rPr lang="en-US" smtClean="0">
                <a:latin typeface="Arial" pitchFamily="34" charset="0"/>
                <a:ea typeface="ヒラギノ角ゴ Pro W3"/>
                <a:cs typeface="ヒラギノ角ゴ Pro W3"/>
              </a:rPr>
              <a:t> in </a:t>
            </a:r>
            <a:r>
              <a:rPr lang="en-US" smtClean="0">
                <a:latin typeface="Arial" pitchFamily="34" charset="0"/>
                <a:ea typeface="ヒラギノ角ゴ Pro W3"/>
                <a:cs typeface="ヒラギノ角ゴ Pro W3"/>
                <a:hlinkClick r:id="rId8" tooltip="U.S. dollars"/>
              </a:rPr>
              <a:t>U.S. dollars</a:t>
            </a:r>
            <a:r>
              <a:rPr lang="en-US" smtClean="0">
                <a:latin typeface="Arial" pitchFamily="34" charset="0"/>
                <a:ea typeface="ヒラギノ角ゴ Pro W3"/>
                <a:cs typeface="ヒラギノ角ゴ Pro W3"/>
              </a:rPr>
              <a:t> and may be traded like regular shares of stock.</a:t>
            </a:r>
            <a:r>
              <a:rPr lang="en-US" baseline="30000" smtClean="0">
                <a:latin typeface="Arial" pitchFamily="34" charset="0"/>
                <a:ea typeface="ヒラギノ角ゴ Pro W3"/>
                <a:cs typeface="ヒラギノ角ゴ Pro W3"/>
                <a:hlinkClick r:id="rId5"/>
              </a:rPr>
              <a:t>[2]</a:t>
            </a:r>
            <a:r>
              <a:rPr lang="en-US" smtClean="0">
                <a:latin typeface="Arial" pitchFamily="34" charset="0"/>
                <a:ea typeface="ヒラギノ角ゴ Pro W3"/>
                <a:cs typeface="ヒラギノ角ゴ Pro W3"/>
              </a:rPr>
              <a:t> ADRs are also traded during U.S. </a:t>
            </a:r>
            <a:r>
              <a:rPr lang="en-US" smtClean="0">
                <a:latin typeface="Arial" pitchFamily="34" charset="0"/>
                <a:ea typeface="ヒラギノ角ゴ Pro W3"/>
                <a:cs typeface="ヒラギノ角ゴ Pro W3"/>
                <a:hlinkClick r:id="rId9" tooltip="List of stock exchange opening times"/>
              </a:rPr>
              <a:t>trading hours</a:t>
            </a:r>
            <a:r>
              <a:rPr lang="en-US" smtClean="0">
                <a:latin typeface="Arial" pitchFamily="34" charset="0"/>
                <a:ea typeface="ヒラギノ角ゴ Pro W3"/>
                <a:cs typeface="ヒラギノ角ゴ Pro W3"/>
              </a:rPr>
              <a:t>, through U.S. </a:t>
            </a:r>
            <a:r>
              <a:rPr lang="en-US" smtClean="0">
                <a:latin typeface="Arial" pitchFamily="34" charset="0"/>
                <a:ea typeface="ヒラギノ角ゴ Pro W3"/>
                <a:cs typeface="ヒラギノ角ゴ Pro W3"/>
                <a:hlinkClick r:id="rId10" tooltip="Broker-dealer"/>
              </a:rPr>
              <a:t>broker-dealers</a:t>
            </a:r>
            <a:r>
              <a:rPr lang="en-US" smtClean="0">
                <a:latin typeface="Arial" pitchFamily="34" charset="0"/>
                <a:ea typeface="ヒラギノ角ゴ Pro W3"/>
                <a:cs typeface="ヒラギノ角ゴ Pro W3"/>
              </a:rPr>
              <a:t>. They simplify investing in foreign securities by having the depositary bank "manage all custody, currency and local taxes issues".</a:t>
            </a:r>
            <a:r>
              <a:rPr lang="en-US" baseline="30000" smtClean="0">
                <a:latin typeface="Arial" pitchFamily="34" charset="0"/>
                <a:ea typeface="ヒラギノ角ゴ Pro W3"/>
                <a:cs typeface="ヒラギノ角ゴ Pro W3"/>
                <a:hlinkClick r:id="rId5"/>
              </a:rPr>
              <a:t>[3]</a:t>
            </a:r>
            <a:endParaRPr lang="en-US" smtClean="0">
              <a:latin typeface="Arial" pitchFamily="34" charset="0"/>
              <a:ea typeface="ヒラギノ角ゴ Pro W3"/>
              <a:cs typeface="ヒラギノ角ゴ Pro W3"/>
            </a:endParaRPr>
          </a:p>
        </p:txBody>
      </p:sp>
      <p:sp>
        <p:nvSpPr>
          <p:cNvPr id="53252" name="Slide Number Placeholder 3"/>
          <p:cNvSpPr>
            <a:spLocks noGrp="1"/>
          </p:cNvSpPr>
          <p:nvPr>
            <p:ph type="sldNum" sz="quarter" idx="5"/>
          </p:nvPr>
        </p:nvSpPr>
        <p:spPr>
          <a:noFill/>
        </p:spPr>
        <p:txBody>
          <a:bodyPr/>
          <a:lstStyle/>
          <a:p>
            <a:pPr defTabSz="922338"/>
            <a:fld id="{290E67E1-1457-4F4A-BA3A-25083A0B2412}" type="slidenum">
              <a:rPr lang="en-US" smtClean="0">
                <a:latin typeface="Arial" pitchFamily="34" charset="0"/>
                <a:ea typeface="ヒラギノ角ゴ Pro W3"/>
                <a:cs typeface="ヒラギノ角ゴ Pro W3"/>
              </a:rPr>
              <a:pPr defTabSz="922338"/>
              <a:t>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Complimentary Services that solve complex, highly regulated business challenges</a:t>
            </a:r>
          </a:p>
          <a:p>
            <a:r>
              <a:rPr lang="en-US" sz="1200" dirty="0" smtClean="0"/>
              <a:t>Critical functions with significant potential liability associated with non-compliance</a:t>
            </a:r>
          </a:p>
          <a:p>
            <a:r>
              <a:rPr lang="en-US" sz="1200" dirty="0" smtClean="0"/>
              <a:t>Stringent standards from EPA, DEA, FDA, OSHA, DOT, HIPAA, FACTA and other state, local and international agencies</a:t>
            </a:r>
          </a:p>
          <a:p>
            <a:r>
              <a:rPr lang="en-US" sz="1200" dirty="0" smtClean="0"/>
              <a:t>Focus on healthcare, pharmacy, retail, biotech, manufacturing, professional service industries and governments</a:t>
            </a:r>
          </a:p>
          <a:p>
            <a:endParaRPr lang="en-US" sz="1200" dirty="0" smtClean="0"/>
          </a:p>
          <a:p>
            <a:r>
              <a:rPr lang="en-US" sz="1200" dirty="0" smtClean="0"/>
              <a:t>EPA, Environmental Protection</a:t>
            </a:r>
            <a:r>
              <a:rPr lang="en-US" sz="1200" baseline="0" dirty="0" smtClean="0"/>
              <a:t> Agency</a:t>
            </a:r>
          </a:p>
          <a:p>
            <a:r>
              <a:rPr lang="en-US" sz="1200" baseline="0" dirty="0" smtClean="0"/>
              <a:t>Drug Enforcement Agency </a:t>
            </a:r>
          </a:p>
          <a:p>
            <a:r>
              <a:rPr lang="en-US" sz="1200" baseline="0" dirty="0" smtClean="0"/>
              <a:t>Food and Drug Administration</a:t>
            </a:r>
          </a:p>
          <a:p>
            <a:r>
              <a:rPr lang="en-US" sz="1200" baseline="0" dirty="0" smtClean="0"/>
              <a:t>Occupational and Safety Administration</a:t>
            </a:r>
          </a:p>
          <a:p>
            <a:r>
              <a:rPr lang="en-US" sz="1200" baseline="0" dirty="0" smtClean="0"/>
              <a:t>Health Insurance Portability and Protection Act</a:t>
            </a:r>
          </a:p>
          <a:p>
            <a:r>
              <a:rPr lang="en-US" sz="1200" baseline="0" dirty="0" smtClean="0"/>
              <a:t>Department of Transportation</a:t>
            </a:r>
          </a:p>
          <a:p>
            <a:r>
              <a:rPr lang="en-US" sz="1200" baseline="0" dirty="0" smtClean="0"/>
              <a:t>Fair and Accurate Credit Transactions Act</a:t>
            </a:r>
          </a:p>
          <a:p>
            <a:r>
              <a:rPr lang="en-US" sz="1200" dirty="0" smtClean="0"/>
              <a:t>DEA, FDA, OSHA, DOT, HIPAA, FACTA </a:t>
            </a:r>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5300" name="Slide Number Placeholder 3"/>
          <p:cNvSpPr>
            <a:spLocks noGrp="1"/>
          </p:cNvSpPr>
          <p:nvPr>
            <p:ph type="sldNum" sz="quarter" idx="5"/>
          </p:nvPr>
        </p:nvSpPr>
        <p:spPr>
          <a:noFill/>
        </p:spPr>
        <p:txBody>
          <a:bodyPr/>
          <a:lstStyle/>
          <a:p>
            <a:pPr defTabSz="922338"/>
            <a:fld id="{536FEC62-ACD3-4FE7-8BA5-189C47683878}" type="slidenum">
              <a:rPr lang="en-US" smtClean="0">
                <a:latin typeface="Arial" pitchFamily="34" charset="0"/>
                <a:ea typeface="ヒラギノ角ゴ Pro W3"/>
                <a:cs typeface="ヒラギノ角ゴ Pro W3"/>
              </a:rPr>
              <a:pPr defTabSz="922338"/>
              <a:t>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Stericycle</a:t>
            </a:r>
            <a:r>
              <a:rPr lang="en-US" dirty="0" smtClean="0"/>
              <a:t> reported disappointing March-period adjusted share earnings of $0.97, versus our estimate of $1.22. The shortfall reflected the absence of expected margin improvement and a higher level of depreciation and amortization charges. Both factors are related, to varying degrees, to the $2.3 billion purchase on October 1st of Shred-It, which provides document destruction services. Anticipated consolidation synergies, which should still be considerable in time, were delayed, and</a:t>
            </a:r>
          </a:p>
          <a:p>
            <a:endParaRPr lang="en-US" dirty="0" smtClean="0"/>
          </a:p>
          <a:p>
            <a:r>
              <a:rPr lang="en-US" dirty="0" smtClean="0"/>
              <a:t>a percentage basis. On point... We think the recent pullback provides long-term-oriented accounts with an attractive entry point. Positive considerations are solid top-line growth prospects, likely improvement of the current quite healthy operating margin, and this year’s cash flow of about $475 million net of the capital budget. Much of these funds are earmarked for the company’s ongoing acquisition program. It purchased 42 regulated waste-disposal businesses in 2015 for over $100 million. Most of these were in foreign markets. Moreover, operating synergies in regard to Shred-It should soon begin to be realized. In sum, </a:t>
            </a:r>
            <a:r>
              <a:rPr lang="en-US" dirty="0" err="1" smtClean="0"/>
              <a:t>Stericycle</a:t>
            </a:r>
            <a:r>
              <a:rPr lang="en-US" dirty="0" smtClean="0"/>
              <a:t> stock offers attractive recovery potential to 2019–2021, if our projections of average per-share earnings and cash flow to that period are near the mark. David R. Cohen May 27, 20</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is well positioned to profit from a changing healthcare landscape. Rising costs have created a permanent need for large quantity medical waste generators, such as hospitals, to closely manage operational overhead, supporting an industry appetite for outsourced waste disposal versus managing costly on-site incinerators. In addition, an aging global population will be an important driver of growth in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small-quantity segment, as service delivery and frequency shifts from larger, more expensive hospital operations to smaller acute-care or ambulatory clinics capable of increasing patient throughput. As industry operating budgets adjust in response to these secular trends,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rationale for complementing its core medical waste business with other services useful to healthcare customers increasingly makes sense. </a:t>
            </a:r>
            <a:r>
              <a:rPr lang="en-US" dirty="0" smtClean="0"/>
              <a:t/>
            </a:r>
            <a:br>
              <a:rPr lang="en-US" dirty="0" smtClean="0"/>
            </a:br>
            <a:r>
              <a:rPr lang="en-US" dirty="0" smtClean="0"/>
              <a:t/>
            </a:r>
            <a:br>
              <a:rPr lang="en-US" dirty="0" smtClean="0"/>
            </a:br>
            <a:r>
              <a:rPr lang="en-US" sz="1200" b="0" i="0" kern="1200" dirty="0" smtClean="0">
                <a:solidFill>
                  <a:schemeClr val="tx1"/>
                </a:solidFill>
                <a:latin typeface="Arial" pitchFamily="34" charset="0"/>
                <a:ea typeface="+mn-ea"/>
                <a:cs typeface="+mn-cs"/>
              </a:rPr>
              <a:t>However, in recent years, we’ve seen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accelerate its evolution from a pure-play medical waste company toward a comprehensive provider of ancillary services targeting regulated industries outside of healthcare. Following the $2.3 billion purchase of Shred-It in 2015 and the $275 million PSC Environmental deal in 2014, we estimate that more than one third of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consolidated sales now come from document destruction and nonmedical hazardous waste management. Adding these compliance-driven services expanded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addressable market far beyond healthcare into the industrial, retail, legal, and financial landscapes; however, we believe the better potential resides in generating incremental revenue streams from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healthcare customers through bundled service adoption. It remains to be seen how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navigates the competitive landscape in its newest verticals.</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international sales have grown at an 18% CAGR over the past five years as the company attempts to replicate its domestic strategy. We expect that slow but </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We believe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has the widest economic moat of all the integrated waste haulers we cover. Its unmatched scale in medical waste disposal was built over time through a series of acquisitions, which secured valuable intangible assets in the forms of medical waste disposal permits and customer relationships much faster than organic development would have allowed. This dense network of collection routes and processing facilities navigates a complicated maze of local, state, and federal EPA regulations that is difficult for competitors to replicate at a similar level of operational and financial efficiency. Since improper handling of medical waste presents an even greater public health risk t</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75" y="3175"/>
            <a:ext cx="9140825" cy="6854825"/>
          </a:xfrm>
          <a:prstGeom prst="rect">
            <a:avLst/>
          </a:prstGeom>
          <a:noFill/>
          <a:extLst>
            <a:ext uri="{909E8E84-426E-40DD-AFC4-6F175D3DCCD1}">
              <a14:hiddenFill xmlns="" xmlns:a14="http://schemas.microsoft.com/office/drawing/2010/main">
                <a:solidFill>
                  <a:srgbClr val="FFFFFF"/>
                </a:solidFill>
              </a14:hiddenFill>
            </a:ext>
          </a:extLst>
        </p:spPr>
      </p:pic>
      <p:sp>
        <p:nvSpPr>
          <p:cNvPr id="14339" name="Rectangle 3"/>
          <p:cNvSpPr>
            <a:spLocks noGrp="1" noChangeArrowheads="1"/>
          </p:cNvSpPr>
          <p:nvPr>
            <p:ph type="ctrTitle"/>
          </p:nvPr>
        </p:nvSpPr>
        <p:spPr>
          <a:xfrm>
            <a:off x="533400" y="609600"/>
            <a:ext cx="8077200" cy="1470025"/>
          </a:xfrm>
        </p:spPr>
        <p:txBody>
          <a:bodyPr/>
          <a:lstStyle>
            <a:lvl1pPr>
              <a:defRPr>
                <a:solidFill>
                  <a:schemeClr val="bg1"/>
                </a:solidFill>
              </a:defRPr>
            </a:lvl1pPr>
          </a:lstStyle>
          <a:p>
            <a:pPr lvl="0"/>
            <a:r>
              <a:rPr lang="en-US" noProof="0" dirty="0" smtClean="0"/>
              <a:t>Click to edit Master title style</a:t>
            </a:r>
          </a:p>
        </p:txBody>
      </p:sp>
      <p:sp>
        <p:nvSpPr>
          <p:cNvPr id="14340" name="Rectangle 4"/>
          <p:cNvSpPr>
            <a:spLocks noGrp="1" noChangeArrowheads="1"/>
          </p:cNvSpPr>
          <p:nvPr>
            <p:ph type="subTitle" idx="1"/>
          </p:nvPr>
        </p:nvSpPr>
        <p:spPr>
          <a:xfrm>
            <a:off x="609600" y="4191000"/>
            <a:ext cx="7924800" cy="1600200"/>
          </a:xfrm>
        </p:spPr>
        <p:txBody>
          <a:bodyPr/>
          <a:lstStyle>
            <a:lvl1pPr marL="0" indent="0" algn="ctr">
              <a:buFont typeface="Wingdings" pitchFamily="2" charset="2"/>
              <a:buNone/>
              <a:defRPr sz="2600"/>
            </a:lvl1pPr>
          </a:lstStyle>
          <a:p>
            <a:pPr lvl="0"/>
            <a:endParaRPr lang="en-US" noProof="0" dirty="0" smtClean="0"/>
          </a:p>
        </p:txBody>
      </p:sp>
      <p:pic>
        <p:nvPicPr>
          <p:cNvPr id="2" name="Picture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318387" y="2324458"/>
            <a:ext cx="2566219" cy="1834587"/>
          </a:xfrm>
          <a:prstGeom prst="rect">
            <a:avLst/>
          </a:prstGeom>
        </p:spPr>
      </p:pic>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864941" y="2324458"/>
            <a:ext cx="3175820" cy="1828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43E238-BA0C-46B8-AB4B-95BD266E7317}" type="slidenum">
              <a:rPr lang="en-US"/>
              <a:pPr/>
              <a:t>‹#›</a:t>
            </a:fld>
            <a:endParaRPr lang="en-US" dirty="0"/>
          </a:p>
        </p:txBody>
      </p:sp>
    </p:spTree>
    <p:extLst>
      <p:ext uri="{BB962C8B-B14F-4D97-AF65-F5344CB8AC3E}">
        <p14:creationId xmlns="" xmlns:p14="http://schemas.microsoft.com/office/powerpoint/2010/main" val="8909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29B0C0-7F71-43C1-93DC-5AA90445E0F9}" type="slidenum">
              <a:rPr lang="en-US"/>
              <a:pPr/>
              <a:t>‹#›</a:t>
            </a:fld>
            <a:endParaRPr lang="en-US" dirty="0"/>
          </a:p>
        </p:txBody>
      </p:sp>
    </p:spTree>
    <p:extLst>
      <p:ext uri="{BB962C8B-B14F-4D97-AF65-F5344CB8AC3E}">
        <p14:creationId xmlns="" xmlns:p14="http://schemas.microsoft.com/office/powerpoint/2010/main" val="297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4A9D7589-D3D9-4020-8189-854331944B56}" type="slidenum">
              <a:rPr lang="en-US"/>
              <a:pPr/>
              <a:t>‹#›</a:t>
            </a:fld>
            <a:endParaRPr lang="en-US" dirty="0"/>
          </a:p>
        </p:txBody>
      </p:sp>
    </p:spTree>
    <p:extLst>
      <p:ext uri="{BB962C8B-B14F-4D97-AF65-F5344CB8AC3E}">
        <p14:creationId xmlns="" xmlns:p14="http://schemas.microsoft.com/office/powerpoint/2010/main" val="624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6013FE-DF58-477E-B4DE-1079CB3C30C4}" type="slidenum">
              <a:rPr lang="en-US"/>
              <a:pPr/>
              <a:t>‹#›</a:t>
            </a:fld>
            <a:endParaRPr lang="en-US" dirty="0"/>
          </a:p>
        </p:txBody>
      </p:sp>
    </p:spTree>
    <p:extLst>
      <p:ext uri="{BB962C8B-B14F-4D97-AF65-F5344CB8AC3E}">
        <p14:creationId xmlns="" xmlns:p14="http://schemas.microsoft.com/office/powerpoint/2010/main" val="2990400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0A93B5-AD5F-4823-A365-0ECE5ED961D5}" type="slidenum">
              <a:rPr lang="en-US"/>
              <a:pPr/>
              <a:t>‹#›</a:t>
            </a:fld>
            <a:endParaRPr lang="en-US" dirty="0"/>
          </a:p>
        </p:txBody>
      </p:sp>
    </p:spTree>
    <p:extLst>
      <p:ext uri="{BB962C8B-B14F-4D97-AF65-F5344CB8AC3E}">
        <p14:creationId xmlns="" xmlns:p14="http://schemas.microsoft.com/office/powerpoint/2010/main" val="2786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09EBF5-D4DB-430A-9A28-4EC56C8682B2}" type="slidenum">
              <a:rPr lang="en-US"/>
              <a:pPr/>
              <a:t>‹#›</a:t>
            </a:fld>
            <a:endParaRPr lang="en-US" dirty="0"/>
          </a:p>
        </p:txBody>
      </p:sp>
    </p:spTree>
    <p:extLst>
      <p:ext uri="{BB962C8B-B14F-4D97-AF65-F5344CB8AC3E}">
        <p14:creationId xmlns="" xmlns:p14="http://schemas.microsoft.com/office/powerpoint/2010/main" val="24077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8F7788-CBE6-436E-B844-62F09AAC673D}" type="slidenum">
              <a:rPr lang="en-US"/>
              <a:pPr/>
              <a:t>‹#›</a:t>
            </a:fld>
            <a:endParaRPr lang="en-US" dirty="0"/>
          </a:p>
        </p:txBody>
      </p:sp>
    </p:spTree>
    <p:extLst>
      <p:ext uri="{BB962C8B-B14F-4D97-AF65-F5344CB8AC3E}">
        <p14:creationId xmlns="" xmlns:p14="http://schemas.microsoft.com/office/powerpoint/2010/main" val="63710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D8A6F-3433-4725-9ECC-3A3CFD43EA4F}" type="slidenum">
              <a:rPr lang="en-US"/>
              <a:pPr/>
              <a:t>‹#›</a:t>
            </a:fld>
            <a:endParaRPr lang="en-US" dirty="0"/>
          </a:p>
        </p:txBody>
      </p:sp>
    </p:spTree>
    <p:extLst>
      <p:ext uri="{BB962C8B-B14F-4D97-AF65-F5344CB8AC3E}">
        <p14:creationId xmlns="" xmlns:p14="http://schemas.microsoft.com/office/powerpoint/2010/main" val="39637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B24ED-804E-49C2-B19A-7DDDAEC853EE}" type="slidenum">
              <a:rPr lang="en-US"/>
              <a:pPr/>
              <a:t>‹#›</a:t>
            </a:fld>
            <a:endParaRPr lang="en-US" dirty="0"/>
          </a:p>
        </p:txBody>
      </p:sp>
    </p:spTree>
    <p:extLst>
      <p:ext uri="{BB962C8B-B14F-4D97-AF65-F5344CB8AC3E}">
        <p14:creationId xmlns="" xmlns:p14="http://schemas.microsoft.com/office/powerpoint/2010/main" val="1902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891598-157F-4C1B-A502-974FCCE2D00D}" type="slidenum">
              <a:rPr lang="en-US"/>
              <a:pPr/>
              <a:t>‹#›</a:t>
            </a:fld>
            <a:endParaRPr lang="en-US" dirty="0"/>
          </a:p>
        </p:txBody>
      </p:sp>
    </p:spTree>
    <p:extLst>
      <p:ext uri="{BB962C8B-B14F-4D97-AF65-F5344CB8AC3E}">
        <p14:creationId xmlns="" xmlns:p14="http://schemas.microsoft.com/office/powerpoint/2010/main" val="32470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B50C9B-FF56-444E-956B-E5BBD741C043}" type="slidenum">
              <a:rPr lang="en-US"/>
              <a:pPr/>
              <a:t>‹#›</a:t>
            </a:fld>
            <a:endParaRPr lang="en-US" dirty="0"/>
          </a:p>
        </p:txBody>
      </p:sp>
    </p:spTree>
    <p:extLst>
      <p:ext uri="{BB962C8B-B14F-4D97-AF65-F5344CB8AC3E}">
        <p14:creationId xmlns="" xmlns:p14="http://schemas.microsoft.com/office/powerpoint/2010/main" val="10656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emplate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3315" name="Rectangle 3"/>
          <p:cNvSpPr>
            <a:spLocks noGrp="1" noChangeArrowheads="1"/>
          </p:cNvSpPr>
          <p:nvPr>
            <p:ph type="body" idx="1"/>
          </p:nvPr>
        </p:nvSpPr>
        <p:spPr bwMode="auto">
          <a:xfrm>
            <a:off x="533400" y="1447800"/>
            <a:ext cx="8229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6" name="Text Box 4"/>
          <p:cNvSpPr txBox="1">
            <a:spLocks noChangeArrowheads="1"/>
          </p:cNvSpPr>
          <p:nvPr/>
        </p:nvSpPr>
        <p:spPr bwMode="auto">
          <a:xfrm>
            <a:off x="381000" y="73025"/>
            <a:ext cx="3695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38100" dist="12700" dir="2700000" algn="ctr" rotWithShape="0">
                    <a:schemeClr val="bg2">
                      <a:alpha val="89999"/>
                    </a:schemeClr>
                  </a:outerShdw>
                </a:effectLst>
              </a14:hiddenEffects>
            </a:ext>
          </a:extLst>
        </p:spPr>
        <p:txBody>
          <a:bodyPr wrap="none">
            <a:spAutoFit/>
          </a:bodyPr>
          <a:lstStyle/>
          <a:p>
            <a:r>
              <a:rPr lang="en-US" sz="1600" b="1" dirty="0">
                <a:solidFill>
                  <a:schemeClr val="bg1"/>
                </a:solidFill>
              </a:rPr>
              <a:t>BetterInvesting National Convention</a:t>
            </a:r>
          </a:p>
        </p:txBody>
      </p:sp>
      <p:sp>
        <p:nvSpPr>
          <p:cNvPr id="1331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153020-29D3-459E-9700-08E3A2A45B9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ctr" rtl="0" fontAlgn="base">
        <a:spcBef>
          <a:spcPct val="0"/>
        </a:spcBef>
        <a:spcAft>
          <a:spcPct val="0"/>
        </a:spcAft>
        <a:defRPr sz="3600">
          <a:solidFill>
            <a:srgbClr val="3C4147"/>
          </a:solidFill>
          <a:latin typeface="+mj-lt"/>
          <a:ea typeface="+mj-ea"/>
          <a:cs typeface="+mj-cs"/>
        </a:defRPr>
      </a:lvl1pPr>
      <a:lvl2pPr algn="ctr" rtl="0" fontAlgn="base">
        <a:spcBef>
          <a:spcPct val="0"/>
        </a:spcBef>
        <a:spcAft>
          <a:spcPct val="0"/>
        </a:spcAft>
        <a:defRPr sz="3600">
          <a:solidFill>
            <a:srgbClr val="3C4147"/>
          </a:solidFill>
          <a:latin typeface="Arial" pitchFamily="34" charset="0"/>
        </a:defRPr>
      </a:lvl2pPr>
      <a:lvl3pPr algn="ctr" rtl="0" fontAlgn="base">
        <a:spcBef>
          <a:spcPct val="0"/>
        </a:spcBef>
        <a:spcAft>
          <a:spcPct val="0"/>
        </a:spcAft>
        <a:defRPr sz="3600">
          <a:solidFill>
            <a:srgbClr val="3C4147"/>
          </a:solidFill>
          <a:latin typeface="Arial" pitchFamily="34" charset="0"/>
        </a:defRPr>
      </a:lvl3pPr>
      <a:lvl4pPr algn="ctr" rtl="0" fontAlgn="base">
        <a:spcBef>
          <a:spcPct val="0"/>
        </a:spcBef>
        <a:spcAft>
          <a:spcPct val="0"/>
        </a:spcAft>
        <a:defRPr sz="3600">
          <a:solidFill>
            <a:srgbClr val="3C4147"/>
          </a:solidFill>
          <a:latin typeface="Arial" pitchFamily="34" charset="0"/>
        </a:defRPr>
      </a:lvl4pPr>
      <a:lvl5pPr algn="ctr" rtl="0" fontAlgn="base">
        <a:spcBef>
          <a:spcPct val="0"/>
        </a:spcBef>
        <a:spcAft>
          <a:spcPct val="0"/>
        </a:spcAft>
        <a:defRPr sz="3600">
          <a:solidFill>
            <a:srgbClr val="3C4147"/>
          </a:solidFill>
          <a:latin typeface="Arial" pitchFamily="34" charset="0"/>
        </a:defRPr>
      </a:lvl5pPr>
      <a:lvl6pPr marL="457200" algn="ctr" rtl="0" fontAlgn="base">
        <a:spcBef>
          <a:spcPct val="0"/>
        </a:spcBef>
        <a:spcAft>
          <a:spcPct val="0"/>
        </a:spcAft>
        <a:defRPr sz="3600">
          <a:solidFill>
            <a:srgbClr val="3C4147"/>
          </a:solidFill>
          <a:latin typeface="Arial" pitchFamily="34" charset="0"/>
        </a:defRPr>
      </a:lvl6pPr>
      <a:lvl7pPr marL="914400" algn="ctr" rtl="0" fontAlgn="base">
        <a:spcBef>
          <a:spcPct val="0"/>
        </a:spcBef>
        <a:spcAft>
          <a:spcPct val="0"/>
        </a:spcAft>
        <a:defRPr sz="3600">
          <a:solidFill>
            <a:srgbClr val="3C4147"/>
          </a:solidFill>
          <a:latin typeface="Arial" pitchFamily="34" charset="0"/>
        </a:defRPr>
      </a:lvl7pPr>
      <a:lvl8pPr marL="1371600" algn="ctr" rtl="0" fontAlgn="base">
        <a:spcBef>
          <a:spcPct val="0"/>
        </a:spcBef>
        <a:spcAft>
          <a:spcPct val="0"/>
        </a:spcAft>
        <a:defRPr sz="3600">
          <a:solidFill>
            <a:srgbClr val="3C4147"/>
          </a:solidFill>
          <a:latin typeface="Arial" pitchFamily="34" charset="0"/>
        </a:defRPr>
      </a:lvl8pPr>
      <a:lvl9pPr marL="1828800" algn="ctr" rtl="0" fontAlgn="base">
        <a:spcBef>
          <a:spcPct val="0"/>
        </a:spcBef>
        <a:spcAft>
          <a:spcPct val="0"/>
        </a:spcAft>
        <a:defRPr sz="3600">
          <a:solidFill>
            <a:srgbClr val="3C4147"/>
          </a:solidFill>
          <a:latin typeface="Arial" pitchFamily="34" charset="0"/>
        </a:defRPr>
      </a:lvl9pPr>
    </p:titleStyle>
    <p:body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s.rd.yahoo.com/finance/profile/map/*http:/maps.yahoo.com/maps_result?addr=28161%20North%20Keith%20Drive&amp;csz=Lake%20Forest%20IL%2060045&amp;country=United%20St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tericycl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4495800" y="4190999"/>
            <a:ext cx="4572000" cy="153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t>Irina Clements</a:t>
            </a:r>
          </a:p>
          <a:p>
            <a:pPr algn="ctr">
              <a:spcBef>
                <a:spcPct val="50000"/>
              </a:spcBef>
            </a:pPr>
            <a:r>
              <a:rPr lang="en-US" sz="2000" dirty="0" smtClean="0"/>
              <a:t>Partner, MICNOVA                     Director</a:t>
            </a:r>
            <a:r>
              <a:rPr lang="en-US" sz="2000" dirty="0"/>
              <a:t>, DC Regional Chapter</a:t>
            </a:r>
            <a:br>
              <a:rPr lang="en-US" sz="2000" dirty="0"/>
            </a:br>
            <a:endParaRPr lang="en-US" sz="2000" dirty="0"/>
          </a:p>
        </p:txBody>
      </p:sp>
      <p:sp>
        <p:nvSpPr>
          <p:cNvPr id="10" name="Rectangle 2"/>
          <p:cNvSpPr>
            <a:spLocks noGrp="1" noChangeArrowheads="1"/>
          </p:cNvSpPr>
          <p:nvPr>
            <p:ph type="ctrTitle"/>
          </p:nvPr>
        </p:nvSpPr>
        <p:spPr>
          <a:xfrm>
            <a:off x="533400" y="609600"/>
            <a:ext cx="8077200" cy="1470025"/>
          </a:xfrm>
        </p:spPr>
        <p:txBody>
          <a:bodyPr/>
          <a:lstStyle/>
          <a:p>
            <a:r>
              <a:rPr lang="en-US" dirty="0" err="1" smtClean="0"/>
              <a:t>Stericycle</a:t>
            </a:r>
            <a:r>
              <a:rPr lang="en-US" dirty="0" smtClean="0"/>
              <a:t> – Stock Proposal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4419600"/>
            <a:ext cx="416052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SRCL Opinions:  Manifest Investing</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10</a:t>
            </a:fld>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228600" y="1752600"/>
            <a:ext cx="8675700" cy="455295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200400" y="1162050"/>
            <a:ext cx="2657475" cy="971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SRCI Competitors</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11</a:t>
            </a:fld>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00013" y="1395413"/>
            <a:ext cx="8943975" cy="4067175"/>
          </a:xfrm>
          <a:prstGeom prst="rect">
            <a:avLst/>
          </a:prstGeom>
          <a:noFill/>
          <a:ln w="9525">
            <a:solidFill>
              <a:schemeClr val="tx1"/>
            </a:solidFill>
            <a:miter lim="800000"/>
            <a:headEnd/>
            <a:tailEnd/>
          </a:ln>
        </p:spPr>
      </p:pic>
      <p:sp>
        <p:nvSpPr>
          <p:cNvPr id="6" name="Rectangle 5"/>
          <p:cNvSpPr>
            <a:spLocks noChangeArrowheads="1"/>
          </p:cNvSpPr>
          <p:nvPr/>
        </p:nvSpPr>
        <p:spPr bwMode="auto">
          <a:xfrm>
            <a:off x="76200" y="2057400"/>
            <a:ext cx="8915400" cy="381000"/>
          </a:xfrm>
          <a:prstGeom prst="rect">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Header Data/Quarterly Info</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5311E3B-8F9B-4B66-AE4C-EE9CD070D60E}" type="slidenum">
              <a:rPr lang="en-US" sz="1300" b="1">
                <a:solidFill>
                  <a:schemeClr val="bg2"/>
                </a:solidFill>
                <a:latin typeface="+mj-lt"/>
                <a:ea typeface="ヒラギノ角ゴ Pro W3" charset="0"/>
                <a:cs typeface="ヒラギノ角ゴ Pro W3" charset="0"/>
              </a:rPr>
              <a:pPr eaLnBrk="0" hangingPunct="0">
                <a:defRPr/>
              </a:pPr>
              <a:t>12</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12</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7518" y="1447800"/>
            <a:ext cx="9006482" cy="2209800"/>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24000" y="3886200"/>
            <a:ext cx="6197549" cy="2266950"/>
          </a:xfrm>
          <a:prstGeom prst="rect">
            <a:avLst/>
          </a:prstGeom>
          <a:noFill/>
          <a:ln w="9525">
            <a:noFill/>
            <a:miter lim="800000"/>
            <a:headEnd/>
            <a:tailEnd/>
          </a:ln>
        </p:spPr>
      </p:pic>
      <p:sp>
        <p:nvSpPr>
          <p:cNvPr id="10" name="Oval 9"/>
          <p:cNvSpPr>
            <a:spLocks noChangeArrowheads="1"/>
          </p:cNvSpPr>
          <p:nvPr/>
        </p:nvSpPr>
        <p:spPr bwMode="auto">
          <a:xfrm>
            <a:off x="6324600" y="5334000"/>
            <a:ext cx="1447800" cy="685800"/>
          </a:xfrm>
          <a:prstGeom prst="ellipse">
            <a:avLst/>
          </a:prstGeom>
          <a:noFill/>
          <a:ln w="38100" algn="ctr">
            <a:solidFill>
              <a:srgbClr val="FF0000"/>
            </a:solidFill>
            <a:round/>
            <a:headEnd/>
            <a:tailEnd/>
          </a:ln>
        </p:spPr>
        <p:txBody>
          <a:bodyPr/>
          <a:lstStyle/>
          <a:p>
            <a:pPr eaLnBrk="0" hangingPunct="0"/>
            <a:endParaRPr lang="en-US"/>
          </a:p>
        </p:txBody>
      </p:sp>
      <p:sp>
        <p:nvSpPr>
          <p:cNvPr id="11" name="Oval 10"/>
          <p:cNvSpPr>
            <a:spLocks noChangeArrowheads="1"/>
          </p:cNvSpPr>
          <p:nvPr/>
        </p:nvSpPr>
        <p:spPr bwMode="auto">
          <a:xfrm>
            <a:off x="8077200" y="2667000"/>
            <a:ext cx="838200" cy="2286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Part 1 Visual</a:t>
            </a:r>
            <a:endParaRPr lang="en-US" dirty="0"/>
          </a:p>
        </p:txBody>
      </p:sp>
      <p:pic>
        <p:nvPicPr>
          <p:cNvPr id="4101" name="Picture 5"/>
          <p:cNvPicPr>
            <a:picLocks noChangeAspect="1" noChangeArrowheads="1"/>
          </p:cNvPicPr>
          <p:nvPr/>
        </p:nvPicPr>
        <p:blipFill>
          <a:blip r:embed="rId3" cstate="print"/>
          <a:srcRect/>
          <a:stretch>
            <a:fillRect/>
          </a:stretch>
        </p:blipFill>
        <p:spPr bwMode="auto">
          <a:xfrm>
            <a:off x="1233488" y="838200"/>
            <a:ext cx="6677025" cy="4876800"/>
          </a:xfrm>
          <a:prstGeom prst="rect">
            <a:avLst/>
          </a:prstGeom>
          <a:noFill/>
          <a:ln w="9525">
            <a:solidFill>
              <a:schemeClr val="tx1"/>
            </a:solidFill>
            <a:miter lim="800000"/>
            <a:headEnd/>
            <a:tailEnd/>
          </a:ln>
        </p:spPr>
      </p:pic>
      <p:sp>
        <p:nvSpPr>
          <p:cNvPr id="14" name="Rectangle 13"/>
          <p:cNvSpPr/>
          <p:nvPr/>
        </p:nvSpPr>
        <p:spPr>
          <a:xfrm>
            <a:off x="4724400" y="4800600"/>
            <a:ext cx="3200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4" cstate="print"/>
          <a:srcRect/>
          <a:stretch>
            <a:fillRect/>
          </a:stretch>
        </p:blipFill>
        <p:spPr bwMode="auto">
          <a:xfrm>
            <a:off x="304800" y="5715000"/>
            <a:ext cx="8385284" cy="704850"/>
          </a:xfrm>
          <a:prstGeom prst="rect">
            <a:avLst/>
          </a:prstGeom>
          <a:noFill/>
          <a:ln w="9525">
            <a:solidFill>
              <a:schemeClr val="tx1"/>
            </a:solidFill>
            <a:miter lim="800000"/>
            <a:headEnd/>
            <a:tailEnd/>
          </a:ln>
        </p:spPr>
      </p:pic>
      <p:sp>
        <p:nvSpPr>
          <p:cNvPr id="11" name="Oval 10"/>
          <p:cNvSpPr>
            <a:spLocks noChangeArrowheads="1"/>
          </p:cNvSpPr>
          <p:nvPr/>
        </p:nvSpPr>
        <p:spPr bwMode="auto">
          <a:xfrm>
            <a:off x="7696200" y="5715000"/>
            <a:ext cx="1447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Management Analysis</a:t>
            </a:r>
            <a:endParaRPr lang="en-US" dirty="0"/>
          </a:p>
        </p:txBody>
      </p:sp>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5E0EC5B7-37CD-4EDD-9819-2C4120F844FF}" type="slidenum">
              <a:rPr lang="en-US" sz="1300" b="1">
                <a:solidFill>
                  <a:schemeClr val="bg2"/>
                </a:solidFill>
                <a:latin typeface="+mj-lt"/>
                <a:ea typeface="ヒラギノ角ゴ Pro W3" charset="0"/>
                <a:cs typeface="ヒラギノ角ゴ Pro W3" charset="0"/>
              </a:rPr>
              <a:pPr eaLnBrk="0" hangingPunct="0">
                <a:defRPr/>
              </a:pPr>
              <a:t>14</a:t>
            </a:fld>
            <a:endParaRPr lang="en-US" sz="1300" b="1" dirty="0">
              <a:solidFill>
                <a:schemeClr val="bg2"/>
              </a:solidFill>
              <a:latin typeface="+mj-lt"/>
              <a:ea typeface="ヒラギノ角ゴ Pro W3" charset="0"/>
              <a:cs typeface="ヒラギノ角ゴ Pro W3" charset="0"/>
            </a:endParaRPr>
          </a:p>
        </p:txBody>
      </p:sp>
      <p:pic>
        <p:nvPicPr>
          <p:cNvPr id="5122" name="Picture 2"/>
          <p:cNvPicPr>
            <a:picLocks noChangeAspect="1" noChangeArrowheads="1"/>
          </p:cNvPicPr>
          <p:nvPr/>
        </p:nvPicPr>
        <p:blipFill>
          <a:blip r:embed="rId3" cstate="print"/>
          <a:srcRect/>
          <a:stretch>
            <a:fillRect/>
          </a:stretch>
        </p:blipFill>
        <p:spPr bwMode="auto">
          <a:xfrm>
            <a:off x="152400" y="1600200"/>
            <a:ext cx="8886092" cy="1524000"/>
          </a:xfrm>
          <a:prstGeom prst="rect">
            <a:avLst/>
          </a:prstGeom>
          <a:noFill/>
          <a:ln w="9525">
            <a:solidFill>
              <a:schemeClr val="tx1"/>
            </a:solidFill>
            <a:miter lim="800000"/>
            <a:headEnd/>
            <a:tailEnd/>
          </a:ln>
        </p:spPr>
      </p:pic>
      <p:sp>
        <p:nvSpPr>
          <p:cNvPr id="5" name="Oval 4"/>
          <p:cNvSpPr>
            <a:spLocks noChangeArrowheads="1"/>
          </p:cNvSpPr>
          <p:nvPr/>
        </p:nvSpPr>
        <p:spPr bwMode="auto">
          <a:xfrm>
            <a:off x="7086600" y="2514600"/>
            <a:ext cx="7620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Part 3 Price Earnings Data</a:t>
            </a:r>
            <a:endParaRPr lang="en-US" dirty="0"/>
          </a:p>
        </p:txBody>
      </p:sp>
      <p:sp>
        <p:nvSpPr>
          <p:cNvPr id="15" name="Slide Number Placeholder 3"/>
          <p:cNvSpPr txBox="1">
            <a:spLocks/>
          </p:cNvSpPr>
          <p:nvPr/>
        </p:nvSpPr>
        <p:spPr bwMode="auto">
          <a:xfrm>
            <a:off x="381000" y="5272088"/>
            <a:ext cx="381000" cy="290512"/>
          </a:xfrm>
          <a:prstGeom prst="rect">
            <a:avLst/>
          </a:prstGeom>
          <a:noFill/>
          <a:ln w="9525">
            <a:noFill/>
            <a:miter lim="800000"/>
            <a:headEnd/>
            <a:tailEnd/>
          </a:ln>
          <a:effectLst/>
        </p:spPr>
        <p:txBody>
          <a:bodyPr>
            <a:spAutoFit/>
          </a:bodyPr>
          <a:lstStyle/>
          <a:p>
            <a:pPr eaLnBrk="0" hangingPunct="0">
              <a:defRPr/>
            </a:pPr>
            <a:fld id="{206018F0-7480-43FD-88BE-FAE395313EDE}" type="slidenum">
              <a:rPr lang="en-US" sz="1300" b="1">
                <a:solidFill>
                  <a:schemeClr val="bg2"/>
                </a:solidFill>
                <a:latin typeface="+mj-lt"/>
                <a:ea typeface="ヒラギノ角ゴ Pro W3" charset="0"/>
                <a:cs typeface="ヒラギノ角ゴ Pro W3" charset="0"/>
              </a:rPr>
              <a:pPr eaLnBrk="0" hangingPunct="0">
                <a:defRPr/>
              </a:pPr>
              <a:t>15</a:t>
            </a:fld>
            <a:endParaRPr lang="en-US" sz="1300" b="1" dirty="0">
              <a:solidFill>
                <a:schemeClr val="bg2"/>
              </a:solidFill>
              <a:latin typeface="+mj-lt"/>
              <a:ea typeface="ヒラギノ角ゴ Pro W3" charset="0"/>
              <a:cs typeface="ヒラギノ角ゴ Pro W3" charset="0"/>
            </a:endParaRPr>
          </a:p>
        </p:txBody>
      </p:sp>
      <p:pic>
        <p:nvPicPr>
          <p:cNvPr id="6147" name="Picture 3"/>
          <p:cNvPicPr>
            <a:picLocks noChangeAspect="1" noChangeArrowheads="1"/>
          </p:cNvPicPr>
          <p:nvPr/>
        </p:nvPicPr>
        <p:blipFill>
          <a:blip r:embed="rId3" cstate="print"/>
          <a:srcRect/>
          <a:stretch>
            <a:fillRect/>
          </a:stretch>
        </p:blipFill>
        <p:spPr bwMode="auto">
          <a:xfrm>
            <a:off x="304800" y="1828800"/>
            <a:ext cx="8603384" cy="3124200"/>
          </a:xfrm>
          <a:prstGeom prst="rect">
            <a:avLst/>
          </a:prstGeom>
          <a:noFill/>
          <a:ln w="9525">
            <a:solidFill>
              <a:schemeClr val="tx1"/>
            </a:solidFill>
            <a:miter lim="800000"/>
            <a:headEnd/>
            <a:tailEnd/>
          </a:ln>
        </p:spPr>
      </p:pic>
      <p:cxnSp>
        <p:nvCxnSpPr>
          <p:cNvPr id="11" name="Straight Connector 10"/>
          <p:cNvCxnSpPr/>
          <p:nvPr/>
        </p:nvCxnSpPr>
        <p:spPr>
          <a:xfrm>
            <a:off x="4419600" y="4114800"/>
            <a:ext cx="8382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a:spLocks noChangeArrowheads="1"/>
          </p:cNvSpPr>
          <p:nvPr/>
        </p:nvSpPr>
        <p:spPr bwMode="auto">
          <a:xfrm>
            <a:off x="4572000" y="23622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Part 4 Risk and Reward</a:t>
            </a:r>
            <a:endParaRPr lang="en-US" dirty="0"/>
          </a:p>
        </p:txBody>
      </p:sp>
      <p:pic>
        <p:nvPicPr>
          <p:cNvPr id="7173" name="Picture 5"/>
          <p:cNvPicPr>
            <a:picLocks noChangeAspect="1" noChangeArrowheads="1"/>
          </p:cNvPicPr>
          <p:nvPr/>
        </p:nvPicPr>
        <p:blipFill>
          <a:blip r:embed="rId3" cstate="print"/>
          <a:srcRect/>
          <a:stretch>
            <a:fillRect/>
          </a:stretch>
        </p:blipFill>
        <p:spPr bwMode="auto">
          <a:xfrm>
            <a:off x="6096000" y="3124200"/>
            <a:ext cx="2719186" cy="3590925"/>
          </a:xfrm>
          <a:prstGeom prst="rect">
            <a:avLst/>
          </a:prstGeom>
          <a:noFill/>
          <a:ln w="9525">
            <a:solidFill>
              <a:schemeClr val="tx1"/>
            </a:solid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6096000" y="1371600"/>
            <a:ext cx="2638425" cy="1552575"/>
          </a:xfrm>
          <a:prstGeom prst="rect">
            <a:avLst/>
          </a:prstGeom>
          <a:noFill/>
          <a:ln w="9525">
            <a:solidFill>
              <a:schemeClr val="tx1"/>
            </a:solidFill>
            <a:miter lim="800000"/>
            <a:headEnd/>
            <a:tailEnd/>
          </a:ln>
        </p:spPr>
      </p:pic>
      <p:pic>
        <p:nvPicPr>
          <p:cNvPr id="7175" name="Picture 7"/>
          <p:cNvPicPr>
            <a:picLocks noChangeAspect="1" noChangeArrowheads="1"/>
          </p:cNvPicPr>
          <p:nvPr/>
        </p:nvPicPr>
        <p:blipFill>
          <a:blip r:embed="rId5" cstate="print"/>
          <a:srcRect/>
          <a:stretch>
            <a:fillRect/>
          </a:stretch>
        </p:blipFill>
        <p:spPr bwMode="auto">
          <a:xfrm>
            <a:off x="152400" y="1566863"/>
            <a:ext cx="5667375" cy="3724275"/>
          </a:xfrm>
          <a:prstGeom prst="rect">
            <a:avLst/>
          </a:prstGeom>
          <a:noFill/>
          <a:ln w="9525">
            <a:solidFill>
              <a:schemeClr val="tx1"/>
            </a:solidFill>
            <a:miter lim="800000"/>
            <a:headEnd/>
            <a:tailEnd/>
          </a:ln>
        </p:spPr>
      </p:pic>
      <p:sp>
        <p:nvSpPr>
          <p:cNvPr id="15" name="Oval 14"/>
          <p:cNvSpPr>
            <a:spLocks noChangeArrowheads="1"/>
          </p:cNvSpPr>
          <p:nvPr/>
        </p:nvSpPr>
        <p:spPr bwMode="auto">
          <a:xfrm>
            <a:off x="7772400" y="16002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Stock Selection Guide Total Return Analysis</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F93259-8129-475B-AC8B-923736A192F1}" type="slidenum">
              <a:rPr lang="en-US" sz="1300" b="1">
                <a:solidFill>
                  <a:schemeClr val="bg2"/>
                </a:solidFill>
                <a:latin typeface="+mj-lt"/>
                <a:ea typeface="ヒラギノ角ゴ Pro W3" charset="0"/>
                <a:cs typeface="ヒラギノ角ゴ Pro W3" charset="0"/>
              </a:rPr>
              <a:pPr eaLnBrk="0" hangingPunct="0">
                <a:defRPr/>
              </a:pPr>
              <a:t>17</a:t>
            </a:fld>
            <a:endParaRPr lang="en-US" sz="1300" b="1" dirty="0">
              <a:solidFill>
                <a:schemeClr val="bg2"/>
              </a:solidFill>
              <a:latin typeface="+mj-lt"/>
              <a:ea typeface="ヒラギノ角ゴ Pro W3" charset="0"/>
              <a:cs typeface="ヒラギノ角ゴ Pro W3" charset="0"/>
            </a:endParaRPr>
          </a:p>
        </p:txBody>
      </p:sp>
      <p:pic>
        <p:nvPicPr>
          <p:cNvPr id="8195" name="Picture 3"/>
          <p:cNvPicPr>
            <a:picLocks noChangeAspect="1" noChangeArrowheads="1"/>
          </p:cNvPicPr>
          <p:nvPr/>
        </p:nvPicPr>
        <p:blipFill>
          <a:blip r:embed="rId3" cstate="print"/>
          <a:srcRect/>
          <a:stretch>
            <a:fillRect/>
          </a:stretch>
        </p:blipFill>
        <p:spPr bwMode="auto">
          <a:xfrm>
            <a:off x="3429000" y="4191000"/>
            <a:ext cx="2695575" cy="1762125"/>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295400" y="1447800"/>
            <a:ext cx="7180564" cy="2438400"/>
          </a:xfrm>
          <a:prstGeom prst="rect">
            <a:avLst/>
          </a:prstGeom>
          <a:noFill/>
          <a:ln w="9525">
            <a:solidFill>
              <a:schemeClr val="tx1"/>
            </a:solidFill>
            <a:miter lim="800000"/>
            <a:headEnd/>
            <a:tailEnd/>
          </a:ln>
        </p:spPr>
      </p:pic>
      <p:sp>
        <p:nvSpPr>
          <p:cNvPr id="6" name="Oval 5"/>
          <p:cNvSpPr>
            <a:spLocks noChangeArrowheads="1"/>
          </p:cNvSpPr>
          <p:nvPr/>
        </p:nvSpPr>
        <p:spPr bwMode="auto">
          <a:xfrm>
            <a:off x="4953000" y="1752600"/>
            <a:ext cx="609600" cy="457200"/>
          </a:xfrm>
          <a:prstGeom prst="ellipse">
            <a:avLst/>
          </a:prstGeom>
          <a:noFill/>
          <a:ln w="38100" algn="ctr">
            <a:solidFill>
              <a:srgbClr val="FF0000"/>
            </a:solidFill>
            <a:round/>
            <a:headEnd/>
            <a:tailEnd/>
          </a:ln>
        </p:spPr>
        <p:txBody>
          <a:bodyPr/>
          <a:lstStyle/>
          <a:p>
            <a:pPr eaLnBrk="0" hangingPunct="0"/>
            <a:endParaRPr lang="en-US"/>
          </a:p>
        </p:txBody>
      </p:sp>
      <p:sp>
        <p:nvSpPr>
          <p:cNvPr id="7" name="Oval 6"/>
          <p:cNvSpPr>
            <a:spLocks noChangeArrowheads="1"/>
          </p:cNvSpPr>
          <p:nvPr/>
        </p:nvSpPr>
        <p:spPr bwMode="auto">
          <a:xfrm>
            <a:off x="4953000" y="3048000"/>
            <a:ext cx="609600" cy="4572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SRCL </a:t>
            </a:r>
            <a:r>
              <a:rPr lang="en-US" dirty="0" smtClean="0"/>
              <a:t>Conclusion</a:t>
            </a:r>
            <a:endParaRPr lang="en-US" dirty="0"/>
          </a:p>
        </p:txBody>
      </p:sp>
      <p:sp>
        <p:nvSpPr>
          <p:cNvPr id="5"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8B66123-B1DF-427C-A7AF-624595BF3A4D}" type="slidenum">
              <a:rPr lang="en-US" sz="1300" b="1">
                <a:solidFill>
                  <a:schemeClr val="bg2"/>
                </a:solidFill>
                <a:latin typeface="+mj-lt"/>
                <a:ea typeface="ヒラギノ角ゴ Pro W3" charset="0"/>
                <a:cs typeface="ヒラギノ角ゴ Pro W3" charset="0"/>
              </a:rPr>
              <a:pPr eaLnBrk="0" hangingPunct="0">
                <a:defRPr/>
              </a:pPr>
              <a:t>18</a:t>
            </a:fld>
            <a:endParaRPr lang="en-US" sz="1300" b="1" dirty="0">
              <a:solidFill>
                <a:schemeClr val="bg2"/>
              </a:solidFill>
              <a:latin typeface="+mj-lt"/>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Disclaimer</a:t>
            </a:r>
            <a:endParaRPr lang="en-US" dirty="0"/>
          </a:p>
        </p:txBody>
      </p:sp>
      <p:sp>
        <p:nvSpPr>
          <p:cNvPr id="8195" name="Content Placeholder 2"/>
          <p:cNvSpPr>
            <a:spLocks noGrp="1"/>
          </p:cNvSpPr>
          <p:nvPr>
            <p:ph idx="1"/>
          </p:nvPr>
        </p:nvSpPr>
        <p:spPr>
          <a:xfrm>
            <a:off x="381000" y="1524000"/>
            <a:ext cx="8382000" cy="4114800"/>
          </a:xfrm>
        </p:spPr>
        <p:txBody>
          <a:bodyPr/>
          <a:lstStyle/>
          <a:p>
            <a:pPr eaLnBrk="1" hangingPunct="1"/>
            <a:r>
              <a:rPr lang="en-US" sz="16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smtClean="0"/>
              <a:t>TM</a:t>
            </a:r>
            <a:r>
              <a:rPr lang="en-US" sz="1600" smtClean="0"/>
              <a:t> National Association of Investors Corporation (“BI”).  The views expressed are those of the instructors, commentators, guests and participants, as the case may be, and do not necessarily represent those of BetterInvesting</a:t>
            </a:r>
            <a:r>
              <a:rPr lang="en-US" sz="1600" baseline="30000" smtClean="0"/>
              <a:t>TM</a:t>
            </a:r>
            <a:r>
              <a:rPr lang="en-US" sz="1600" smtClean="0"/>
              <a:t>. Investors should conduct their own review and analysis of any company of interest before making an investment decision.</a:t>
            </a:r>
          </a:p>
          <a:p>
            <a:pPr eaLnBrk="1" hangingPunct="1"/>
            <a:r>
              <a:rPr lang="en-US" sz="160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pPr eaLnBrk="1" hangingPunct="1"/>
            <a:r>
              <a:rPr lang="en-US" sz="1600" smtClean="0"/>
              <a:t>This presentation may contain images of websites and products or services not endorsed by BetterInvesting.  The presenter is not endorsing or promoting the use of these websites, products or services.</a:t>
            </a:r>
          </a:p>
        </p:txBody>
      </p:sp>
      <p:sp>
        <p:nvSpPr>
          <p:cNvPr id="4" name="Slide Number Placeholder 3"/>
          <p:cNvSpPr>
            <a:spLocks noGrp="1"/>
          </p:cNvSpPr>
          <p:nvPr>
            <p:ph type="sldNum" sz="quarter" idx="4294967295"/>
          </p:nvPr>
        </p:nvSpPr>
        <p:spPr bwMode="auto">
          <a:xfrm>
            <a:off x="381000" y="6262688"/>
            <a:ext cx="381000" cy="290512"/>
          </a:xfrm>
          <a:prstGeom prst="rect">
            <a:avLst/>
          </a:prstGeom>
          <a:ln>
            <a:miter lim="800000"/>
            <a:headEnd/>
            <a:tailEnd/>
          </a:ln>
        </p:spPr>
        <p:txBody>
          <a:bodyPr>
            <a:spAutoFit/>
          </a:bodyPr>
          <a:lstStyle/>
          <a:p>
            <a:pPr eaLnBrk="0" hangingPunct="0">
              <a:defRPr/>
            </a:pPr>
            <a:fld id="{50A0BF6E-E35A-4592-AC27-601F60B3560B}" type="slidenum">
              <a:rPr lang="en-US" sz="1300" b="1">
                <a:solidFill>
                  <a:schemeClr val="bg2"/>
                </a:solidFill>
                <a:latin typeface="+mj-lt"/>
                <a:ea typeface="ヒラギノ角ゴ Pro W3" charset="0"/>
                <a:cs typeface="ヒラギノ角ゴ Pro W3" charset="0"/>
              </a:rPr>
              <a:pPr eaLnBrk="0" hangingPunct="0">
                <a:defRPr/>
              </a:pPr>
              <a:t>2</a:t>
            </a:fld>
            <a:endParaRPr lang="en-US" sz="1300" b="1" dirty="0">
              <a:solidFill>
                <a:schemeClr val="bg2"/>
              </a:solidFill>
              <a:latin typeface="+mj-lt"/>
              <a:ea typeface="ヒラギノ角ゴ Pro W3" charset="0"/>
              <a:cs typeface="ヒラギノ角ゴ Pro W3" charset="0"/>
            </a:endParaRPr>
          </a:p>
        </p:txBody>
      </p:sp>
      <p:sp>
        <p:nvSpPr>
          <p:cNvPr id="5"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smtClean="0"/>
              <a:t>Stock Selection: Opening Thoughts</a:t>
            </a:r>
            <a:endParaRPr lang="en-US" sz="4000" dirty="0"/>
          </a:p>
        </p:txBody>
      </p:sp>
      <p:sp>
        <p:nvSpPr>
          <p:cNvPr id="34" name="Content Placeholder 33"/>
          <p:cNvSpPr>
            <a:spLocks noGrp="1"/>
          </p:cNvSpPr>
          <p:nvPr>
            <p:ph idx="1"/>
          </p:nvPr>
        </p:nvSpPr>
        <p:spPr>
          <a:xfrm>
            <a:off x="304800" y="1600200"/>
            <a:ext cx="4495800" cy="4495800"/>
          </a:xfrm>
        </p:spPr>
        <p:txBody>
          <a:bodyPr/>
          <a:lstStyle/>
          <a:p>
            <a:pPr eaLnBrk="1" hangingPunct="1">
              <a:defRPr/>
            </a:pPr>
            <a:r>
              <a:rPr lang="en-US" sz="2400" dirty="0" smtClean="0">
                <a:latin typeface="+mj-lt"/>
              </a:rPr>
              <a:t>Which Portfolio is the Stock For?</a:t>
            </a:r>
          </a:p>
          <a:p>
            <a:pPr lvl="1" eaLnBrk="1" hangingPunct="1">
              <a:defRPr/>
            </a:pPr>
            <a:r>
              <a:rPr lang="en-US" sz="2000" dirty="0" smtClean="0">
                <a:latin typeface="+mj-lt"/>
              </a:rPr>
              <a:t>Model Club or Investment Club</a:t>
            </a:r>
          </a:p>
          <a:p>
            <a:pPr lvl="1" eaLnBrk="1" hangingPunct="1">
              <a:defRPr/>
            </a:pPr>
            <a:r>
              <a:rPr lang="en-US" sz="2000" dirty="0" smtClean="0">
                <a:latin typeface="+mj-lt"/>
              </a:rPr>
              <a:t>Personal Portfolio</a:t>
            </a:r>
          </a:p>
          <a:p>
            <a:pPr lvl="1" eaLnBrk="1" hangingPunct="1">
              <a:defRPr/>
            </a:pPr>
            <a:r>
              <a:rPr lang="en-US" sz="2000" dirty="0" smtClean="0">
                <a:latin typeface="+mj-lt"/>
              </a:rPr>
              <a:t>Teaching Example</a:t>
            </a:r>
          </a:p>
          <a:p>
            <a:pPr eaLnBrk="1" hangingPunct="1">
              <a:defRPr/>
            </a:pPr>
            <a:r>
              <a:rPr lang="en-US" sz="2400" dirty="0" smtClean="0">
                <a:latin typeface="+mj-lt"/>
              </a:rPr>
              <a:t>Role in Portfolio</a:t>
            </a:r>
          </a:p>
          <a:p>
            <a:pPr lvl="1" eaLnBrk="1" hangingPunct="1">
              <a:defRPr/>
            </a:pPr>
            <a:r>
              <a:rPr lang="en-US" sz="2000" dirty="0" smtClean="0">
                <a:latin typeface="+mj-lt"/>
              </a:rPr>
              <a:t>Size</a:t>
            </a:r>
          </a:p>
          <a:p>
            <a:pPr lvl="1" eaLnBrk="1" hangingPunct="1">
              <a:defRPr/>
            </a:pPr>
            <a:r>
              <a:rPr lang="en-US" sz="2000" dirty="0" smtClean="0">
                <a:latin typeface="+mj-lt"/>
              </a:rPr>
              <a:t>Sector/Industry</a:t>
            </a:r>
          </a:p>
          <a:p>
            <a:pPr lvl="1" eaLnBrk="1" hangingPunct="1">
              <a:defRPr/>
            </a:pPr>
            <a:r>
              <a:rPr lang="en-US" sz="2000" dirty="0" smtClean="0">
                <a:latin typeface="+mj-lt"/>
              </a:rPr>
              <a:t>Core Holding</a:t>
            </a:r>
          </a:p>
          <a:p>
            <a:pPr lvl="1" eaLnBrk="1" hangingPunct="1">
              <a:defRPr/>
            </a:pPr>
            <a:r>
              <a:rPr lang="en-US" sz="2000" dirty="0" smtClean="0">
                <a:latin typeface="+mj-lt"/>
              </a:rPr>
              <a:t>Challenge to Existing Holding</a:t>
            </a:r>
          </a:p>
          <a:p>
            <a:pPr lvl="1" eaLnBrk="1" hangingPunct="1">
              <a:defRPr/>
            </a:pPr>
            <a:r>
              <a:rPr lang="en-US" sz="2000" dirty="0" smtClean="0">
                <a:latin typeface="+mj-lt"/>
              </a:rPr>
              <a:t>Pounce Pile (</a:t>
            </a:r>
            <a:r>
              <a:rPr lang="en-US" sz="2000" dirty="0" err="1" smtClean="0">
                <a:latin typeface="+mj-lt"/>
              </a:rPr>
              <a:t>Watchlist</a:t>
            </a:r>
            <a:r>
              <a:rPr lang="en-US" sz="2000" dirty="0" smtClean="0">
                <a:latin typeface="+mj-lt"/>
              </a:rPr>
              <a:t>)</a:t>
            </a: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r>
              <a:rPr lang="en-US" sz="2400" dirty="0" smtClean="0">
                <a:latin typeface="+mj-lt"/>
              </a:rPr>
              <a:t> </a:t>
            </a:r>
          </a:p>
        </p:txBody>
      </p:sp>
      <p:sp>
        <p:nvSpPr>
          <p:cNvPr id="7" name="Rectangle 6"/>
          <p:cNvSpPr>
            <a:spLocks noChangeArrowheads="1"/>
          </p:cNvSpPr>
          <p:nvPr/>
        </p:nvSpPr>
        <p:spPr bwMode="auto">
          <a:xfrm>
            <a:off x="914400" y="4343400"/>
            <a:ext cx="2819400" cy="381000"/>
          </a:xfrm>
          <a:prstGeom prst="rect">
            <a:avLst/>
          </a:prstGeom>
          <a:noFill/>
          <a:ln w="38100" algn="ctr">
            <a:solidFill>
              <a:srgbClr val="FF0000"/>
            </a:solidFill>
            <a:round/>
            <a:headEnd/>
            <a:tailEnd/>
          </a:ln>
        </p:spPr>
        <p:txBody>
          <a:bodyPr/>
          <a:lstStyle/>
          <a:p>
            <a:pPr eaLnBrk="0" hangingPunct="0"/>
            <a:endParaRPr lang="en-US"/>
          </a:p>
        </p:txBody>
      </p:sp>
      <p:pic>
        <p:nvPicPr>
          <p:cNvPr id="4103" name="Picture 8" descr="MCj02309870000[1]"/>
          <p:cNvPicPr>
            <a:picLocks noChangeAspect="1" noChangeArrowheads="1"/>
          </p:cNvPicPr>
          <p:nvPr/>
        </p:nvPicPr>
        <p:blipFill>
          <a:blip r:embed="rId3" cstate="print"/>
          <a:srcRect/>
          <a:stretch>
            <a:fillRect/>
          </a:stretch>
        </p:blipFill>
        <p:spPr bwMode="auto">
          <a:xfrm>
            <a:off x="4572000" y="2590800"/>
            <a:ext cx="4343400" cy="3232150"/>
          </a:xfrm>
          <a:prstGeom prst="rect">
            <a:avLst/>
          </a:prstGeom>
          <a:noFill/>
          <a:ln w="9525">
            <a:noFill/>
            <a:miter lim="800000"/>
            <a:headEnd/>
            <a:tailEnd/>
          </a:ln>
        </p:spPr>
      </p:pic>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326E54F5-C626-4270-BF60-B4B190DDC957}" type="slidenum">
              <a:rPr lang="en-US" sz="1300" b="1">
                <a:solidFill>
                  <a:schemeClr val="bg2"/>
                </a:solidFill>
                <a:latin typeface="+mj-lt"/>
                <a:ea typeface="ヒラギノ角ゴ Pro W3" charset="0"/>
                <a:cs typeface="ヒラギノ角ゴ Pro W3" charset="0"/>
              </a:rPr>
              <a:pPr eaLnBrk="0" hangingPunct="0">
                <a:defRPr/>
              </a:pPr>
              <a:t>3</a:t>
            </a:fld>
            <a:endParaRPr lang="en-US" sz="1300" b="1" dirty="0">
              <a:solidFill>
                <a:schemeClr val="bg2"/>
              </a:solidFill>
              <a:latin typeface="+mj-lt"/>
              <a:ea typeface="ヒラギノ角ゴ Pro W3" charset="0"/>
              <a:cs typeface="ヒラギノ角ゴ Pro W3" charset="0"/>
            </a:endParaRPr>
          </a:p>
        </p:txBody>
      </p:sp>
      <p:sp>
        <p:nvSpPr>
          <p:cNvPr id="10" name="Rectangle 9"/>
          <p:cNvSpPr>
            <a:spLocks noChangeArrowheads="1"/>
          </p:cNvSpPr>
          <p:nvPr/>
        </p:nvSpPr>
        <p:spPr bwMode="auto">
          <a:xfrm>
            <a:off x="914400" y="5410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1" name="Rectangle 10"/>
          <p:cNvSpPr>
            <a:spLocks noChangeArrowheads="1"/>
          </p:cNvSpPr>
          <p:nvPr/>
        </p:nvSpPr>
        <p:spPr bwMode="auto">
          <a:xfrm>
            <a:off x="914400" y="3886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2" name="Rectangle 11"/>
          <p:cNvSpPr>
            <a:spLocks noChangeArrowheads="1"/>
          </p:cNvSpPr>
          <p:nvPr/>
        </p:nvSpPr>
        <p:spPr bwMode="auto">
          <a:xfrm>
            <a:off x="914400" y="2438400"/>
            <a:ext cx="1524000" cy="381000"/>
          </a:xfrm>
          <a:prstGeom prst="rect">
            <a:avLst/>
          </a:prstGeom>
          <a:noFill/>
          <a:ln w="38100" algn="ctr">
            <a:solidFill>
              <a:srgbClr val="FF0000"/>
            </a:solidFill>
            <a:round/>
            <a:headEnd/>
            <a:tailEnd/>
          </a:ln>
        </p:spPr>
        <p:txBody>
          <a:bodyPr/>
          <a:lstStyle/>
          <a:p>
            <a:pPr eaLnBrk="0" hangingPunct="0"/>
            <a:endParaRPr lang="en-US"/>
          </a:p>
        </p:txBody>
      </p:sp>
      <p:sp>
        <p:nvSpPr>
          <p:cNvPr id="13"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err="1" smtClean="0"/>
              <a:t>Stericycle</a:t>
            </a:r>
            <a:r>
              <a:rPr lang="en-US" sz="4000" dirty="0" smtClean="0"/>
              <a:t> (SRCL) - Profile</a:t>
            </a:r>
            <a:endParaRPr lang="en-US" sz="4000" dirty="0"/>
          </a:p>
        </p:txBody>
      </p:sp>
      <p:sp>
        <p:nvSpPr>
          <p:cNvPr id="8" name="Rectangle 7"/>
          <p:cNvSpPr/>
          <p:nvPr/>
        </p:nvSpPr>
        <p:spPr>
          <a:xfrm>
            <a:off x="228600" y="1524000"/>
            <a:ext cx="8686800" cy="2031325"/>
          </a:xfrm>
          <a:prstGeom prst="rect">
            <a:avLst/>
          </a:prstGeom>
        </p:spPr>
        <p:txBody>
          <a:bodyPr>
            <a:spAutoFit/>
          </a:bodyPr>
          <a:lstStyle/>
          <a:p>
            <a:pPr eaLnBrk="0" hangingPunct="0">
              <a:defRPr/>
            </a:pPr>
            <a:r>
              <a:rPr lang="en-US" b="1" dirty="0" err="1" smtClean="0"/>
              <a:t>Stericycle</a:t>
            </a:r>
            <a:r>
              <a:rPr lang="en-US" b="1" dirty="0" smtClean="0"/>
              <a:t>, Inc.</a:t>
            </a:r>
            <a:r>
              <a:rPr lang="en-US" dirty="0" smtClean="0"/>
              <a:t/>
            </a:r>
            <a:br>
              <a:rPr lang="en-US" dirty="0" smtClean="0"/>
            </a:br>
            <a:r>
              <a:rPr lang="en-US" dirty="0" smtClean="0"/>
              <a:t>28161 North Keith Drive</a:t>
            </a:r>
            <a:br>
              <a:rPr lang="en-US" dirty="0" smtClean="0"/>
            </a:br>
            <a:r>
              <a:rPr lang="en-US" dirty="0" smtClean="0"/>
              <a:t>Lake Forest, IL 60045</a:t>
            </a:r>
            <a:br>
              <a:rPr lang="en-US" dirty="0" smtClean="0"/>
            </a:br>
            <a:r>
              <a:rPr lang="en-US" dirty="0" smtClean="0"/>
              <a:t>United States - </a:t>
            </a:r>
            <a:r>
              <a:rPr lang="en-US" dirty="0" smtClean="0">
                <a:hlinkClick r:id="rId3"/>
              </a:rPr>
              <a:t>Map</a:t>
            </a:r>
            <a:r>
              <a:rPr lang="en-US" dirty="0" smtClean="0"/>
              <a:t/>
            </a:r>
            <a:br>
              <a:rPr lang="en-US" dirty="0" smtClean="0"/>
            </a:br>
            <a:r>
              <a:rPr lang="en-US" dirty="0" smtClean="0"/>
              <a:t>Phone: 847-367-5910</a:t>
            </a:r>
            <a:br>
              <a:rPr lang="en-US" dirty="0" smtClean="0"/>
            </a:br>
            <a:r>
              <a:rPr lang="en-US" dirty="0" smtClean="0"/>
              <a:t>Fax: 847-367-9493</a:t>
            </a:r>
            <a:br>
              <a:rPr lang="en-US" dirty="0" smtClean="0"/>
            </a:br>
            <a:r>
              <a:rPr lang="en-US" dirty="0" smtClean="0"/>
              <a:t>Website: </a:t>
            </a:r>
            <a:r>
              <a:rPr lang="en-US" dirty="0" smtClean="0">
                <a:hlinkClick r:id="rId4"/>
              </a:rPr>
              <a:t>http://www.stericycle.com</a:t>
            </a:r>
            <a:endParaRPr lang="en-US" dirty="0">
              <a:latin typeface="Arial" charset="0"/>
              <a:ea typeface="ヒラギノ角ゴ Pro W3" charset="0"/>
              <a:cs typeface="ヒラギノ角ゴ Pro W3" charset="0"/>
            </a:endParaRPr>
          </a:p>
        </p:txBody>
      </p:sp>
      <p:sp>
        <p:nvSpPr>
          <p:cNvPr id="5124" name="Rectangle 3"/>
          <p:cNvSpPr>
            <a:spLocks noGrp="1" noChangeArrowheads="1"/>
          </p:cNvSpPr>
          <p:nvPr>
            <p:ph idx="4294967295"/>
          </p:nvPr>
        </p:nvSpPr>
        <p:spPr>
          <a:xfrm>
            <a:off x="228600" y="3886200"/>
            <a:ext cx="8610600" cy="2590800"/>
          </a:xfrm>
        </p:spPr>
        <p:txBody>
          <a:bodyPr/>
          <a:lstStyle/>
          <a:p>
            <a:pPr eaLnBrk="1" hangingPunct="1"/>
            <a:r>
              <a:rPr lang="en-US" sz="2800" dirty="0" smtClean="0">
                <a:latin typeface="Arial Narrow" pitchFamily="34" charset="0"/>
              </a:rPr>
              <a:t>Sector:  Industrial Goods</a:t>
            </a:r>
          </a:p>
          <a:p>
            <a:pPr eaLnBrk="1" hangingPunct="1"/>
            <a:r>
              <a:rPr lang="en-US" sz="2800" dirty="0" smtClean="0">
                <a:latin typeface="Arial Narrow" pitchFamily="34" charset="0"/>
              </a:rPr>
              <a:t>Industry:  </a:t>
            </a:r>
            <a:r>
              <a:rPr lang="en-US" sz="2800" dirty="0" smtClean="0">
                <a:latin typeface="Arial Narrow" pitchFamily="34" charset="0"/>
              </a:rPr>
              <a:t>Environmental/</a:t>
            </a:r>
          </a:p>
          <a:p>
            <a:pPr eaLnBrk="1" hangingPunct="1">
              <a:buNone/>
            </a:pPr>
            <a:r>
              <a:rPr lang="en-US" sz="2800" dirty="0" smtClean="0">
                <a:latin typeface="Arial Narrow" pitchFamily="34" charset="0"/>
              </a:rPr>
              <a:t>                      Waste </a:t>
            </a:r>
            <a:r>
              <a:rPr lang="en-US" sz="2800" dirty="0" smtClean="0">
                <a:latin typeface="Arial Narrow" pitchFamily="34" charset="0"/>
              </a:rPr>
              <a:t>Management</a:t>
            </a:r>
          </a:p>
          <a:p>
            <a:pPr eaLnBrk="1" hangingPunct="1"/>
            <a:r>
              <a:rPr lang="en-US" sz="2800" dirty="0" smtClean="0">
                <a:latin typeface="Arial Narrow" pitchFamily="34" charset="0"/>
              </a:rPr>
              <a:t>Ticker:  SRCL/NASDAQ</a:t>
            </a:r>
          </a:p>
        </p:txBody>
      </p:sp>
      <p:sp>
        <p:nvSpPr>
          <p:cNvPr id="6"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F6F5DD45-1CAB-4BEB-AFBD-E4759C7EF1B1}" type="slidenum">
              <a:rPr lang="en-US" sz="1300" b="1">
                <a:solidFill>
                  <a:schemeClr val="bg2"/>
                </a:solidFill>
                <a:latin typeface="+mj-lt"/>
                <a:ea typeface="ヒラギノ角ゴ Pro W3" charset="0"/>
                <a:cs typeface="ヒラギノ角ゴ Pro W3" charset="0"/>
              </a:rPr>
              <a:pPr eaLnBrk="0" hangingPunct="0">
                <a:defRPr/>
              </a:pPr>
              <a:t>4</a:t>
            </a:fld>
            <a:endParaRPr lang="en-US" sz="1300" b="1" dirty="0">
              <a:solidFill>
                <a:schemeClr val="bg2"/>
              </a:solidFill>
              <a:latin typeface="+mj-lt"/>
              <a:ea typeface="ヒラギノ角ゴ Pro W3" charset="0"/>
              <a:cs typeface="ヒラギノ角ゴ Pro W3" charset="0"/>
            </a:endParaRPr>
          </a:p>
        </p:txBody>
      </p:sp>
      <p:pic>
        <p:nvPicPr>
          <p:cNvPr id="9" name="Picture 4"/>
          <p:cNvPicPr>
            <a:picLocks noChangeAspect="1" noChangeArrowheads="1"/>
          </p:cNvPicPr>
          <p:nvPr/>
        </p:nvPicPr>
        <p:blipFill>
          <a:blip r:embed="rId5" cstate="print"/>
          <a:srcRect/>
          <a:stretch>
            <a:fillRect/>
          </a:stretch>
        </p:blipFill>
        <p:spPr bwMode="auto">
          <a:xfrm>
            <a:off x="5334000" y="1447800"/>
            <a:ext cx="3495675" cy="5267325"/>
          </a:xfrm>
          <a:prstGeom prst="rect">
            <a:avLst/>
          </a:prstGeom>
          <a:noFill/>
          <a:ln w="9525">
            <a:noFill/>
            <a:miter lim="800000"/>
            <a:headEnd/>
            <a:tailEnd/>
          </a:ln>
        </p:spPr>
      </p:pic>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SRCL Makes Money</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5</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066800"/>
            <a:ext cx="8538911" cy="5146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dirty="0" smtClean="0"/>
              <a:t>How SRCL Grows</a:t>
            </a:r>
            <a:endParaRPr lang="en-US" dirty="0"/>
          </a:p>
        </p:txBody>
      </p:sp>
      <p:pic>
        <p:nvPicPr>
          <p:cNvPr id="7171" name="Picture 2" descr="http://www.tsmc.com/img/spacer.gif"/>
          <p:cNvPicPr>
            <a:picLocks noChangeAspect="1" noChangeArrowheads="1"/>
          </p:cNvPicPr>
          <p:nvPr/>
        </p:nvPicPr>
        <p:blipFill>
          <a:blip r:embed="rId3"/>
          <a:srcRect/>
          <a:stretch>
            <a:fillRect/>
          </a:stretch>
        </p:blipFill>
        <p:spPr bwMode="auto">
          <a:xfrm>
            <a:off x="304800" y="2468563"/>
            <a:ext cx="236538" cy="46037"/>
          </a:xfrm>
          <a:prstGeom prst="rect">
            <a:avLst/>
          </a:prstGeom>
          <a:noFill/>
          <a:ln w="9525">
            <a:noFill/>
            <a:miter lim="800000"/>
            <a:headEnd/>
            <a:tailEnd/>
          </a:ln>
        </p:spPr>
      </p:pic>
      <p:sp>
        <p:nvSpPr>
          <p:cNvPr id="13"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85A0DD-3365-4234-8CD5-32C9198147B8}" type="slidenum">
              <a:rPr lang="en-US" sz="1300" b="1">
                <a:solidFill>
                  <a:schemeClr val="bg2"/>
                </a:solidFill>
                <a:latin typeface="+mj-lt"/>
                <a:ea typeface="ヒラギノ角ゴ Pro W3" charset="0"/>
                <a:cs typeface="ヒラギノ角ゴ Pro W3" charset="0"/>
              </a:rPr>
              <a:pPr eaLnBrk="0" hangingPunct="0">
                <a:defRPr/>
              </a:pPr>
              <a:t>6</a:t>
            </a:fld>
            <a:endParaRPr lang="en-US" sz="1300" b="1" dirty="0">
              <a:solidFill>
                <a:schemeClr val="bg2"/>
              </a:solidFill>
              <a:latin typeface="+mj-lt"/>
              <a:ea typeface="ヒラギノ角ゴ Pro W3" charset="0"/>
              <a:cs typeface="ヒラギノ角ゴ Pro W3" charset="0"/>
            </a:endParaRPr>
          </a:p>
        </p:txBody>
      </p:sp>
      <p:pic>
        <p:nvPicPr>
          <p:cNvPr id="5122" name="Picture 2"/>
          <p:cNvPicPr>
            <a:picLocks noChangeAspect="1" noChangeArrowheads="1"/>
          </p:cNvPicPr>
          <p:nvPr/>
        </p:nvPicPr>
        <p:blipFill>
          <a:blip r:embed="rId4" cstate="print"/>
          <a:srcRect/>
          <a:stretch>
            <a:fillRect/>
          </a:stretch>
        </p:blipFill>
        <p:spPr bwMode="auto">
          <a:xfrm>
            <a:off x="685800" y="1262529"/>
            <a:ext cx="7729538" cy="5304585"/>
          </a:xfrm>
          <a:prstGeom prst="rect">
            <a:avLst/>
          </a:prstGeom>
          <a:noFill/>
          <a:ln w="9525">
            <a:noFill/>
            <a:miter lim="800000"/>
            <a:headEnd/>
            <a:tailEnd/>
          </a:ln>
        </p:spPr>
      </p:pic>
      <p:sp>
        <p:nvSpPr>
          <p:cNvPr id="6"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SRCL:  US and Global </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7</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52400" y="3900695"/>
            <a:ext cx="4800600" cy="2804905"/>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52400" y="1335541"/>
            <a:ext cx="4800600" cy="2550659"/>
          </a:xfrm>
          <a:prstGeom prst="rect">
            <a:avLst/>
          </a:prstGeom>
          <a:noFill/>
          <a:ln w="9525">
            <a:solidFill>
              <a:schemeClr val="tx1"/>
            </a:solid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410200" y="1295400"/>
            <a:ext cx="2838450" cy="2295525"/>
          </a:xfrm>
          <a:prstGeom prst="rect">
            <a:avLst/>
          </a:prstGeom>
          <a:noFill/>
          <a:ln w="9525">
            <a:solidFill>
              <a:schemeClr val="tx1"/>
            </a:solid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5562600" y="4191000"/>
            <a:ext cx="2847975" cy="21812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SRCL Opinions:  Value Line</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8</a:t>
            </a:fld>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228600" y="1295400"/>
            <a:ext cx="8763001" cy="520303"/>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3581400" y="1905000"/>
            <a:ext cx="5318449" cy="1447800"/>
          </a:xfrm>
          <a:prstGeom prst="rect">
            <a:avLst/>
          </a:prstGeom>
          <a:noFill/>
          <a:ln w="9525">
            <a:noFill/>
            <a:miter lim="800000"/>
            <a:headEnd/>
            <a:tailEnd/>
          </a:ln>
        </p:spPr>
      </p:pic>
      <p:pic>
        <p:nvPicPr>
          <p:cNvPr id="8200" name="Picture 8"/>
          <p:cNvPicPr>
            <a:picLocks noChangeAspect="1" noChangeArrowheads="1"/>
          </p:cNvPicPr>
          <p:nvPr/>
        </p:nvPicPr>
        <p:blipFill>
          <a:blip r:embed="rId5" cstate="print"/>
          <a:srcRect/>
          <a:stretch>
            <a:fillRect/>
          </a:stretch>
        </p:blipFill>
        <p:spPr bwMode="auto">
          <a:xfrm>
            <a:off x="381000" y="4833938"/>
            <a:ext cx="8258055" cy="1338262"/>
          </a:xfrm>
          <a:prstGeom prst="rect">
            <a:avLst/>
          </a:prstGeom>
          <a:noFill/>
          <a:ln w="9525">
            <a:noFill/>
            <a:miter lim="800000"/>
            <a:headEnd/>
            <a:tailEnd/>
          </a:ln>
        </p:spPr>
      </p:pic>
      <p:pic>
        <p:nvPicPr>
          <p:cNvPr id="8201" name="Picture 9"/>
          <p:cNvPicPr>
            <a:picLocks noChangeAspect="1" noChangeArrowheads="1"/>
          </p:cNvPicPr>
          <p:nvPr/>
        </p:nvPicPr>
        <p:blipFill>
          <a:blip r:embed="rId6" cstate="print"/>
          <a:srcRect/>
          <a:stretch>
            <a:fillRect/>
          </a:stretch>
        </p:blipFill>
        <p:spPr bwMode="auto">
          <a:xfrm>
            <a:off x="2895600" y="3440722"/>
            <a:ext cx="6096000" cy="1207478"/>
          </a:xfrm>
          <a:prstGeom prst="rect">
            <a:avLst/>
          </a:prstGeom>
          <a:noFill/>
          <a:ln w="9525">
            <a:noFill/>
            <a:miter lim="800000"/>
            <a:headEnd/>
            <a:tailEnd/>
          </a:ln>
        </p:spPr>
      </p:pic>
      <p:pic>
        <p:nvPicPr>
          <p:cNvPr id="8196" name="Picture 4"/>
          <p:cNvPicPr>
            <a:picLocks noChangeAspect="1" noChangeArrowheads="1"/>
          </p:cNvPicPr>
          <p:nvPr/>
        </p:nvPicPr>
        <p:blipFill>
          <a:blip r:embed="rId7" cstate="print"/>
          <a:srcRect/>
          <a:stretch>
            <a:fillRect/>
          </a:stretch>
        </p:blipFill>
        <p:spPr bwMode="auto">
          <a:xfrm>
            <a:off x="228600" y="1905000"/>
            <a:ext cx="278366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SRCL Opinions:  Morningstar</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9</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800600" y="4267200"/>
            <a:ext cx="4048125" cy="371475"/>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24400" y="2286000"/>
            <a:ext cx="4219575" cy="169545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52400" y="2362200"/>
            <a:ext cx="4476750" cy="2228850"/>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52400" y="4648200"/>
            <a:ext cx="4591050" cy="1857375"/>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04800" y="1200150"/>
            <a:ext cx="6677025" cy="1009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etterInvestingNationalConv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etterInvestingNationalConven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tterInvestingNationalConven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tterInvestingNationalConven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tterInvestingNationalConven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tterInvestingNationalConven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tterInvestingNationalConven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tterInvestingNationalConven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tterInvestingNationalConven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tterInvestingNationalConven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tterInvestingNationalConven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tterInvestingNationalConven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tterInvestingNationalConven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tterInvestingNationalConven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2288FA6A2C46419D6584325E30B189" ma:contentTypeVersion="0" ma:contentTypeDescription="Create a new document." ma:contentTypeScope="" ma:versionID="74d196fb56b6b26c852352d8e798129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FD79AE-2941-435D-91E4-21A8A0E0E6FA}">
  <ds:schemaRef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4DC35BF-14F3-4972-B699-CD9DD9655685}">
  <ds:schemaRefs>
    <ds:schemaRef ds:uri="http://schemas.microsoft.com/sharepoint/v3/contenttype/forms"/>
  </ds:schemaRefs>
</ds:datastoreItem>
</file>

<file path=customXml/itemProps3.xml><?xml version="1.0" encoding="utf-8"?>
<ds:datastoreItem xmlns:ds="http://schemas.openxmlformats.org/officeDocument/2006/customXml" ds:itemID="{A6960396-C290-426D-86AA-55D07FFB7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3513</TotalTime>
  <Words>1586</Words>
  <Application>Microsoft Office PowerPoint</Application>
  <PresentationFormat>On-screen Show (4:3)</PresentationFormat>
  <Paragraphs>119</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1_BetterInvestingNationalConvention</vt:lpstr>
      <vt:lpstr>Stericycle – Stock Proposal</vt:lpstr>
      <vt:lpstr>Disclaimer</vt:lpstr>
      <vt:lpstr>Stock Selection: Opening Thoughts</vt:lpstr>
      <vt:lpstr>Stericycle (SRCL) - Profile</vt:lpstr>
      <vt:lpstr>How SRCL Makes Money</vt:lpstr>
      <vt:lpstr>How SRCL Grows</vt:lpstr>
      <vt:lpstr>SRCL:  US and Global </vt:lpstr>
      <vt:lpstr>SRCL Opinions:  Value Line</vt:lpstr>
      <vt:lpstr>SRCL Opinions:  Morningstar</vt:lpstr>
      <vt:lpstr>SRCL Opinions:  Manifest Investing</vt:lpstr>
      <vt:lpstr>SRCI Competitors</vt:lpstr>
      <vt:lpstr>SRCL Stock Selection Guide Header Data/Quarterly Info</vt:lpstr>
      <vt:lpstr>SRCL Stock Selection Guide Part 1 Visual</vt:lpstr>
      <vt:lpstr>SRCL Stock Selection Guide Management Analysis</vt:lpstr>
      <vt:lpstr>SRCL Stock Selection Guide Part 3 Price Earnings Data</vt:lpstr>
      <vt:lpstr>SRCL Stock Selection Guide Part 4 Risk and Reward</vt:lpstr>
      <vt:lpstr>SRCL Stock Selection Guide Total Return Analysis</vt:lpstr>
      <vt:lpstr>SRCL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221_Dividends_A Two Sided Story</dc:title>
  <dc:creator>Arlene</dc:creator>
  <cp:lastModifiedBy>Irina Clements</cp:lastModifiedBy>
  <cp:revision>240</cp:revision>
  <dcterms:created xsi:type="dcterms:W3CDTF">2006-11-24T16:51:47Z</dcterms:created>
  <dcterms:modified xsi:type="dcterms:W3CDTF">2016-06-12T23:45:07Z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0x010100052288FA6A2C46419D6584325E30B189</vt:lpwstr>
  </property>
</Properties>
</file>