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7" r:id="rId3"/>
    <p:sldId id="269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8" autoAdjust="0"/>
  </p:normalViewPr>
  <p:slideViewPr>
    <p:cSldViewPr>
      <p:cViewPr varScale="1">
        <p:scale>
          <a:sx n="78" d="100"/>
          <a:sy n="78" d="100"/>
        </p:scale>
        <p:origin x="-102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8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BAB1D-B00B-416D-9DF6-67FD8D1068B3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64A9-4284-4222-90D2-62C54F8D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5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19.2% decline at the San Juan airport due to impact from Hurricane Maria</a:t>
            </a:r>
          </a:p>
          <a:p>
            <a:pPr lvl="0"/>
            <a:r>
              <a:rPr lang="en-US" dirty="0"/>
              <a:t>Flight levels have returned to normal but fewer passengers are traveling to the </a:t>
            </a:r>
            <a:r>
              <a:rPr lang="en-US" dirty="0" smtClean="0"/>
              <a:t>area</a:t>
            </a:r>
          </a:p>
          <a:p>
            <a:pPr lvl="0"/>
            <a:endParaRPr lang="en-US" dirty="0"/>
          </a:p>
          <a:p>
            <a:endParaRPr lang="en-US" dirty="0"/>
          </a:p>
          <a:p>
            <a:r>
              <a:rPr lang="en-US" dirty="0"/>
              <a:t>SJU accounts for over 93% of Puerto Rican passenger traffic 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r>
              <a:rPr lang="es-ES" dirty="0" err="1"/>
              <a:t>September</a:t>
            </a:r>
            <a:r>
              <a:rPr lang="es-ES" dirty="0"/>
              <a:t> 21, 2017: </a:t>
            </a:r>
            <a:r>
              <a:rPr lang="es-ES" dirty="0" err="1"/>
              <a:t>Hurricane</a:t>
            </a:r>
            <a:r>
              <a:rPr lang="es-ES" dirty="0"/>
              <a:t> </a:t>
            </a:r>
            <a:r>
              <a:rPr lang="es-ES" dirty="0" err="1"/>
              <a:t>Maria</a:t>
            </a:r>
            <a:r>
              <a:rPr lang="es-ES" dirty="0"/>
              <a:t> hits Puerto Rico.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Columbia</a:t>
            </a:r>
          </a:p>
          <a:p>
            <a:endParaRPr lang="en-US" dirty="0"/>
          </a:p>
          <a:p>
            <a:pPr lvl="0"/>
            <a:r>
              <a:rPr lang="en-US" dirty="0"/>
              <a:t>Traffic in ASR’s newly acquired Colombian airports slipped, declining 5.2</a:t>
            </a:r>
            <a:r>
              <a:rPr lang="en-US" dirty="0" smtClean="0"/>
              <a:t>%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International traffic soared 19.9%, but that wasn't enough to offset an 8.7% drop in domestic traffic (due to pilot strike at a major carrier)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SSG here</a:t>
            </a:r>
          </a:p>
          <a:p>
            <a:endParaRPr lang="en-US" dirty="0"/>
          </a:p>
          <a:p>
            <a:r>
              <a:rPr lang="en-US" dirty="0"/>
              <a:t>Brief summary of why we think it is worthy of consideration by the club. Any caveats or concerns we have that are worthy of note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Be prepared to respond to queries/concerns from club members, including why 7% or whatever is good enough when we are supposed to be seeking 15%.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 table with ASR’s information</a:t>
            </a:r>
          </a:p>
          <a:p>
            <a:endParaRPr lang="en-US" dirty="0"/>
          </a:p>
          <a:p>
            <a:pPr lvl="0"/>
            <a:r>
              <a:rPr lang="en-US" dirty="0"/>
              <a:t>Brief statement about the other two stocks having good-looking SSGs but further research revealed serious issues that caused us to exclude them from </a:t>
            </a:r>
            <a:r>
              <a:rPr lang="en-US" dirty="0" smtClean="0"/>
              <a:t>consideration</a:t>
            </a:r>
          </a:p>
          <a:p>
            <a:pPr lvl="0"/>
            <a:endParaRPr lang="en-US" dirty="0"/>
          </a:p>
          <a:p>
            <a:r>
              <a:rPr lang="en-US" dirty="0"/>
              <a:t>How we found out about ASR and why we considered it worthy of consideration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9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Company Profile and area of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 of revenues</a:t>
            </a:r>
          </a:p>
          <a:p>
            <a:endParaRPr lang="en-US" dirty="0"/>
          </a:p>
          <a:p>
            <a:r>
              <a:rPr lang="en-US" dirty="0"/>
              <a:t>Mexico </a:t>
            </a:r>
            <a:r>
              <a:rPr lang="en-US" dirty="0" smtClean="0"/>
              <a:t>PAX</a:t>
            </a:r>
          </a:p>
          <a:p>
            <a:endParaRPr lang="en-US" dirty="0"/>
          </a:p>
          <a:p>
            <a:pPr lvl="0"/>
            <a:r>
              <a:rPr lang="en-US" dirty="0"/>
              <a:t>Total PAX in ASR’s 9 Mexican airports rose 9.3% in the first quarter (main contributor - Cancun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Other 8 Mexican airports increased 8.2% over the year-ago </a:t>
            </a:r>
            <a:r>
              <a:rPr lang="en-US" dirty="0" smtClean="0"/>
              <a:t>period</a:t>
            </a:r>
          </a:p>
          <a:p>
            <a:pPr lvl="0"/>
            <a:endParaRPr lang="en-US" dirty="0"/>
          </a:p>
          <a:p>
            <a:r>
              <a:rPr lang="en-US" dirty="0"/>
              <a:t>Mexico </a:t>
            </a:r>
            <a:r>
              <a:rPr lang="en-US" dirty="0" smtClean="0"/>
              <a:t>revenue</a:t>
            </a:r>
          </a:p>
          <a:p>
            <a:endParaRPr lang="en-US" dirty="0"/>
          </a:p>
          <a:p>
            <a:pPr lvl="0"/>
            <a:r>
              <a:rPr lang="en-US" dirty="0"/>
              <a:t>Traffic increased overall but commercial revenue per passenger slipped: 3.2% drop at Mexican airports (traffic grew faster than revenue from non-aeronautical services (duty-free stores, car rentals, retail operations, banking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Banking and currency exchange services revenue slipped 7.8% year over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Cancun 2</a:t>
            </a:r>
            <a:r>
              <a:rPr lang="en-US" baseline="30000" dirty="0" smtClean="0"/>
              <a:t>nd</a:t>
            </a:r>
            <a:r>
              <a:rPr lang="en-US" dirty="0" smtClean="0"/>
              <a:t> largest airport in Mexico</a:t>
            </a:r>
          </a:p>
          <a:p>
            <a:endParaRPr lang="en-US" dirty="0"/>
          </a:p>
          <a:p>
            <a:r>
              <a:rPr lang="en-US" dirty="0"/>
              <a:t>Key projects </a:t>
            </a:r>
            <a:r>
              <a:rPr lang="en-US" dirty="0" smtClean="0"/>
              <a:t>completed</a:t>
            </a:r>
            <a:r>
              <a:rPr lang="en-US" dirty="0"/>
              <a:t> </a:t>
            </a:r>
            <a:r>
              <a:rPr lang="en-US" dirty="0" smtClean="0"/>
              <a:t>(Cancun):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2006-2007:Terminal 3 and second runway in CUN </a:t>
            </a:r>
          </a:p>
          <a:p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2011: Passenger flow separation in CUN </a:t>
            </a:r>
          </a:p>
          <a:p>
            <a:r>
              <a:rPr lang="en-US" dirty="0" smtClean="0"/>
              <a:t>- Terminal building expansion: </a:t>
            </a:r>
          </a:p>
          <a:p>
            <a:r>
              <a:rPr lang="en-US" dirty="0" smtClean="0"/>
              <a:t>   • </a:t>
            </a:r>
            <a:r>
              <a:rPr lang="en-US" dirty="0"/>
              <a:t>2014-2016: Terminal 2 &amp; 3 in </a:t>
            </a:r>
            <a:r>
              <a:rPr lang="en-US" dirty="0" smtClean="0"/>
              <a:t>CUN</a:t>
            </a:r>
            <a:endParaRPr lang="en-US" dirty="0"/>
          </a:p>
          <a:p>
            <a:r>
              <a:rPr lang="en-US" dirty="0" smtClean="0"/>
              <a:t>   • </a:t>
            </a:r>
            <a:r>
              <a:rPr lang="en-US" dirty="0"/>
              <a:t>2014-2017: New Terminal 4 in CUN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5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 showing ASR’s ability to recover and grow after major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64A9-4284-4222-90D2-62C54F8DA5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8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1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3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2054-CD58-403F-A74A-84F294F4777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5358-9553-44A1-92C4-73995CCA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6" y="1673355"/>
            <a:ext cx="7379124" cy="41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4"/>
            <a:ext cx="45720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1678" y="1963737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NYSE: ASR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7801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2917" cy="629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28574"/>
            <a:ext cx="47244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29" y="28574"/>
            <a:ext cx="4273171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0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91" y="152400"/>
            <a:ext cx="31836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0741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22" y="2769507"/>
            <a:ext cx="2971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" y="9144"/>
            <a:ext cx="5765123" cy="64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280" y="6466496"/>
            <a:ext cx="6646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  </a:t>
            </a:r>
            <a:r>
              <a:rPr lang="en-US" sz="1400" dirty="0" smtClean="0"/>
              <a:t>     </a:t>
            </a:r>
            <a:r>
              <a:rPr lang="en-US" sz="1400" dirty="0"/>
              <a:t>9  </a:t>
            </a:r>
            <a:r>
              <a:rPr lang="en-US" sz="1400" dirty="0" smtClean="0"/>
              <a:t>   </a:t>
            </a:r>
            <a:r>
              <a:rPr lang="en-US" sz="1400" dirty="0"/>
              <a:t>10  </a:t>
            </a:r>
            <a:r>
              <a:rPr lang="en-US" sz="1400" dirty="0" smtClean="0"/>
              <a:t>   </a:t>
            </a:r>
            <a:r>
              <a:rPr lang="en-US" sz="1400" dirty="0"/>
              <a:t>11  </a:t>
            </a:r>
            <a:r>
              <a:rPr lang="en-US" sz="1400" dirty="0" smtClean="0"/>
              <a:t>   </a:t>
            </a:r>
            <a:r>
              <a:rPr lang="en-US" sz="1400" dirty="0"/>
              <a:t>12  </a:t>
            </a:r>
            <a:r>
              <a:rPr lang="en-US" sz="1400" dirty="0" smtClean="0"/>
              <a:t>  </a:t>
            </a:r>
            <a:r>
              <a:rPr lang="en-US" sz="1400" dirty="0"/>
              <a:t>13   </a:t>
            </a:r>
            <a:r>
              <a:rPr lang="en-US" sz="1400" dirty="0" smtClean="0"/>
              <a:t>  14     15    16    </a:t>
            </a:r>
            <a:r>
              <a:rPr lang="en-US" sz="1400" dirty="0"/>
              <a:t>17   </a:t>
            </a:r>
            <a:r>
              <a:rPr lang="en-US" sz="1400" dirty="0" smtClean="0"/>
              <a:t>  18     19    20     21     22     23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49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9" y="533400"/>
            <a:ext cx="9172741" cy="48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9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9" y="0"/>
            <a:ext cx="77140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5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4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of Stocks Selected for further review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825115"/>
              </p:ext>
            </p:extLst>
          </p:nvPr>
        </p:nvGraphicFramePr>
        <p:xfrm>
          <a:off x="187438" y="1066800"/>
          <a:ext cx="8769128" cy="541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8789315" imgH="5423338" progId="Word.Document.12">
                  <p:embed/>
                </p:oleObj>
              </mc:Choice>
              <mc:Fallback>
                <p:oleObj name="Document" r:id="rId4" imgW="8789315" imgH="5423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438" y="1066800"/>
                        <a:ext cx="8769128" cy="541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430A8-D2A0-435A-8F59-A4AAFE17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we chose ASR: Manifest Investing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2612123-CBC2-4056-A444-DCC4C14F9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3814" y="1358901"/>
            <a:ext cx="3661761" cy="48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680016-2270-459D-8A80-53C3D7F7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91" y="376238"/>
            <a:ext cx="5636419" cy="6105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37C457-0F51-4EF4-8704-019DCDB50AF8}"/>
              </a:ext>
            </a:extLst>
          </p:cNvPr>
          <p:cNvSpPr txBox="1"/>
          <p:nvPr/>
        </p:nvSpPr>
        <p:spPr>
          <a:xfrm>
            <a:off x="371476" y="376238"/>
            <a:ext cx="138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ASR</a:t>
            </a:r>
          </a:p>
        </p:txBody>
      </p:sp>
    </p:spTree>
    <p:extLst>
      <p:ext uri="{BB962C8B-B14F-4D97-AF65-F5344CB8AC3E}">
        <p14:creationId xmlns:p14="http://schemas.microsoft.com/office/powerpoint/2010/main" val="9804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120FCE-4E9A-45A2-919B-86F41CD5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8" y="1652588"/>
            <a:ext cx="5572125" cy="3552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4A5909-4764-4C85-826E-D949DFE718EF}"/>
              </a:ext>
            </a:extLst>
          </p:cNvPr>
          <p:cNvSpPr txBox="1"/>
          <p:nvPr/>
        </p:nvSpPr>
        <p:spPr>
          <a:xfrm>
            <a:off x="1047750" y="393701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ASR</a:t>
            </a:r>
          </a:p>
        </p:txBody>
      </p:sp>
    </p:spTree>
    <p:extLst>
      <p:ext uri="{BB962C8B-B14F-4D97-AF65-F5344CB8AC3E}">
        <p14:creationId xmlns:p14="http://schemas.microsoft.com/office/powerpoint/2010/main" val="20294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29116"/>
            <a:ext cx="8229600" cy="500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00565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Grupo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Aeroportuario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Sureste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SA de CV is a holding company, which engages in the operation, maintenance, and development of airports.  It operates in Southeast Mexico, Puerto Rico, and Columbia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5" y="304804"/>
            <a:ext cx="8271126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" y="228600"/>
            <a:ext cx="85404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0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05800" cy="66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434</Words>
  <Application>Microsoft Office PowerPoint</Application>
  <PresentationFormat>On-screen Show (4:3)</PresentationFormat>
  <Paragraphs>66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Word Document</vt:lpstr>
      <vt:lpstr>PowerPoint Presentation</vt:lpstr>
      <vt:lpstr>PowerPoint Presentation</vt:lpstr>
      <vt:lpstr>How we chose ASR: Manifest Investing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XNYS:ASR</dc:title>
  <dc:creator>Billmyer, Kent</dc:creator>
  <cp:lastModifiedBy>Billmyer, Kent</cp:lastModifiedBy>
  <cp:revision>18</cp:revision>
  <dcterms:created xsi:type="dcterms:W3CDTF">2018-05-07T16:32:10Z</dcterms:created>
  <dcterms:modified xsi:type="dcterms:W3CDTF">2018-05-08T20:29:17Z</dcterms:modified>
</cp:coreProperties>
</file>