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14" autoAdjust="0"/>
  </p:normalViewPr>
  <p:slideViewPr>
    <p:cSldViewPr snapToGrid="0">
      <p:cViewPr>
        <p:scale>
          <a:sx n="73" d="100"/>
          <a:sy n="73" d="100"/>
        </p:scale>
        <p:origin x="10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14C07-DC4A-4591-B49A-8DFFD6FFEE8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EA9A-15E7-4FE8-B5C4-3DDD79A4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5A59-1A99-4F1E-BA7F-55C2B190C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2F6F-7489-40B3-9726-934857144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A245-567B-4F28-8474-44193CD4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D17F-E382-4485-A129-1795A4AB60E4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46EA-EB45-4687-A060-278420F7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327A-EB93-4321-97F4-90790127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5D55-015B-4121-B4E7-5D08CA00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FF043-40E2-4A4F-BD7D-C671072E2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40A7-B737-4292-BE59-BFC7D61C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A5-18E4-4C40-B6A1-D6BAE6B1B5C0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B2D7-297A-4887-8D12-10A2096C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8039A-0B14-498D-95BD-F3DCB87A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5C49E-D621-40A3-A5E5-C120867F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BE91B-5F01-47F2-9E47-59FA95A4F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02A2B-4807-4D34-985B-C2DCAFDA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DE8E-7F1B-415A-949C-9E4E8CA6EDFB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A519-A73E-491F-8776-0862EFED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229FB-89B7-4D67-8CBB-D8356256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A849-7011-4EF0-9FA1-2F605EC5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62B5-1715-4C1F-B8D3-B345B15F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66ED-1BC0-4208-B87D-9419562C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40B1-F35C-4D88-82E4-AF9A086FABC1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DCC7-94C3-4E44-AB39-CB3FAD7B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739F2-FD70-4817-A5F6-CF9BDF75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D8B2-8FC9-48FD-8E44-BB839B82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9529F-069F-40E7-A4AA-93AE44EB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D3813-018F-4CDC-964D-DC27F061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F980-1D75-4C50-A23B-72ABF8432FFA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E0BE-383F-4F1E-A8A9-3A764600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6A49-AED5-43FC-9998-6522A405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BB30-8F94-406B-BDAC-7CF92604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FBB0-7E48-4043-94A3-D4B52DEC6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2A6D0-3271-42CB-876F-F27FCB46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6C5B5-45F2-44A6-805A-E7DEBE15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FC20-6CF5-4F62-B874-D77B71C733EE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B855A-3120-405A-9070-00244657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3C74-8D8F-4FED-AF93-77C4143B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191D-99B4-44BC-84EB-36270AAD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B89B9-1594-48CC-A5BA-AE60E5F7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CEF5-50FC-4E6E-A50B-81B50FB3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1930F-99E6-4DB5-9A2A-5298A08DA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E2769-4957-4010-B421-B8C51B642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FF629-99F4-4769-B43F-E7AE6FB3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D410-D148-4B3B-892F-17E679428960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DE955-E573-427D-A33D-C692B7B1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01671-6C53-4DE6-B621-2472039E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DD0E-6034-4A58-97C6-E1DE353F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726B3-D683-4F81-9E71-887F2F05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F713-4E97-4746-B8B7-4E1DF28CDB1E}" type="datetime1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4A56B-98EF-4C79-AC2E-155DF427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A31D7-39E1-45AF-96C6-5A142CAC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27234-965E-46AE-9576-F688892C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06-3D9A-440A-95CF-AF2EB00C388E}" type="datetime1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F0E45-9F21-4D9E-8CE4-8F8B3C06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2341-E8ED-4C5C-BEF3-80FA0ED5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05E-94A3-473E-8944-7B2E2D17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ED1D-00B3-436A-B8CC-FD1430E5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E21CC-93FA-4DA6-9F1A-16BED84E1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32B8D-8C49-4192-8E2F-A04B0F16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3075-A949-4E37-8E0D-4304816F2CEC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93585-220A-4B07-B2F1-4DE0DB66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F9D66-F29B-4D68-892B-ABFFA1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1325-9641-4A40-8323-397B67C5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1781E-4C0E-42E1-BF64-1C5928A6F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45856-E808-4398-B8BC-2A3D40EA9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45985-86CD-4F4A-AF4A-74F8068E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A3F1-7330-4064-94B9-6DE1D4CAAAA5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3970-DEAE-4589-81F0-28739FD1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5D281-3283-432E-A248-21E668E9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0BCC7-5094-4DE8-9870-6A698B1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1C29-0489-45A4-80F4-115ED009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A042-2DD2-44D0-8D23-070DEDEC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E883-5BEF-4FDE-86FE-E384D91BD4BA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1E0A6-2F41-4D7A-AA04-641B1CC1C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5CBB-1124-49D9-924A-082902C7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023B-BAD3-4770-8AB8-2B48FD0A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255-69E3-436C-8070-205CEC448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89E5E-A35E-4733-9566-B8404A2D1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54C50-C4D9-47B5-BBF6-429DE1847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6558" y="385312"/>
            <a:ext cx="10932544" cy="62857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823F3-B21F-4370-934A-2093B713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0643-7B61-4E25-B7F9-0164F5D8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89785" cy="132556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Using Most recent five Years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0136ED-A397-4DEF-B40C-D989109BFC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0" y="1380226"/>
            <a:ext cx="11174083" cy="53943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B679-BE70-49CF-BB20-4927595C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C665-A3E0-434A-BB97-BCECEA0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89829" cy="670045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Preferred Procedure calculation –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5C85FE-3E26-411E-BC2D-45105D4036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58" y="989162"/>
            <a:ext cx="10627743" cy="58142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96A93-F14A-4A0E-98F0-EB00BB6A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886-5F9B-40B8-8AB1-2B92ADF0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577"/>
            <a:ext cx="6361981" cy="845389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sz="3600" b="1" u="sng" dirty="0"/>
              <a:t>Value line forecast of EPS – Slide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5C2C41-52A6-4AE5-9F60-86CF13436A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94" y="1207698"/>
            <a:ext cx="6292431" cy="535412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447B05-736F-4DC0-9C42-21495316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12</a:t>
            </a:fld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7A9C3240-A3A1-47CC-8736-6AB1E791CED7}"/>
              </a:ext>
            </a:extLst>
          </p:cNvPr>
          <p:cNvSpPr/>
          <p:nvPr/>
        </p:nvSpPr>
        <p:spPr>
          <a:xfrm>
            <a:off x="7629707" y="2839299"/>
            <a:ext cx="1490996" cy="308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5B62-D405-45EA-A375-5EB11BAF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711"/>
            <a:ext cx="4211385" cy="71605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 Evaluate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F422-17C0-42D4-99E8-7BB501BF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28C127-B9D2-47D8-A8C9-BBE88AB7E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25" y="2026824"/>
            <a:ext cx="12052171" cy="2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8AB6-5077-489B-84C1-1F56E789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</a:t>
            </a:r>
            <a:r>
              <a:rPr lang="en-US" b="1" u="sng" dirty="0"/>
              <a:t> Price Earnings History –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253B-B3CA-425A-8C0A-F452F57F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C7723-2633-4309-B574-23A33ED3F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328" y="1109932"/>
            <a:ext cx="11605404" cy="57942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07500-A831-441F-8737-FE12B4DB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3D2E-5B81-484A-95A4-DBA0A2E9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4. </a:t>
            </a:r>
            <a:r>
              <a:rPr lang="en-US" sz="3600" b="1" i="1" u="sng" dirty="0"/>
              <a:t>Evaluating Risk and Reward over the next five years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E5290-06B0-4233-B2BC-497F402EB4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17" y="1019471"/>
            <a:ext cx="10869283" cy="587746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A68124A-8528-48C5-8EE8-21A77707103C}"/>
              </a:ext>
            </a:extLst>
          </p:cNvPr>
          <p:cNvSpPr/>
          <p:nvPr/>
        </p:nvSpPr>
        <p:spPr>
          <a:xfrm>
            <a:off x="5998233" y="34735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1C3944D-A4EA-4458-A6D4-72F7570C447E}"/>
              </a:ext>
            </a:extLst>
          </p:cNvPr>
          <p:cNvSpPr/>
          <p:nvPr/>
        </p:nvSpPr>
        <p:spPr>
          <a:xfrm>
            <a:off x="9983638" y="1961072"/>
            <a:ext cx="287547" cy="6326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BEFBE5-106F-4775-915D-20C65781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2601-9590-40AA-BDBB-E2F4E116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10" y="756189"/>
            <a:ext cx="5096774" cy="710301"/>
          </a:xfrm>
        </p:spPr>
        <p:txBody>
          <a:bodyPr>
            <a:normAutofit fontScale="90000"/>
          </a:bodyPr>
          <a:lstStyle/>
          <a:p>
            <a:br>
              <a:rPr lang="en-US" sz="3200" b="1" u="sng" dirty="0"/>
            </a:br>
            <a:r>
              <a:rPr lang="en-US" sz="3600" b="1" u="sng" dirty="0"/>
              <a:t>Determine Low Price -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1811AA-C38E-4762-B573-08650320E2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9" y="1685027"/>
            <a:ext cx="10644997" cy="54748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D2AFE-E1B1-4E45-80C0-5187117B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8762-7F65-4086-A9AE-7A987BA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Evaluating Risk at a Glance slide – 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EF0A0C-501D-47A0-A533-CEF43FEEC5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879" y="1325593"/>
            <a:ext cx="7568242" cy="55324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E8EC-70C7-4282-9587-0F165948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787F-C039-45D5-A201-F206FC6E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69" y="232854"/>
            <a:ext cx="10515600" cy="652792"/>
          </a:xfrm>
        </p:spPr>
        <p:txBody>
          <a:bodyPr>
            <a:normAutofit fontScale="90000"/>
          </a:bodyPr>
          <a:lstStyle/>
          <a:p>
            <a:br>
              <a:rPr lang="en-US" sz="3200" b="1" i="1" u="sng" dirty="0"/>
            </a:br>
            <a:br>
              <a:rPr lang="en-US" sz="3200" b="1" i="1" u="sng" dirty="0"/>
            </a:br>
            <a:r>
              <a:rPr lang="en-US" sz="3200" b="1" i="1" u="sng" dirty="0"/>
              <a:t>5. Five year potential  -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FB6AD4-2C29-48D5-80D7-CA5C37A48D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21" y="1102495"/>
            <a:ext cx="11760679" cy="57106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B661B-6FC3-4A1C-BD41-80C73897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18</a:t>
            </a:fld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721D8EF-044E-4D43-8ABF-193F6FA6EF66}"/>
              </a:ext>
            </a:extLst>
          </p:cNvPr>
          <p:cNvSpPr/>
          <p:nvPr/>
        </p:nvSpPr>
        <p:spPr>
          <a:xfrm>
            <a:off x="4910773" y="5093001"/>
            <a:ext cx="1105629" cy="510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2661B7C-DFE2-4258-9083-157B76502BAE}"/>
              </a:ext>
            </a:extLst>
          </p:cNvPr>
          <p:cNvSpPr/>
          <p:nvPr/>
        </p:nvSpPr>
        <p:spPr>
          <a:xfrm>
            <a:off x="4910772" y="6211370"/>
            <a:ext cx="1105629" cy="510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0A8F-B3FC-453A-9A43-8798233D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96"/>
            <a:ext cx="10515600" cy="460076"/>
          </a:xfrm>
        </p:spPr>
        <p:txBody>
          <a:bodyPr>
            <a:normAutofit fontScale="90000"/>
          </a:bodyPr>
          <a:lstStyle/>
          <a:p>
            <a:r>
              <a:rPr lang="en-US" dirty="0"/>
              <a:t>CFRA - Outlook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83F3C9-F9F3-4021-AEB3-2FFB9E19A8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2" y="1489494"/>
            <a:ext cx="11158268" cy="55051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95423-DE81-4386-838D-C65A0503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2D71-A86F-41DB-BF2F-6730B4F0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057"/>
            <a:ext cx="10515600" cy="954655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Manifest Investing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3A45C6-60E3-4E8E-9ECA-D5FC1E4FD5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55" y="931799"/>
            <a:ext cx="11910203" cy="52568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9904-A717-487E-9782-ED57E1BC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3</a:t>
            </a:fld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1DF3F56-3FD5-47FB-8B1B-F7ED4A4008E6}"/>
              </a:ext>
            </a:extLst>
          </p:cNvPr>
          <p:cNvSpPr/>
          <p:nvPr/>
        </p:nvSpPr>
        <p:spPr>
          <a:xfrm>
            <a:off x="6856058" y="3554381"/>
            <a:ext cx="401870" cy="262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D2A27E9-DF8F-4D8E-995E-6887A3A11088}"/>
              </a:ext>
            </a:extLst>
          </p:cNvPr>
          <p:cNvSpPr/>
          <p:nvPr/>
        </p:nvSpPr>
        <p:spPr>
          <a:xfrm flipV="1">
            <a:off x="6856058" y="2943357"/>
            <a:ext cx="401870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C793BA-7BAB-4A34-B168-65329F73FC7A}"/>
              </a:ext>
            </a:extLst>
          </p:cNvPr>
          <p:cNvSpPr/>
          <p:nvPr/>
        </p:nvSpPr>
        <p:spPr>
          <a:xfrm flipV="1">
            <a:off x="8779016" y="2455094"/>
            <a:ext cx="401870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5551-001C-4B43-9CAA-71025D30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92"/>
            <a:ext cx="6390736" cy="5405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1" u="sng" dirty="0"/>
              <a:t>Value Line </a:t>
            </a:r>
            <a:br>
              <a:rPr lang="en-US" b="1" u="sng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375446-2314-4F08-91D1-05946CA9A3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957" y="1104182"/>
            <a:ext cx="11164019" cy="55324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A1D1-4AC9-4BBA-83A5-3BA38556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8AE9-9915-4886-8EF6-726D7AF5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657"/>
            <a:ext cx="3382992" cy="736031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PE –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B295C6-B4CF-4B83-9392-60BBE8ED73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943"/>
            <a:ext cx="10515600" cy="660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B9FE4-7021-4909-8026-65E6278169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46975"/>
            <a:ext cx="4722962" cy="472668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059AD-CD97-4AB6-A69F-D102DD9B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2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C767-A8BE-4742-8833-302BB424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38600" cy="687297"/>
          </a:xfrm>
        </p:spPr>
        <p:txBody>
          <a:bodyPr>
            <a:normAutofit fontScale="90000"/>
          </a:bodyPr>
          <a:lstStyle/>
          <a:p>
            <a:br>
              <a:rPr lang="en-US" sz="3600" b="1" u="sng" dirty="0"/>
            </a:br>
            <a:r>
              <a:rPr lang="en-US" sz="3600" b="1" u="sng" dirty="0"/>
              <a:t>Capital structure Slide</a:t>
            </a:r>
            <a:br>
              <a:rPr lang="en-US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EB0FFC-AFC3-40FE-AA3B-74FF5DFE8B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184948"/>
            <a:ext cx="4577841" cy="4048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4EABC-0A82-43D4-B2B7-B960CD3968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33691" y="1184948"/>
            <a:ext cx="5917719" cy="33640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B38A-9F0D-478F-AF74-31E3EBB5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602F-7A54-4D95-B95A-D0321C29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4925" cy="825320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The financial strength –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3BECE7-CFE0-4EBC-91E2-E8897ABBFE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034" y="1794294"/>
            <a:ext cx="7919049" cy="52506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CC4CE-6AED-4405-8DE4-CEF768A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1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8FA0-6C08-4873-B1A3-7DE01ECF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3777" cy="900083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Stock Selection Guide -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6B60C-D880-467F-8EDC-7C67CC3D8B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212" y="2010569"/>
            <a:ext cx="9553575" cy="39814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4F1D1-D1D7-4BCF-B349-B137C4C5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8AD6-EF4B-4C49-88C1-6E5F8CDE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234132" cy="555026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SSG Graph Slide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919AD9-CEA8-42BB-8981-22D75ADAA7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93" y="920152"/>
            <a:ext cx="11754928" cy="59378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48619-FD45-4551-A9CE-4598567A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23B-BAD3-4770-8AB8-2B48FD0A5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57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CFRA - Outlook</vt:lpstr>
      <vt:lpstr>Manifest Investing  </vt:lpstr>
      <vt:lpstr>    Value Line   </vt:lpstr>
      <vt:lpstr> PE – slide </vt:lpstr>
      <vt:lpstr> Capital structure Slide </vt:lpstr>
      <vt:lpstr> The financial strength – </vt:lpstr>
      <vt:lpstr> Stock Selection Guide - Slide </vt:lpstr>
      <vt:lpstr> SSG Graph Slide  </vt:lpstr>
      <vt:lpstr>Using Most recent five Years</vt:lpstr>
      <vt:lpstr> Preferred Procedure calculation – Slide </vt:lpstr>
      <vt:lpstr> Value line forecast of EPS – Slide  </vt:lpstr>
      <vt:lpstr> Evaluate Management</vt:lpstr>
      <vt:lpstr>3. Price Earnings History – Slide </vt:lpstr>
      <vt:lpstr>4. Evaluating Risk and Reward over the next five years  </vt:lpstr>
      <vt:lpstr> Determine Low Price - Slide </vt:lpstr>
      <vt:lpstr>Evaluating Risk at a Glance slide –  </vt:lpstr>
      <vt:lpstr>  5. Five year potential  -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maskey krishnarao</dc:creator>
  <cp:lastModifiedBy>maskey krishnarao</cp:lastModifiedBy>
  <cp:revision>24</cp:revision>
  <cp:lastPrinted>2018-10-09T19:42:01Z</cp:lastPrinted>
  <dcterms:created xsi:type="dcterms:W3CDTF">2018-10-09T18:02:11Z</dcterms:created>
  <dcterms:modified xsi:type="dcterms:W3CDTF">2018-10-10T15:43:46Z</dcterms:modified>
</cp:coreProperties>
</file>