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9" r:id="rId2"/>
    <p:sldId id="256" r:id="rId3"/>
    <p:sldId id="257" r:id="rId4"/>
    <p:sldId id="260" r:id="rId5"/>
    <p:sldId id="261" r:id="rId6"/>
    <p:sldId id="262" r:id="rId7"/>
    <p:sldId id="263" r:id="rId8"/>
    <p:sldId id="267" r:id="rId9"/>
    <p:sldId id="265" r:id="rId10"/>
    <p:sldId id="266" r:id="rId11"/>
    <p:sldId id="264"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9" autoAdjust="0"/>
    <p:restoredTop sz="86448" autoAdjust="0"/>
  </p:normalViewPr>
  <p:slideViewPr>
    <p:cSldViewPr snapToGrid="0">
      <p:cViewPr varScale="1">
        <p:scale>
          <a:sx n="42" d="100"/>
          <a:sy n="42" d="100"/>
        </p:scale>
        <p:origin x="67" y="3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35" d="100"/>
          <a:sy n="35" d="100"/>
        </p:scale>
        <p:origin x="1872" y="1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16A2FB-E35F-485D-B270-6953046BDF42}" type="datetimeFigureOut">
              <a:rPr lang="en-US" smtClean="0"/>
              <a:t>7/11/2018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5AEFB5-EBFA-4F53-84C2-667E67BB46C6}" type="slidenum">
              <a:rPr lang="en-US" smtClean="0"/>
              <a:t>‹#›</a:t>
            </a:fld>
            <a:endParaRPr lang="en-US"/>
          </a:p>
        </p:txBody>
      </p:sp>
    </p:spTree>
    <p:extLst>
      <p:ext uri="{BB962C8B-B14F-4D97-AF65-F5344CB8AC3E}">
        <p14:creationId xmlns:p14="http://schemas.microsoft.com/office/powerpoint/2010/main" val="2708135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latin typeface="Baskerville Old Face" panose="02020602080505020303" pitchFamily="18" charset="0"/>
              </a:rPr>
              <a:t>Western Alliance Bancorporation operates as the holding company for Western Alliance Bank that provides various banking products and related services primarily in Arizona, California, and Nevada. The company offers deposit products, including checking accounts, savings accounts, and money market accounts, as well as fixed-rate and fixed maturity certificates of deposit accounts</a:t>
            </a:r>
            <a:r>
              <a:rPr lang="en-US" dirty="0" smtClean="0">
                <a:solidFill>
                  <a:srgbClr val="FF0000"/>
                </a:solidFill>
                <a:latin typeface="Baskerville Old Face" panose="02020602080505020303" pitchFamily="18" charset="0"/>
              </a:rPr>
              <a:t>. It also offers commercial and industrial loan products, such as working capital lines of credit, inventory and accounts receivable lines, mortgage warehouse lines, equipment loans and leases, and other commercial loans; commercial real estate loans, which are secured by multi-family residential properties, professional offices, industrial facilities, retail centers, hotels, and other commercial properties; construction and land development loans for single family and multi-family residential projects, industrial/warehouse properties, office buildings, r</a:t>
            </a:r>
            <a:r>
              <a:rPr lang="en-US" dirty="0" smtClean="0">
                <a:latin typeface="Baskerville Old Face" panose="02020602080505020303" pitchFamily="18" charset="0"/>
              </a:rPr>
              <a:t>etail centers, medical office facilities, and residential lot developments; and consumer loans. In addition, the company provides other financial services, such as Internet banking, wire transfers, electronic bill payment and presentment, lock box services, courier, and cash management services. Further, it holds certain investment securities, municipal and non-profit loans, and leases; invests primarily in low income housing tax credits and small business investment corporations; and holds certain real estate loans and related securities. As of December 31, 2017, the company operated 38 branch locations and 8 loan production offices. </a:t>
            </a:r>
            <a:r>
              <a:rPr lang="en-US" smtClean="0">
                <a:latin typeface="Baskerville Old Face" panose="02020602080505020303" pitchFamily="18" charset="0"/>
              </a:rPr>
              <a:t>Western Alliance Bancorporation was founded in 1994 and is headquartered in Phoenix, Arizona.</a:t>
            </a:r>
            <a:endParaRPr lang="en-US" dirty="0">
              <a:latin typeface="Baskerville Old Face" panose="02020602080505020303" pitchFamily="18" charset="0"/>
            </a:endParaRPr>
          </a:p>
        </p:txBody>
      </p:sp>
      <p:sp>
        <p:nvSpPr>
          <p:cNvPr id="4" name="Slide Number Placeholder 3"/>
          <p:cNvSpPr>
            <a:spLocks noGrp="1"/>
          </p:cNvSpPr>
          <p:nvPr>
            <p:ph type="sldNum" sz="quarter" idx="10"/>
          </p:nvPr>
        </p:nvSpPr>
        <p:spPr/>
        <p:txBody>
          <a:bodyPr/>
          <a:lstStyle/>
          <a:p>
            <a:fld id="{875AEFB5-EBFA-4F53-84C2-667E67BB46C6}" type="slidenum">
              <a:rPr lang="en-US" smtClean="0"/>
              <a:t>1</a:t>
            </a:fld>
            <a:endParaRPr lang="en-US"/>
          </a:p>
        </p:txBody>
      </p:sp>
    </p:spTree>
    <p:extLst>
      <p:ext uri="{BB962C8B-B14F-4D97-AF65-F5344CB8AC3E}">
        <p14:creationId xmlns:p14="http://schemas.microsoft.com/office/powerpoint/2010/main" val="533674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5AEFB5-EBFA-4F53-84C2-667E67BB46C6}" type="slidenum">
              <a:rPr lang="en-US" smtClean="0"/>
              <a:t>10</a:t>
            </a:fld>
            <a:endParaRPr lang="en-US"/>
          </a:p>
        </p:txBody>
      </p:sp>
    </p:spTree>
    <p:extLst>
      <p:ext uri="{BB962C8B-B14F-4D97-AF65-F5344CB8AC3E}">
        <p14:creationId xmlns:p14="http://schemas.microsoft.com/office/powerpoint/2010/main" val="578108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5AEFB5-EBFA-4F53-84C2-667E67BB46C6}" type="slidenum">
              <a:rPr lang="en-US" smtClean="0"/>
              <a:t>11</a:t>
            </a:fld>
            <a:endParaRPr lang="en-US"/>
          </a:p>
        </p:txBody>
      </p:sp>
    </p:spTree>
    <p:extLst>
      <p:ext uri="{BB962C8B-B14F-4D97-AF65-F5344CB8AC3E}">
        <p14:creationId xmlns:p14="http://schemas.microsoft.com/office/powerpoint/2010/main" val="3929148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0E1E9A-E921-4174-A0FC-51868D7AC568}" type="slidenum">
              <a:rPr lang="en-US" smtClean="0"/>
              <a:t>12</a:t>
            </a:fld>
            <a:endParaRPr lang="en-US"/>
          </a:p>
        </p:txBody>
      </p:sp>
    </p:spTree>
    <p:extLst>
      <p:ext uri="{BB962C8B-B14F-4D97-AF65-F5344CB8AC3E}">
        <p14:creationId xmlns:p14="http://schemas.microsoft.com/office/powerpoint/2010/main" val="112793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Forbes </a:t>
            </a:r>
            <a:r>
              <a:rPr lang="en-US" dirty="0"/>
              <a:t>ranked the banks based on 10 metrics related to growth, profitability, capital adequacy and asset quality. Metrics include return on average tangible equity, return on average assets, net interest margin, efficiency ratio and net charge-offs as a percent of total loans. </a:t>
            </a:r>
            <a:r>
              <a:rPr lang="en-US" i="1" dirty="0"/>
              <a:t>Forbes</a:t>
            </a:r>
            <a:r>
              <a:rPr lang="en-US" dirty="0"/>
              <a:t> also factored in nonperforming assets as a percent of assets, CET1 ratio, risk-based capital ratio and reserves as a percent of nonperforming assets. The final component is operating revenue growth</a:t>
            </a:r>
            <a:r>
              <a:rPr lang="en-US" dirty="0" smtClean="0"/>
              <a:t>.</a:t>
            </a:r>
          </a:p>
          <a:p>
            <a:r>
              <a:rPr lang="en-US" sz="1200" b="1" i="0" kern="1200" dirty="0" smtClean="0">
                <a:solidFill>
                  <a:schemeClr val="tx1"/>
                </a:solidFill>
                <a:effectLst/>
                <a:latin typeface="+mn-lt"/>
                <a:ea typeface="+mn-ea"/>
                <a:cs typeface="+mn-cs"/>
              </a:rPr>
              <a:t>ROATCE</a:t>
            </a:r>
            <a:r>
              <a:rPr lang="en-US" sz="1200" b="0" i="0" kern="1200" dirty="0" smtClean="0">
                <a:solidFill>
                  <a:schemeClr val="tx1"/>
                </a:solidFill>
                <a:effectLst/>
                <a:latin typeface="+mn-lt"/>
                <a:ea typeface="+mn-ea"/>
                <a:cs typeface="+mn-cs"/>
              </a:rPr>
              <a:t> is a measure of how much money a bank makes on the amount of tangible common equity that's on its balance sheet. This measure excludes things like goodwill from the equity calculation and also preferred stock and other forms of capital that aren't common stock. Common Equity </a:t>
            </a:r>
            <a:r>
              <a:rPr lang="en-US" sz="1200" b="1" i="0" kern="1200" dirty="0" smtClean="0">
                <a:solidFill>
                  <a:schemeClr val="tx1"/>
                </a:solidFill>
                <a:effectLst/>
                <a:latin typeface="+mn-lt"/>
                <a:ea typeface="+mn-ea"/>
                <a:cs typeface="+mn-cs"/>
              </a:rPr>
              <a:t>Tier 1 capital</a:t>
            </a:r>
            <a:r>
              <a:rPr lang="en-US" sz="1200" b="0" i="0" kern="1200" dirty="0" smtClean="0">
                <a:solidFill>
                  <a:schemeClr val="tx1"/>
                </a:solidFill>
                <a:effectLst/>
                <a:latin typeface="+mn-lt"/>
                <a:ea typeface="+mn-ea"/>
                <a:cs typeface="+mn-cs"/>
              </a:rPr>
              <a:t> is the core measure of a bank's financial strength from a regulator's point of view. It is composed of core </a:t>
            </a:r>
            <a:r>
              <a:rPr lang="en-US" sz="1200" b="1" i="0" kern="1200" dirty="0" smtClean="0">
                <a:solidFill>
                  <a:schemeClr val="tx1"/>
                </a:solidFill>
                <a:effectLst/>
                <a:latin typeface="+mn-lt"/>
                <a:ea typeface="+mn-ea"/>
                <a:cs typeface="+mn-cs"/>
              </a:rPr>
              <a:t>capital</a:t>
            </a:r>
            <a:r>
              <a:rPr lang="en-US" sz="1200" b="0" i="0" kern="1200" dirty="0" smtClean="0">
                <a:solidFill>
                  <a:schemeClr val="tx1"/>
                </a:solidFill>
                <a:effectLst/>
                <a:latin typeface="+mn-lt"/>
                <a:ea typeface="+mn-ea"/>
                <a:cs typeface="+mn-cs"/>
              </a:rPr>
              <a:t>, which consists primarily </a:t>
            </a:r>
            <a:r>
              <a:rPr lang="en-US" sz="1200" b="0" i="0" kern="1200" dirty="0" err="1" smtClean="0">
                <a:solidFill>
                  <a:schemeClr val="tx1"/>
                </a:solidFill>
                <a:effectLst/>
                <a:latin typeface="+mn-lt"/>
                <a:ea typeface="+mn-ea"/>
                <a:cs typeface="+mn-cs"/>
              </a:rPr>
              <a:t>of</a:t>
            </a:r>
            <a:r>
              <a:rPr lang="en-US" sz="1200" b="1" i="0" kern="1200" dirty="0" err="1" smtClean="0">
                <a:solidFill>
                  <a:schemeClr val="tx1"/>
                </a:solidFill>
                <a:effectLst/>
                <a:latin typeface="+mn-lt"/>
                <a:ea typeface="+mn-ea"/>
                <a:cs typeface="+mn-cs"/>
              </a:rPr>
              <a:t>common</a:t>
            </a:r>
            <a:r>
              <a:rPr lang="en-US" sz="1200" b="1" i="0" kern="1200" dirty="0" smtClean="0">
                <a:solidFill>
                  <a:schemeClr val="tx1"/>
                </a:solidFill>
                <a:effectLst/>
                <a:latin typeface="+mn-lt"/>
                <a:ea typeface="+mn-ea"/>
                <a:cs typeface="+mn-cs"/>
              </a:rPr>
              <a:t> stock</a:t>
            </a:r>
            <a:r>
              <a:rPr lang="en-US" sz="1200" b="0" i="0" kern="1200" dirty="0" smtClean="0">
                <a:solidFill>
                  <a:schemeClr val="tx1"/>
                </a:solidFill>
                <a:effectLst/>
                <a:latin typeface="+mn-lt"/>
                <a:ea typeface="+mn-ea"/>
                <a:cs typeface="+mn-cs"/>
              </a:rPr>
              <a:t> and disclosed reserves (or retained earnings), but may also </a:t>
            </a:r>
            <a:r>
              <a:rPr lang="en-US" sz="1200" b="1" i="0" kern="1200" dirty="0" err="1" smtClean="0">
                <a:solidFill>
                  <a:schemeClr val="tx1"/>
                </a:solidFill>
                <a:effectLst/>
                <a:latin typeface="+mn-lt"/>
                <a:ea typeface="+mn-ea"/>
                <a:cs typeface="+mn-cs"/>
              </a:rPr>
              <a:t>include</a:t>
            </a:r>
            <a:r>
              <a:rPr lang="en-US" sz="1200" b="0" i="0" kern="1200" dirty="0" err="1" smtClean="0">
                <a:solidFill>
                  <a:schemeClr val="tx1"/>
                </a:solidFill>
                <a:effectLst/>
                <a:latin typeface="+mn-lt"/>
                <a:ea typeface="+mn-ea"/>
                <a:cs typeface="+mn-cs"/>
              </a:rPr>
              <a:t>non</a:t>
            </a:r>
            <a:r>
              <a:rPr lang="en-US" sz="1200" b="0" i="0" kern="1200" dirty="0" smtClean="0">
                <a:solidFill>
                  <a:schemeClr val="tx1"/>
                </a:solidFill>
                <a:effectLst/>
                <a:latin typeface="+mn-lt"/>
                <a:ea typeface="+mn-ea"/>
                <a:cs typeface="+mn-cs"/>
              </a:rPr>
              <a:t>-redeemable non-cumulative preferred </a:t>
            </a:r>
            <a:r>
              <a:rPr lang="en-US" sz="1200" b="1" i="0" kern="1200" dirty="0" smtClean="0">
                <a:solidFill>
                  <a:schemeClr val="tx1"/>
                </a:solidFill>
                <a:effectLst/>
                <a:latin typeface="+mn-lt"/>
                <a:ea typeface="+mn-ea"/>
                <a:cs typeface="+mn-cs"/>
              </a:rPr>
              <a:t>stock</a:t>
            </a:r>
            <a:r>
              <a:rPr lang="en-US"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875AEFB5-EBFA-4F53-84C2-667E67BB46C6}" type="slidenum">
              <a:rPr lang="en-US" smtClean="0"/>
              <a:t>2</a:t>
            </a:fld>
            <a:endParaRPr lang="en-US"/>
          </a:p>
        </p:txBody>
      </p:sp>
    </p:spTree>
    <p:extLst>
      <p:ext uri="{BB962C8B-B14F-4D97-AF65-F5344CB8AC3E}">
        <p14:creationId xmlns:p14="http://schemas.microsoft.com/office/powerpoint/2010/main" val="2041260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5AEFB5-EBFA-4F53-84C2-667E67BB46C6}" type="slidenum">
              <a:rPr lang="en-US" smtClean="0"/>
              <a:t>3</a:t>
            </a:fld>
            <a:endParaRPr lang="en-US"/>
          </a:p>
        </p:txBody>
      </p:sp>
    </p:spTree>
    <p:extLst>
      <p:ext uri="{BB962C8B-B14F-4D97-AF65-F5344CB8AC3E}">
        <p14:creationId xmlns:p14="http://schemas.microsoft.com/office/powerpoint/2010/main" val="2040921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5AEFB5-EBFA-4F53-84C2-667E67BB46C6}" type="slidenum">
              <a:rPr lang="en-US" smtClean="0"/>
              <a:t>4</a:t>
            </a:fld>
            <a:endParaRPr lang="en-US"/>
          </a:p>
        </p:txBody>
      </p:sp>
    </p:spTree>
    <p:extLst>
      <p:ext uri="{BB962C8B-B14F-4D97-AF65-F5344CB8AC3E}">
        <p14:creationId xmlns:p14="http://schemas.microsoft.com/office/powerpoint/2010/main" val="3250332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5AEFB5-EBFA-4F53-84C2-667E67BB46C6}" type="slidenum">
              <a:rPr lang="en-US" smtClean="0"/>
              <a:t>5</a:t>
            </a:fld>
            <a:endParaRPr lang="en-US"/>
          </a:p>
        </p:txBody>
      </p:sp>
    </p:spTree>
    <p:extLst>
      <p:ext uri="{BB962C8B-B14F-4D97-AF65-F5344CB8AC3E}">
        <p14:creationId xmlns:p14="http://schemas.microsoft.com/office/powerpoint/2010/main" val="2720315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5AEFB5-EBFA-4F53-84C2-667E67BB46C6}" type="slidenum">
              <a:rPr lang="en-US" smtClean="0"/>
              <a:t>6</a:t>
            </a:fld>
            <a:endParaRPr lang="en-US"/>
          </a:p>
        </p:txBody>
      </p:sp>
    </p:spTree>
    <p:extLst>
      <p:ext uri="{BB962C8B-B14F-4D97-AF65-F5344CB8AC3E}">
        <p14:creationId xmlns:p14="http://schemas.microsoft.com/office/powerpoint/2010/main" val="3759325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5AEFB5-EBFA-4F53-84C2-667E67BB46C6}" type="slidenum">
              <a:rPr lang="en-US" smtClean="0"/>
              <a:t>7</a:t>
            </a:fld>
            <a:endParaRPr lang="en-US"/>
          </a:p>
        </p:txBody>
      </p:sp>
    </p:spTree>
    <p:extLst>
      <p:ext uri="{BB962C8B-B14F-4D97-AF65-F5344CB8AC3E}">
        <p14:creationId xmlns:p14="http://schemas.microsoft.com/office/powerpoint/2010/main" val="320074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5AEFB5-EBFA-4F53-84C2-667E67BB46C6}" type="slidenum">
              <a:rPr lang="en-US" smtClean="0"/>
              <a:t>8</a:t>
            </a:fld>
            <a:endParaRPr lang="en-US"/>
          </a:p>
        </p:txBody>
      </p:sp>
    </p:spTree>
    <p:extLst>
      <p:ext uri="{BB962C8B-B14F-4D97-AF65-F5344CB8AC3E}">
        <p14:creationId xmlns:p14="http://schemas.microsoft.com/office/powerpoint/2010/main" val="3219147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5AEFB5-EBFA-4F53-84C2-667E67BB46C6}" type="slidenum">
              <a:rPr lang="en-US" smtClean="0"/>
              <a:t>9</a:t>
            </a:fld>
            <a:endParaRPr lang="en-US"/>
          </a:p>
        </p:txBody>
      </p:sp>
    </p:spTree>
    <p:extLst>
      <p:ext uri="{BB962C8B-B14F-4D97-AF65-F5344CB8AC3E}">
        <p14:creationId xmlns:p14="http://schemas.microsoft.com/office/powerpoint/2010/main" val="1379372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43BB33-9639-4D63-A6FB-979A51F0878A}" type="datetimeFigureOut">
              <a:rPr lang="en-US" smtClean="0"/>
              <a:t>7/11/2018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34104-71F3-4C58-8567-2A7CECFC0CEC}" type="slidenum">
              <a:rPr lang="en-US" smtClean="0"/>
              <a:t>‹#›</a:t>
            </a:fld>
            <a:endParaRPr lang="en-US"/>
          </a:p>
        </p:txBody>
      </p:sp>
    </p:spTree>
    <p:extLst>
      <p:ext uri="{BB962C8B-B14F-4D97-AF65-F5344CB8AC3E}">
        <p14:creationId xmlns:p14="http://schemas.microsoft.com/office/powerpoint/2010/main" val="344242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3BB33-9639-4D63-A6FB-979A51F0878A}" type="datetimeFigureOut">
              <a:rPr lang="en-US" smtClean="0"/>
              <a:t>7/11/2018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34104-71F3-4C58-8567-2A7CECFC0CEC}" type="slidenum">
              <a:rPr lang="en-US" smtClean="0"/>
              <a:t>‹#›</a:t>
            </a:fld>
            <a:endParaRPr lang="en-US"/>
          </a:p>
        </p:txBody>
      </p:sp>
    </p:spTree>
    <p:extLst>
      <p:ext uri="{BB962C8B-B14F-4D97-AF65-F5344CB8AC3E}">
        <p14:creationId xmlns:p14="http://schemas.microsoft.com/office/powerpoint/2010/main" val="172038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3BB33-9639-4D63-A6FB-979A51F0878A}" type="datetimeFigureOut">
              <a:rPr lang="en-US" smtClean="0"/>
              <a:t>7/11/2018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34104-71F3-4C58-8567-2A7CECFC0CEC}" type="slidenum">
              <a:rPr lang="en-US" smtClean="0"/>
              <a:t>‹#›</a:t>
            </a:fld>
            <a:endParaRPr lang="en-US"/>
          </a:p>
        </p:txBody>
      </p:sp>
    </p:spTree>
    <p:extLst>
      <p:ext uri="{BB962C8B-B14F-4D97-AF65-F5344CB8AC3E}">
        <p14:creationId xmlns:p14="http://schemas.microsoft.com/office/powerpoint/2010/main" val="3611205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3BB33-9639-4D63-A6FB-979A51F0878A}" type="datetimeFigureOut">
              <a:rPr lang="en-US" smtClean="0"/>
              <a:t>7/11/2018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34104-71F3-4C58-8567-2A7CECFC0CEC}" type="slidenum">
              <a:rPr lang="en-US" smtClean="0"/>
              <a:t>‹#›</a:t>
            </a:fld>
            <a:endParaRPr lang="en-US"/>
          </a:p>
        </p:txBody>
      </p:sp>
    </p:spTree>
    <p:extLst>
      <p:ext uri="{BB962C8B-B14F-4D97-AF65-F5344CB8AC3E}">
        <p14:creationId xmlns:p14="http://schemas.microsoft.com/office/powerpoint/2010/main" val="2089517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3BB33-9639-4D63-A6FB-979A51F0878A}" type="datetimeFigureOut">
              <a:rPr lang="en-US" smtClean="0"/>
              <a:t>7/11/2018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34104-71F3-4C58-8567-2A7CECFC0CEC}" type="slidenum">
              <a:rPr lang="en-US" smtClean="0"/>
              <a:t>‹#›</a:t>
            </a:fld>
            <a:endParaRPr lang="en-US"/>
          </a:p>
        </p:txBody>
      </p:sp>
    </p:spTree>
    <p:extLst>
      <p:ext uri="{BB962C8B-B14F-4D97-AF65-F5344CB8AC3E}">
        <p14:creationId xmlns:p14="http://schemas.microsoft.com/office/powerpoint/2010/main" val="148276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43BB33-9639-4D63-A6FB-979A51F0878A}" type="datetimeFigureOut">
              <a:rPr lang="en-US" smtClean="0"/>
              <a:t>7/11/2018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34104-71F3-4C58-8567-2A7CECFC0CEC}" type="slidenum">
              <a:rPr lang="en-US" smtClean="0"/>
              <a:t>‹#›</a:t>
            </a:fld>
            <a:endParaRPr lang="en-US"/>
          </a:p>
        </p:txBody>
      </p:sp>
    </p:spTree>
    <p:extLst>
      <p:ext uri="{BB962C8B-B14F-4D97-AF65-F5344CB8AC3E}">
        <p14:creationId xmlns:p14="http://schemas.microsoft.com/office/powerpoint/2010/main" val="244109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43BB33-9639-4D63-A6FB-979A51F0878A}" type="datetimeFigureOut">
              <a:rPr lang="en-US" smtClean="0"/>
              <a:t>7/11/2018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434104-71F3-4C58-8567-2A7CECFC0CEC}" type="slidenum">
              <a:rPr lang="en-US" smtClean="0"/>
              <a:t>‹#›</a:t>
            </a:fld>
            <a:endParaRPr lang="en-US"/>
          </a:p>
        </p:txBody>
      </p:sp>
    </p:spTree>
    <p:extLst>
      <p:ext uri="{BB962C8B-B14F-4D97-AF65-F5344CB8AC3E}">
        <p14:creationId xmlns:p14="http://schemas.microsoft.com/office/powerpoint/2010/main" val="1376965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43BB33-9639-4D63-A6FB-979A51F0878A}" type="datetimeFigureOut">
              <a:rPr lang="en-US" smtClean="0"/>
              <a:t>7/11/2018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434104-71F3-4C58-8567-2A7CECFC0CEC}" type="slidenum">
              <a:rPr lang="en-US" smtClean="0"/>
              <a:t>‹#›</a:t>
            </a:fld>
            <a:endParaRPr lang="en-US"/>
          </a:p>
        </p:txBody>
      </p:sp>
    </p:spTree>
    <p:extLst>
      <p:ext uri="{BB962C8B-B14F-4D97-AF65-F5344CB8AC3E}">
        <p14:creationId xmlns:p14="http://schemas.microsoft.com/office/powerpoint/2010/main" val="2982316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43BB33-9639-4D63-A6FB-979A51F0878A}" type="datetimeFigureOut">
              <a:rPr lang="en-US" smtClean="0"/>
              <a:t>7/11/2018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434104-71F3-4C58-8567-2A7CECFC0CEC}" type="slidenum">
              <a:rPr lang="en-US" smtClean="0"/>
              <a:t>‹#›</a:t>
            </a:fld>
            <a:endParaRPr lang="en-US"/>
          </a:p>
        </p:txBody>
      </p:sp>
    </p:spTree>
    <p:extLst>
      <p:ext uri="{BB962C8B-B14F-4D97-AF65-F5344CB8AC3E}">
        <p14:creationId xmlns:p14="http://schemas.microsoft.com/office/powerpoint/2010/main" val="1929049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BB33-9639-4D63-A6FB-979A51F0878A}" type="datetimeFigureOut">
              <a:rPr lang="en-US" smtClean="0"/>
              <a:t>7/11/2018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34104-71F3-4C58-8567-2A7CECFC0CEC}" type="slidenum">
              <a:rPr lang="en-US" smtClean="0"/>
              <a:t>‹#›</a:t>
            </a:fld>
            <a:endParaRPr lang="en-US"/>
          </a:p>
        </p:txBody>
      </p:sp>
    </p:spTree>
    <p:extLst>
      <p:ext uri="{BB962C8B-B14F-4D97-AF65-F5344CB8AC3E}">
        <p14:creationId xmlns:p14="http://schemas.microsoft.com/office/powerpoint/2010/main" val="1143781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BB33-9639-4D63-A6FB-979A51F0878A}" type="datetimeFigureOut">
              <a:rPr lang="en-US" smtClean="0"/>
              <a:t>7/11/2018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34104-71F3-4C58-8567-2A7CECFC0CEC}" type="slidenum">
              <a:rPr lang="en-US" smtClean="0"/>
              <a:t>‹#›</a:t>
            </a:fld>
            <a:endParaRPr lang="en-US"/>
          </a:p>
        </p:txBody>
      </p:sp>
    </p:spTree>
    <p:extLst>
      <p:ext uri="{BB962C8B-B14F-4D97-AF65-F5344CB8AC3E}">
        <p14:creationId xmlns:p14="http://schemas.microsoft.com/office/powerpoint/2010/main" val="4060424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3BB33-9639-4D63-A6FB-979A51F0878A}" type="datetimeFigureOut">
              <a:rPr lang="en-US" smtClean="0"/>
              <a:t>7/11/2018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34104-71F3-4C58-8567-2A7CECFC0CEC}" type="slidenum">
              <a:rPr lang="en-US" smtClean="0"/>
              <a:t>‹#›</a:t>
            </a:fld>
            <a:endParaRPr lang="en-US"/>
          </a:p>
        </p:txBody>
      </p:sp>
    </p:spTree>
    <p:extLst>
      <p:ext uri="{BB962C8B-B14F-4D97-AF65-F5344CB8AC3E}">
        <p14:creationId xmlns:p14="http://schemas.microsoft.com/office/powerpoint/2010/main" val="3406839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Western Alliance Bancorp</a:t>
            </a:r>
            <a:endParaRPr lang="en-US" sz="4800" dirty="0"/>
          </a:p>
        </p:txBody>
      </p:sp>
      <p:pic>
        <p:nvPicPr>
          <p:cNvPr id="3" name="Picture 2"/>
          <p:cNvPicPr>
            <a:picLocks noChangeAspect="1"/>
          </p:cNvPicPr>
          <p:nvPr/>
        </p:nvPicPr>
        <p:blipFill>
          <a:blip r:embed="rId3"/>
          <a:stretch>
            <a:fillRect/>
          </a:stretch>
        </p:blipFill>
        <p:spPr>
          <a:xfrm>
            <a:off x="5429250" y="3162300"/>
            <a:ext cx="1333500" cy="533400"/>
          </a:xfrm>
          <a:prstGeom prst="rect">
            <a:avLst/>
          </a:prstGeom>
        </p:spPr>
      </p:pic>
      <p:pic>
        <p:nvPicPr>
          <p:cNvPr id="4" name="Picture 3"/>
          <p:cNvPicPr>
            <a:picLocks noChangeAspect="1"/>
          </p:cNvPicPr>
          <p:nvPr/>
        </p:nvPicPr>
        <p:blipFill>
          <a:blip r:embed="rId3"/>
          <a:stretch>
            <a:fillRect/>
          </a:stretch>
        </p:blipFill>
        <p:spPr>
          <a:xfrm>
            <a:off x="2964180" y="2267712"/>
            <a:ext cx="7514844" cy="3291840"/>
          </a:xfrm>
          <a:prstGeom prst="rect">
            <a:avLst/>
          </a:prstGeom>
        </p:spPr>
      </p:pic>
    </p:spTree>
    <p:extLst>
      <p:ext uri="{BB962C8B-B14F-4D97-AF65-F5344CB8AC3E}">
        <p14:creationId xmlns:p14="http://schemas.microsoft.com/office/powerpoint/2010/main" val="1523237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768156" y="548640"/>
            <a:ext cx="10421496" cy="5632704"/>
          </a:xfrm>
          <a:prstGeom prst="rect">
            <a:avLst/>
          </a:prstGeom>
        </p:spPr>
      </p:pic>
    </p:spTree>
    <p:extLst>
      <p:ext uri="{BB962C8B-B14F-4D97-AF65-F5344CB8AC3E}">
        <p14:creationId xmlns:p14="http://schemas.microsoft.com/office/powerpoint/2010/main" val="145297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717434" y="420624"/>
            <a:ext cx="10877158" cy="6016752"/>
          </a:xfrm>
          <a:prstGeom prst="rect">
            <a:avLst/>
          </a:prstGeom>
        </p:spPr>
      </p:pic>
      <p:sp>
        <p:nvSpPr>
          <p:cNvPr id="3" name="Rectangle 2"/>
          <p:cNvSpPr/>
          <p:nvPr/>
        </p:nvSpPr>
        <p:spPr>
          <a:xfrm>
            <a:off x="749808" y="1280160"/>
            <a:ext cx="9528048" cy="27432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17434" y="2542032"/>
            <a:ext cx="9578710" cy="21945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49808" y="3255264"/>
            <a:ext cx="9528048" cy="21945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49808" y="4462272"/>
            <a:ext cx="9546336" cy="25603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49808" y="5193792"/>
            <a:ext cx="9528048" cy="20116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6295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dirty="0"/>
              <a:t>Loan Loss</a:t>
            </a:r>
          </a:p>
        </p:txBody>
      </p:sp>
      <p:sp>
        <p:nvSpPr>
          <p:cNvPr id="14" name="Content Placeholder 13"/>
          <p:cNvSpPr>
            <a:spLocks noGrp="1"/>
          </p:cNvSpPr>
          <p:nvPr>
            <p:ph idx="1"/>
          </p:nvPr>
        </p:nvSpPr>
        <p:spPr/>
        <p:txBody>
          <a:bodyPr>
            <a:normAutofit/>
          </a:bodyPr>
          <a:lstStyle/>
          <a:p>
            <a:pPr lvl="0"/>
            <a:r>
              <a:rPr lang="en-US" dirty="0"/>
              <a:t>Loan Loss Characteristics = Loan Loss Provision / Total Loans Outstanding.  If less than 1 percent</a:t>
            </a:r>
          </a:p>
          <a:p>
            <a:pPr lvl="0"/>
            <a:r>
              <a:rPr lang="en-US" dirty="0"/>
              <a:t>WAL has extremely low Loan Loss provision </a:t>
            </a:r>
            <a:endParaRPr lang="en-US" dirty="0">
              <a:latin typeface="Baskerville Old Face" panose="02020602080505020303" pitchFamily="18" charset="0"/>
            </a:endParaRPr>
          </a:p>
        </p:txBody>
      </p:sp>
    </p:spTree>
    <p:extLst>
      <p:ext uri="{BB962C8B-B14F-4D97-AF65-F5344CB8AC3E}">
        <p14:creationId xmlns:p14="http://schemas.microsoft.com/office/powerpoint/2010/main" val="3648359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Forbes 2018 Top 5 Ranked Banks</a:t>
            </a:r>
            <a:endParaRPr lang="en-US" dirty="0"/>
          </a:p>
        </p:txBody>
      </p:sp>
      <p:pic>
        <p:nvPicPr>
          <p:cNvPr id="5" name="Picture 4"/>
          <p:cNvPicPr>
            <a:picLocks noChangeAspect="1"/>
          </p:cNvPicPr>
          <p:nvPr/>
        </p:nvPicPr>
        <p:blipFill>
          <a:blip r:embed="rId3"/>
          <a:stretch>
            <a:fillRect/>
          </a:stretch>
        </p:blipFill>
        <p:spPr>
          <a:xfrm>
            <a:off x="1405467" y="1714499"/>
            <a:ext cx="9296400" cy="4567767"/>
          </a:xfrm>
          <a:prstGeom prst="rect">
            <a:avLst/>
          </a:prstGeom>
        </p:spPr>
      </p:pic>
    </p:spTree>
    <p:extLst>
      <p:ext uri="{BB962C8B-B14F-4D97-AF65-F5344CB8AC3E}">
        <p14:creationId xmlns:p14="http://schemas.microsoft.com/office/powerpoint/2010/main" val="918417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621792" y="731520"/>
            <a:ext cx="10732008" cy="5340096"/>
          </a:xfrm>
          <a:prstGeom prst="rect">
            <a:avLst/>
          </a:prstGeom>
        </p:spPr>
      </p:pic>
      <p:sp>
        <p:nvSpPr>
          <p:cNvPr id="2" name="TextBox 1"/>
          <p:cNvSpPr txBox="1"/>
          <p:nvPr/>
        </p:nvSpPr>
        <p:spPr>
          <a:xfrm>
            <a:off x="621792" y="4937760"/>
            <a:ext cx="1609344" cy="646331"/>
          </a:xfrm>
          <a:prstGeom prst="rect">
            <a:avLst/>
          </a:prstGeom>
          <a:noFill/>
        </p:spPr>
        <p:txBody>
          <a:bodyPr wrap="square" rtlCol="0">
            <a:spAutoFit/>
          </a:bodyPr>
          <a:lstStyle/>
          <a:p>
            <a:r>
              <a:rPr lang="en-US" dirty="0" smtClean="0"/>
              <a:t>First Merchants</a:t>
            </a:r>
            <a:endParaRPr lang="en-US" dirty="0"/>
          </a:p>
        </p:txBody>
      </p:sp>
    </p:spTree>
    <p:extLst>
      <p:ext uri="{BB962C8B-B14F-4D97-AF65-F5344CB8AC3E}">
        <p14:creationId xmlns:p14="http://schemas.microsoft.com/office/powerpoint/2010/main" val="1551054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566928" y="219456"/>
            <a:ext cx="10936223" cy="6254496"/>
          </a:xfrm>
          <a:prstGeom prst="rect">
            <a:avLst/>
          </a:prstGeom>
        </p:spPr>
      </p:pic>
    </p:spTree>
    <p:extLst>
      <p:ext uri="{BB962C8B-B14F-4D97-AF65-F5344CB8AC3E}">
        <p14:creationId xmlns:p14="http://schemas.microsoft.com/office/powerpoint/2010/main" val="3156084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758308" y="512064"/>
            <a:ext cx="10196204" cy="5572010"/>
          </a:xfrm>
          <a:prstGeom prst="rect">
            <a:avLst/>
          </a:prstGeom>
        </p:spPr>
      </p:pic>
    </p:spTree>
    <p:extLst>
      <p:ext uri="{BB962C8B-B14F-4D97-AF65-F5344CB8AC3E}">
        <p14:creationId xmlns:p14="http://schemas.microsoft.com/office/powerpoint/2010/main" val="3648535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72892" y="384048"/>
            <a:ext cx="10883956" cy="5870448"/>
          </a:xfrm>
          <a:prstGeom prst="rect">
            <a:avLst/>
          </a:prstGeom>
        </p:spPr>
      </p:pic>
    </p:spTree>
    <p:extLst>
      <p:ext uri="{BB962C8B-B14F-4D97-AF65-F5344CB8AC3E}">
        <p14:creationId xmlns:p14="http://schemas.microsoft.com/office/powerpoint/2010/main" val="124498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860700" y="621792"/>
            <a:ext cx="10697315" cy="5541264"/>
          </a:xfrm>
          <a:prstGeom prst="rect">
            <a:avLst/>
          </a:prstGeom>
        </p:spPr>
      </p:pic>
    </p:spTree>
    <p:extLst>
      <p:ext uri="{BB962C8B-B14F-4D97-AF65-F5344CB8AC3E}">
        <p14:creationId xmlns:p14="http://schemas.microsoft.com/office/powerpoint/2010/main" val="2705428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21741" y="475488"/>
            <a:ext cx="11003536" cy="5870448"/>
          </a:xfrm>
          <a:prstGeom prst="rect">
            <a:avLst/>
          </a:prstGeom>
        </p:spPr>
      </p:pic>
    </p:spTree>
    <p:extLst>
      <p:ext uri="{BB962C8B-B14F-4D97-AF65-F5344CB8AC3E}">
        <p14:creationId xmlns:p14="http://schemas.microsoft.com/office/powerpoint/2010/main" val="2719560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280160" y="239958"/>
            <a:ext cx="10094976" cy="6200466"/>
          </a:xfrm>
          <a:prstGeom prst="rect">
            <a:avLst/>
          </a:prstGeom>
        </p:spPr>
      </p:pic>
    </p:spTree>
    <p:extLst>
      <p:ext uri="{BB962C8B-B14F-4D97-AF65-F5344CB8AC3E}">
        <p14:creationId xmlns:p14="http://schemas.microsoft.com/office/powerpoint/2010/main" val="2749329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367</Words>
  <Application>Microsoft Office PowerPoint</Application>
  <PresentationFormat>Widescreen</PresentationFormat>
  <Paragraphs>21</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Baskerville Old Face</vt:lpstr>
      <vt:lpstr>Calibri</vt:lpstr>
      <vt:lpstr>Calibri Light</vt:lpstr>
      <vt:lpstr>Office Theme</vt:lpstr>
      <vt:lpstr>Western Alliance Bancorp</vt:lpstr>
      <vt:lpstr>Forbes 2018 Top 5 Ranked Banks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Loan Loss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 Alliance Bancorp</dc:title>
  <dc:creator>Sheryl Patterson</dc:creator>
  <cp:lastModifiedBy>Sheryl Patterson</cp:lastModifiedBy>
  <cp:revision>10</cp:revision>
  <dcterms:created xsi:type="dcterms:W3CDTF">2018-07-11T03:35:51Z</dcterms:created>
  <dcterms:modified xsi:type="dcterms:W3CDTF">2018-07-11T21:00:48Z</dcterms:modified>
</cp:coreProperties>
</file>