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489" autoAdjust="0"/>
  </p:normalViewPr>
  <p:slideViewPr>
    <p:cSldViewPr>
      <p:cViewPr varScale="1">
        <p:scale>
          <a:sx n="62" d="100"/>
          <a:sy n="62" d="100"/>
        </p:scale>
        <p:origin x="-91" y="-6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D456-3766-4EB3-B582-D92B5731B75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02CF-C50A-4F2B-B088-24CBB2D32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1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D456-3766-4EB3-B582-D92B5731B75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02CF-C50A-4F2B-B088-24CBB2D32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D456-3766-4EB3-B582-D92B5731B75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02CF-C50A-4F2B-B088-24CBB2D32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7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D456-3766-4EB3-B582-D92B5731B75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02CF-C50A-4F2B-B088-24CBB2D32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6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D456-3766-4EB3-B582-D92B5731B75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02CF-C50A-4F2B-B088-24CBB2D32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10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D456-3766-4EB3-B582-D92B5731B75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02CF-C50A-4F2B-B088-24CBB2D32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58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D456-3766-4EB3-B582-D92B5731B75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02CF-C50A-4F2B-B088-24CBB2D32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41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D456-3766-4EB3-B582-D92B5731B75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02CF-C50A-4F2B-B088-24CBB2D32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75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D456-3766-4EB3-B582-D92B5731B75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02CF-C50A-4F2B-B088-24CBB2D32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9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D456-3766-4EB3-B582-D92B5731B75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02CF-C50A-4F2B-B088-24CBB2D32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00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D456-3766-4EB3-B582-D92B5731B75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02CF-C50A-4F2B-B088-24CBB2D32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47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0D456-3766-4EB3-B582-D92B5731B75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202CF-C50A-4F2B-B088-24CBB2D32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4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Corporate Office:  1331 </a:t>
            </a:r>
            <a:r>
              <a:rPr lang="en-US" sz="2000" dirty="0"/>
              <a:t>L Street, NW, Washington, DC 20005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2019</a:t>
            </a:r>
          </a:p>
          <a:p>
            <a:r>
              <a:rPr lang="en-US" dirty="0" smtClean="0"/>
              <a:t>Presented by</a:t>
            </a:r>
          </a:p>
          <a:p>
            <a:r>
              <a:rPr lang="en-US" dirty="0" smtClean="0"/>
              <a:t>Kent Billmyer</a:t>
            </a:r>
            <a:endParaRPr lang="en-US" dirty="0"/>
          </a:p>
        </p:txBody>
      </p:sp>
      <p:pic>
        <p:nvPicPr>
          <p:cNvPr id="1026" name="Picture 2" descr="C:\Users\kbillmyer\Desktop\New folder\CoStar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343" y="533400"/>
            <a:ext cx="6237954" cy="1398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596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kbillmyer\Desktop\New folder\SSG Qty da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1" y="304800"/>
            <a:ext cx="9082554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3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effectLst/>
              </a:rPr>
              <a:t>CoStar</a:t>
            </a:r>
            <a:r>
              <a:rPr lang="en-US" b="1" dirty="0" smtClean="0">
                <a:effectLst/>
              </a:rPr>
              <a:t> Group</a:t>
            </a:r>
            <a:r>
              <a:rPr lang="en-US" dirty="0" smtClean="0">
                <a:effectLst/>
              </a:rPr>
              <a:t> </a:t>
            </a:r>
            <a:r>
              <a:rPr lang="en-US" b="1" dirty="0" smtClean="0">
                <a:effectLst/>
              </a:rPr>
              <a:t>(NAS: CSGP)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143625"/>
              </p:ext>
            </p:extLst>
          </p:nvPr>
        </p:nvGraphicFramePr>
        <p:xfrm>
          <a:off x="609600" y="1371600"/>
          <a:ext cx="7924800" cy="5297886"/>
        </p:xfrm>
        <a:graphic>
          <a:graphicData uri="http://schemas.openxmlformats.org/drawingml/2006/table">
            <a:tbl>
              <a:tblPr/>
              <a:tblGrid>
                <a:gridCol w="7536281"/>
                <a:gridCol w="388519"/>
              </a:tblGrid>
              <a:tr h="4230316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effectLst/>
                        </a:rPr>
                        <a:t>CoStar</a:t>
                      </a:r>
                      <a:r>
                        <a:rPr lang="en-US" sz="2000" dirty="0" smtClean="0">
                          <a:effectLst/>
                        </a:rPr>
                        <a:t> Group is a leading provider of commercial real estate data and marketplace listing platforms. Its data offering contains in-depth analytical information on over 5 million commercial real estate properties related to various subsectors including office, retail, multifamily, healthcare, industrial, self-storage, and data centers. It operates five flagship brands: </a:t>
                      </a:r>
                      <a:r>
                        <a:rPr lang="en-US" sz="2000" dirty="0" err="1" smtClean="0">
                          <a:effectLst/>
                        </a:rPr>
                        <a:t>CoStar</a:t>
                      </a:r>
                      <a:r>
                        <a:rPr lang="en-US" sz="2000" dirty="0" smtClean="0">
                          <a:effectLst/>
                        </a:rPr>
                        <a:t> Suite, LoopNet, Apartments.com, </a:t>
                      </a:r>
                      <a:r>
                        <a:rPr lang="en-US" sz="2000" dirty="0" err="1" smtClean="0">
                          <a:effectLst/>
                        </a:rPr>
                        <a:t>BizBuySell</a:t>
                      </a:r>
                      <a:r>
                        <a:rPr lang="en-US" sz="2000" dirty="0" smtClean="0">
                          <a:effectLst/>
                        </a:rPr>
                        <a:t>, and LandsofAmerica with approximately three quarters of its revenue classified as subscription based. The company has also recently expanded its presence in Canada, the United Kingdom, Spain, and France.</a:t>
                      </a:r>
                    </a:p>
                    <a:p>
                      <a:endParaRPr lang="en-US" sz="2000" b="1" dirty="0" smtClean="0">
                        <a:effectLst/>
                      </a:endParaRPr>
                    </a:p>
                    <a:p>
                      <a:r>
                        <a:rPr lang="en-US" sz="2000" b="1" dirty="0" smtClean="0">
                          <a:effectLst/>
                        </a:rPr>
                        <a:t>Sector:  </a:t>
                      </a:r>
                      <a:r>
                        <a:rPr lang="en-US" sz="2000" dirty="0" smtClean="0">
                          <a:effectLst/>
                        </a:rPr>
                        <a:t>Real Estate</a:t>
                      </a:r>
                      <a:endParaRPr lang="en-US" sz="2000" b="1" dirty="0" smtClean="0">
                        <a:effectLst/>
                      </a:endParaRPr>
                    </a:p>
                    <a:p>
                      <a:r>
                        <a:rPr lang="en-US" sz="2000" b="1" dirty="0" smtClean="0">
                          <a:effectLst/>
                        </a:rPr>
                        <a:t>Industry:  </a:t>
                      </a:r>
                      <a:r>
                        <a:rPr lang="en-US" sz="2000" dirty="0" smtClean="0">
                          <a:effectLst/>
                        </a:rPr>
                        <a:t>Real Estate Services</a:t>
                      </a:r>
                      <a:endParaRPr lang="en-US" sz="2000" b="1" dirty="0" smtClean="0">
                        <a:effectLst/>
                      </a:endParaRPr>
                    </a:p>
                    <a:p>
                      <a:endParaRPr lang="en-US" sz="2000" b="1" dirty="0" smtClean="0">
                        <a:effectLst/>
                      </a:endParaRPr>
                    </a:p>
                    <a:p>
                      <a:endParaRPr lang="en-US" sz="2000" b="1" dirty="0" smtClean="0">
                        <a:effectLst/>
                      </a:endParaRPr>
                    </a:p>
                  </a:txBody>
                  <a:tcPr marL="79403" marR="79403" marT="39701" marB="397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79403" marR="79403" marT="39701" marB="397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7175">
                <a:tc>
                  <a:txBody>
                    <a:bodyPr/>
                    <a:lstStyle/>
                    <a:p>
                      <a:endParaRPr lang="en-US" sz="1600" b="1" dirty="0">
                        <a:effectLst/>
                      </a:endParaRPr>
                    </a:p>
                  </a:txBody>
                  <a:tcPr marL="79403" marR="79403" marT="39701" marB="397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79403" marR="79403" marT="39701" marB="397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71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effectLst/>
                        </a:rPr>
                        <a:t>From </a:t>
                      </a:r>
                      <a:r>
                        <a:rPr lang="en-US" sz="1600" b="1" dirty="0" err="1" smtClean="0">
                          <a:effectLst/>
                        </a:rPr>
                        <a:t>BetterInvesting</a:t>
                      </a:r>
                      <a:r>
                        <a:rPr lang="en-US" sz="1600" b="1" dirty="0" smtClean="0">
                          <a:effectLst/>
                        </a:rPr>
                        <a:t> – Company Research</a:t>
                      </a:r>
                    </a:p>
                  </a:txBody>
                  <a:tcPr marL="79403" marR="79403" marT="39701" marB="397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79403" marR="79403" marT="39701" marB="397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660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CoStar</a:t>
            </a:r>
            <a:r>
              <a:rPr lang="en-US" dirty="0" smtClean="0"/>
              <a:t> </a:t>
            </a:r>
            <a:r>
              <a:rPr lang="en-US" dirty="0"/>
              <a:t>has four main business lines, </a:t>
            </a:r>
            <a:r>
              <a:rPr lang="en-US" dirty="0" err="1"/>
              <a:t>CoStar</a:t>
            </a:r>
            <a:r>
              <a:rPr lang="en-US" dirty="0"/>
              <a:t> Suite, Commercial Property and Land, Multifamily, and Information Services.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CoStar</a:t>
            </a:r>
            <a:r>
              <a:rPr lang="en-US" dirty="0" smtClean="0"/>
              <a:t> </a:t>
            </a:r>
            <a:r>
              <a:rPr lang="en-US" dirty="0"/>
              <a:t>Suite about 50% of revenue.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	This </a:t>
            </a:r>
            <a:r>
              <a:rPr lang="en-US" dirty="0"/>
              <a:t>flagship product contains proprietary data that is sold to institutional players such as </a:t>
            </a:r>
            <a:r>
              <a:rPr lang="en-US" dirty="0" smtClean="0"/>
              <a:t>	brokers </a:t>
            </a:r>
            <a:r>
              <a:rPr lang="en-US" dirty="0"/>
              <a:t>via annual </a:t>
            </a:r>
            <a:r>
              <a:rPr lang="en-US" dirty="0" smtClean="0"/>
              <a:t>subscriptions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 smtClean="0"/>
              <a:t>Multifamily </a:t>
            </a:r>
            <a:r>
              <a:rPr lang="en-US" dirty="0"/>
              <a:t>about 30% of revenue.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This </a:t>
            </a:r>
            <a:r>
              <a:rPr lang="en-US" dirty="0"/>
              <a:t>business contains apartment listing platforms such as Apartments.com, ForRent.com, and </a:t>
            </a:r>
            <a:r>
              <a:rPr lang="en-US" dirty="0" smtClean="0"/>
              <a:t>	Apartmentfinder.com </a:t>
            </a:r>
            <a:r>
              <a:rPr lang="en-US" dirty="0"/>
              <a:t>among several others.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Commercial Property and Land about 15% of revenue.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	The </a:t>
            </a:r>
            <a:r>
              <a:rPr lang="en-US" dirty="0"/>
              <a:t>LoopNet Premium Lister, </a:t>
            </a:r>
            <a:r>
              <a:rPr lang="en-US" dirty="0" err="1"/>
              <a:t>BizBuySell</a:t>
            </a:r>
            <a:r>
              <a:rPr lang="en-US" dirty="0"/>
              <a:t>, LandsofAmerica, and other related brands are </a:t>
            </a:r>
            <a:r>
              <a:rPr lang="en-US" dirty="0" smtClean="0"/>
              <a:t>	contained </a:t>
            </a:r>
            <a:r>
              <a:rPr lang="en-US" dirty="0"/>
              <a:t>within the commercial property and land business line.  Much like the multifamily </a:t>
            </a:r>
            <a:r>
              <a:rPr lang="en-US" dirty="0" smtClean="0"/>
              <a:t>	platforms</a:t>
            </a:r>
            <a:r>
              <a:rPr lang="en-US" dirty="0"/>
              <a:t>, </a:t>
            </a:r>
            <a:r>
              <a:rPr lang="en-US" dirty="0" err="1"/>
              <a:t>CoStar</a:t>
            </a:r>
            <a:r>
              <a:rPr lang="en-US" dirty="0"/>
              <a:t> derives its revenue by charging tiered yearly subscription packages in </a:t>
            </a:r>
            <a:r>
              <a:rPr lang="en-US" dirty="0" smtClean="0"/>
              <a:t>	exchange </a:t>
            </a:r>
            <a:r>
              <a:rPr lang="en-US" dirty="0"/>
              <a:t>for preferential advertising placement on its platforms.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Information Services less than 10% of revenue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	Information </a:t>
            </a:r>
            <a:r>
              <a:rPr lang="en-US" dirty="0"/>
              <a:t>services consists of the legacy LoopNet Premium Searcher, </a:t>
            </a:r>
            <a:r>
              <a:rPr lang="en-US" dirty="0" err="1"/>
              <a:t>CoStar</a:t>
            </a:r>
            <a:r>
              <a:rPr lang="en-US" dirty="0"/>
              <a:t> Real Estate </a:t>
            </a:r>
            <a:r>
              <a:rPr lang="en-US" dirty="0" smtClean="0"/>
              <a:t>	Manager</a:t>
            </a:r>
            <a:r>
              <a:rPr lang="en-US" dirty="0"/>
              <a:t>, and various other miscellaneous products.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 smtClean="0"/>
              <a:t>From Morningstar Analysis - Business Strategy and Outlook</a:t>
            </a:r>
            <a:r>
              <a:rPr lang="en-US" dirty="0" smtClean="0"/>
              <a:t> 02/19/2019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158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billmyer\Desktop\New folder\Morningstar's Analy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30" y="2911475"/>
            <a:ext cx="2640870" cy="376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kbillmyer\Desktop\New folder\Morningstar's Analysis - Bulls Say_Bears Sa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9761"/>
            <a:ext cx="8305800" cy="2721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kbillmyer\Desktop\New folder\Value Line - Analysi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803" y="4191000"/>
            <a:ext cx="2293937" cy="239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kbillmyer\Desktop\New folder\Value Line - Analysis 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898033"/>
            <a:ext cx="3108325" cy="77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kbillmyer\Desktop\New folder\Value Line - Analysis 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340" y="3298224"/>
            <a:ext cx="10668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kbillmyer\Desktop\New folder\Value Line - Analysis 3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523" y="4252589"/>
            <a:ext cx="3360737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0119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399"/>
            <a:ext cx="8763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We </a:t>
            </a:r>
            <a:r>
              <a:rPr lang="en-US" sz="1400" dirty="0"/>
              <a:t>assign </a:t>
            </a:r>
            <a:r>
              <a:rPr lang="en-US" sz="1400" dirty="0" err="1"/>
              <a:t>CoStar</a:t>
            </a:r>
            <a:r>
              <a:rPr lang="en-US" sz="1400" dirty="0"/>
              <a:t> Group a wide moat rating, with intangible assets, switching costs, and network effects all serving as moat sources. 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We </a:t>
            </a:r>
            <a:r>
              <a:rPr lang="en-US" sz="1400" dirty="0"/>
              <a:t>view the </a:t>
            </a:r>
            <a:r>
              <a:rPr lang="en-US" sz="1400" dirty="0" err="1"/>
              <a:t>CoStar</a:t>
            </a:r>
            <a:r>
              <a:rPr lang="en-US" sz="1400" dirty="0"/>
              <a:t> Suite business as a borderline monopoly in that it has no true threats in terms of competition. 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When </a:t>
            </a:r>
            <a:r>
              <a:rPr lang="en-US" sz="1400" dirty="0"/>
              <a:t>the company pursued its acquisition of LoopNet for $860 million in 2011, federal regulators scrutinized it due to antitrust concerns. The acquisition was eventually approved in 2012, but only after </a:t>
            </a:r>
            <a:r>
              <a:rPr lang="en-US" sz="1400" dirty="0" err="1"/>
              <a:t>CoStar</a:t>
            </a:r>
            <a:r>
              <a:rPr lang="en-US" sz="1400" dirty="0"/>
              <a:t> agreed to certain limitations regarding competitive behavior, including a requirement that LoopNet spin off </a:t>
            </a:r>
            <a:r>
              <a:rPr lang="en-US" sz="1400" dirty="0" err="1"/>
              <a:t>Xceligent</a:t>
            </a:r>
            <a:r>
              <a:rPr lang="en-US" sz="1400" dirty="0"/>
              <a:t>, which was </a:t>
            </a:r>
            <a:r>
              <a:rPr lang="en-US" sz="1400" dirty="0" err="1"/>
              <a:t>CoStar’s</a:t>
            </a:r>
            <a:r>
              <a:rPr lang="en-US" sz="1400" dirty="0"/>
              <a:t> only notable competitor. 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This dynamic was amplified following </a:t>
            </a:r>
            <a:r>
              <a:rPr lang="en-US" sz="1400" dirty="0" err="1"/>
              <a:t>Xceligent’s</a:t>
            </a:r>
            <a:r>
              <a:rPr lang="en-US" sz="1400" dirty="0"/>
              <a:t> declaration of bankruptcy in December 2017. Following this development, the only remaining companies in the space are small startups focused on crowdsourcing data. </a:t>
            </a:r>
            <a:endParaRPr lang="en-US" sz="1400" dirty="0" smtClean="0"/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>we </a:t>
            </a:r>
            <a:r>
              <a:rPr lang="en-US" sz="1400" dirty="0"/>
              <a:t>think there is a minor risk that antitrust concerns flare up again. However, absent a headline driving acquisition in the commercial real estate data space, we think the chance that the government will proactively address the issue is low. </a:t>
            </a:r>
            <a:endParaRPr lang="en-US" sz="1400" dirty="0" smtClean="0"/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>Any </a:t>
            </a:r>
            <a:r>
              <a:rPr lang="en-US" sz="1400" dirty="0"/>
              <a:t>potential competitor would have to spend years and potentially billions of dollars to replicate </a:t>
            </a:r>
            <a:r>
              <a:rPr lang="en-US" sz="1400" dirty="0" err="1"/>
              <a:t>CoStar’s</a:t>
            </a:r>
            <a:r>
              <a:rPr lang="en-US" sz="1400" dirty="0"/>
              <a:t> data offering</a:t>
            </a:r>
            <a:r>
              <a:rPr lang="en-US" sz="1400" dirty="0" smtClean="0"/>
              <a:t>..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err="1"/>
              <a:t>CoStar</a:t>
            </a:r>
            <a:r>
              <a:rPr lang="en-US" sz="1400" dirty="0"/>
              <a:t> benefits from a switching cost moat source given the indispensable nature of its data</a:t>
            </a:r>
            <a:r>
              <a:rPr lang="en-US" sz="1400" dirty="0" smtClean="0"/>
              <a:t>.  </a:t>
            </a:r>
            <a:r>
              <a:rPr lang="en-US" sz="1400" dirty="0"/>
              <a:t>As such, the company consistently posts renewal rates above 90%, with the figure typically exceeding 95% for clients who have been customers for five years or longer. 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From Morningstar Analysis - </a:t>
            </a:r>
            <a:r>
              <a:rPr lang="en-US" sz="1400" b="1" dirty="0" smtClean="0"/>
              <a:t>Economic Moat</a:t>
            </a:r>
            <a:r>
              <a:rPr lang="en-US" sz="1400" dirty="0" smtClean="0"/>
              <a:t> 02/19/2019 </a:t>
            </a:r>
          </a:p>
        </p:txBody>
      </p:sp>
    </p:spTree>
    <p:extLst>
      <p:ext uri="{BB962C8B-B14F-4D97-AF65-F5344CB8AC3E}">
        <p14:creationId xmlns:p14="http://schemas.microsoft.com/office/powerpoint/2010/main" val="430712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kbillmyer\Desktop\New folder\SSG front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86" y="133865"/>
            <a:ext cx="8382000" cy="547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kbillmyer\Desktop\New folder\SSG front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86" y="5525285"/>
            <a:ext cx="8382000" cy="116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562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kbillmyer\Desktop\New folder\SSG Back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2124"/>
            <a:ext cx="8833022" cy="3487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4820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kbillmyer\Desktop\New folder\SSG Back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31" y="381000"/>
            <a:ext cx="8918519" cy="5905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234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kbillmyer\Desktop\New folder\SSG Back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7" y="533400"/>
            <a:ext cx="9038083" cy="451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1880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269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Corporate Office:  1331 L Street, NW, Washington, DC 20005</vt:lpstr>
      <vt:lpstr>CoStar Group (NAS: CSGP)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Billmyer, Kent</dc:creator>
  <cp:lastModifiedBy>Billmyer, Kent</cp:lastModifiedBy>
  <cp:revision>10</cp:revision>
  <dcterms:created xsi:type="dcterms:W3CDTF">2019-11-13T18:39:42Z</dcterms:created>
  <dcterms:modified xsi:type="dcterms:W3CDTF">2019-11-13T21:55:44Z</dcterms:modified>
</cp:coreProperties>
</file>