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5" r:id="rId2"/>
    <p:sldId id="266" r:id="rId3"/>
    <p:sldId id="267" r:id="rId4"/>
    <p:sldId id="271" r:id="rId5"/>
    <p:sldId id="274" r:id="rId6"/>
    <p:sldId id="272" r:id="rId7"/>
    <p:sldId id="273" r:id="rId8"/>
    <p:sldId id="275" r:id="rId9"/>
    <p:sldId id="276" r:id="rId10"/>
    <p:sldId id="277" r:id="rId11"/>
    <p:sldId id="278" r:id="rId12"/>
    <p:sldId id="279" r:id="rId13"/>
    <p:sldId id="264" r:id="rId14"/>
    <p:sldId id="280" r:id="rId15"/>
    <p:sldId id="290" r:id="rId16"/>
    <p:sldId id="291" r:id="rId17"/>
    <p:sldId id="288" r:id="rId18"/>
    <p:sldId id="289" r:id="rId19"/>
    <p:sldId id="286" r:id="rId20"/>
    <p:sldId id="269" r:id="rId21"/>
    <p:sldId id="285" r:id="rId22"/>
    <p:sldId id="287" r:id="rId23"/>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2621" autoAdjust="0"/>
  </p:normalViewPr>
  <p:slideViewPr>
    <p:cSldViewPr snapToGrid="0">
      <p:cViewPr varScale="1">
        <p:scale>
          <a:sx n="48" d="100"/>
          <a:sy n="48" d="100"/>
        </p:scale>
        <p:origin x="65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92AD78D3-5FD9-4256-9BF7-2E026B9520D5}" type="datetimeFigureOut">
              <a:rPr lang="en-US" smtClean="0"/>
              <a:t>10/2/2017</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0325C236-F518-4716-9B2B-4C9B518E01E2}" type="slidenum">
              <a:rPr lang="en-US" smtClean="0"/>
              <a:t>‹#›</a:t>
            </a:fld>
            <a:endParaRPr lang="en-US"/>
          </a:p>
        </p:txBody>
      </p:sp>
    </p:spTree>
    <p:extLst>
      <p:ext uri="{BB962C8B-B14F-4D97-AF65-F5344CB8AC3E}">
        <p14:creationId xmlns:p14="http://schemas.microsoft.com/office/powerpoint/2010/main" val="277355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30275">
              <a:defRPr sz="2400">
                <a:solidFill>
                  <a:schemeClr val="tx1"/>
                </a:solidFill>
                <a:latin typeface="Arial" panose="020B0604020202020204" pitchFamily="34" charset="0"/>
                <a:ea typeface="ヒラギノ角ゴ Pro W3" pitchFamily="16" charset="-128"/>
              </a:defRPr>
            </a:lvl1pPr>
            <a:lvl2pPr marL="742950" indent="-285750" defTabSz="930275">
              <a:defRPr sz="2400">
                <a:solidFill>
                  <a:schemeClr val="tx1"/>
                </a:solidFill>
                <a:latin typeface="Arial" panose="020B0604020202020204" pitchFamily="34" charset="0"/>
                <a:ea typeface="ヒラギノ角ゴ Pro W3" pitchFamily="16" charset="-128"/>
              </a:defRPr>
            </a:lvl2pPr>
            <a:lvl3pPr marL="1143000" indent="-228600" defTabSz="930275">
              <a:defRPr sz="2400">
                <a:solidFill>
                  <a:schemeClr val="tx1"/>
                </a:solidFill>
                <a:latin typeface="Arial" panose="020B0604020202020204" pitchFamily="34" charset="0"/>
                <a:ea typeface="ヒラギノ角ゴ Pro W3" pitchFamily="16" charset="-128"/>
              </a:defRPr>
            </a:lvl3pPr>
            <a:lvl4pPr marL="1600200" indent="-228600" defTabSz="930275">
              <a:defRPr sz="2400">
                <a:solidFill>
                  <a:schemeClr val="tx1"/>
                </a:solidFill>
                <a:latin typeface="Arial" panose="020B0604020202020204" pitchFamily="34" charset="0"/>
                <a:ea typeface="ヒラギノ角ゴ Pro W3" pitchFamily="16" charset="-128"/>
              </a:defRPr>
            </a:lvl4pPr>
            <a:lvl5pPr marL="2057400" indent="-228600" defTabSz="930275">
              <a:defRPr sz="2400">
                <a:solidFill>
                  <a:schemeClr val="tx1"/>
                </a:solidFill>
                <a:latin typeface="Arial" panose="020B0604020202020204" pitchFamily="34" charset="0"/>
                <a:ea typeface="ヒラギノ角ゴ Pro W3" pitchFamily="16"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B57EF9B-D5DE-4120-A58B-6545B694CB8E}" type="slidenum">
              <a:rPr lang="en-US" altLang="en-US" sz="1200">
                <a:solidFill>
                  <a:srgbClr val="000000"/>
                </a:solidFill>
              </a:rPr>
              <a:pPr/>
              <a:t>1</a:t>
            </a:fld>
            <a:endParaRPr lang="en-US" altLang="en-US" sz="1200">
              <a:solidFill>
                <a:srgbClr val="000000"/>
              </a:solidFill>
            </a:endParaRPr>
          </a:p>
        </p:txBody>
      </p:sp>
      <p:sp>
        <p:nvSpPr>
          <p:cNvPr id="6147" name="Header Placeholder 7"/>
          <p:cNvSpPr>
            <a:spLocks noGrp="1"/>
          </p:cNvSpPr>
          <p:nvPr>
            <p:ph type="hdr" sz="quarter"/>
          </p:nvPr>
        </p:nvSpPr>
        <p:spPr>
          <a:noFill/>
        </p:spPr>
        <p:txBody>
          <a:bodyPr/>
          <a:lstStyle>
            <a:lvl1pPr defTabSz="920750">
              <a:defRPr sz="2400">
                <a:solidFill>
                  <a:schemeClr val="tx1"/>
                </a:solidFill>
                <a:latin typeface="Arial" panose="020B0604020202020204" pitchFamily="34" charset="0"/>
                <a:ea typeface="ヒラギノ角ゴ Pro W3" pitchFamily="16" charset="-128"/>
              </a:defRPr>
            </a:lvl1pPr>
            <a:lvl2pPr marL="742950" indent="-285750" defTabSz="920750">
              <a:defRPr sz="2400">
                <a:solidFill>
                  <a:schemeClr val="tx1"/>
                </a:solidFill>
                <a:latin typeface="Arial" panose="020B0604020202020204" pitchFamily="34" charset="0"/>
                <a:ea typeface="ヒラギノ角ゴ Pro W3" pitchFamily="16" charset="-128"/>
              </a:defRPr>
            </a:lvl2pPr>
            <a:lvl3pPr marL="1143000" indent="-228600" defTabSz="920750">
              <a:defRPr sz="2400">
                <a:solidFill>
                  <a:schemeClr val="tx1"/>
                </a:solidFill>
                <a:latin typeface="Arial" panose="020B0604020202020204" pitchFamily="34" charset="0"/>
                <a:ea typeface="ヒラギノ角ゴ Pro W3" pitchFamily="16" charset="-128"/>
              </a:defRPr>
            </a:lvl3pPr>
            <a:lvl4pPr marL="1600200" indent="-228600" defTabSz="920750">
              <a:defRPr sz="2400">
                <a:solidFill>
                  <a:schemeClr val="tx1"/>
                </a:solidFill>
                <a:latin typeface="Arial" panose="020B0604020202020204" pitchFamily="34" charset="0"/>
                <a:ea typeface="ヒラギノ角ゴ Pro W3" pitchFamily="16" charset="-128"/>
              </a:defRPr>
            </a:lvl4pPr>
            <a:lvl5pPr marL="2057400" indent="-228600" defTabSz="920750">
              <a:defRPr sz="2400">
                <a:solidFill>
                  <a:schemeClr val="tx1"/>
                </a:solidFill>
                <a:latin typeface="Arial" panose="020B0604020202020204" pitchFamily="34" charset="0"/>
                <a:ea typeface="ヒラギノ角ゴ Pro W3" pitchFamily="16" charset="-128"/>
              </a:defRPr>
            </a:lvl5pPr>
            <a:lvl6pPr marL="25146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r>
              <a:rPr lang="en-US" altLang="en-US" sz="1200">
                <a:solidFill>
                  <a:srgbClr val="000000"/>
                </a:solidFill>
              </a:rPr>
              <a:t>How to Start &amp; Run An Investment Club</a:t>
            </a:r>
          </a:p>
        </p:txBody>
      </p:sp>
      <p:sp>
        <p:nvSpPr>
          <p:cNvPr id="6148" name="Rectangle 7"/>
          <p:cNvSpPr txBox="1">
            <a:spLocks noGrp="1" noChangeArrowheads="1"/>
          </p:cNvSpPr>
          <p:nvPr/>
        </p:nvSpPr>
        <p:spPr bwMode="auto">
          <a:xfrm>
            <a:off x="3965577" y="9149242"/>
            <a:ext cx="3032125" cy="48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9" tIns="46514" rIns="93029" bIns="46514" anchor="b"/>
          <a:lstStyle>
            <a:lvl1pPr defTabSz="930275">
              <a:defRPr sz="2400">
                <a:solidFill>
                  <a:schemeClr val="tx1"/>
                </a:solidFill>
                <a:latin typeface="Arial" panose="020B0604020202020204" pitchFamily="34" charset="0"/>
                <a:ea typeface="ヒラギノ角ゴ Pro W3" pitchFamily="16" charset="-128"/>
              </a:defRPr>
            </a:lvl1pPr>
            <a:lvl2pPr marL="747713" indent="-287338" defTabSz="930275">
              <a:defRPr sz="2400">
                <a:solidFill>
                  <a:schemeClr val="tx1"/>
                </a:solidFill>
                <a:latin typeface="Arial" panose="020B0604020202020204" pitchFamily="34" charset="0"/>
                <a:ea typeface="ヒラギノ角ゴ Pro W3" pitchFamily="16" charset="-128"/>
              </a:defRPr>
            </a:lvl2pPr>
            <a:lvl3pPr marL="1150938" indent="-230188" defTabSz="930275">
              <a:defRPr sz="2400">
                <a:solidFill>
                  <a:schemeClr val="tx1"/>
                </a:solidFill>
                <a:latin typeface="Arial" panose="020B0604020202020204" pitchFamily="34" charset="0"/>
                <a:ea typeface="ヒラギノ角ゴ Pro W3" pitchFamily="16" charset="-128"/>
              </a:defRPr>
            </a:lvl3pPr>
            <a:lvl4pPr marL="1611313" indent="-230188" defTabSz="930275">
              <a:defRPr sz="2400">
                <a:solidFill>
                  <a:schemeClr val="tx1"/>
                </a:solidFill>
                <a:latin typeface="Arial" panose="020B0604020202020204" pitchFamily="34" charset="0"/>
                <a:ea typeface="ヒラギノ角ゴ Pro W3" pitchFamily="16" charset="-128"/>
              </a:defRPr>
            </a:lvl4pPr>
            <a:lvl5pPr marL="2071688" indent="-230188" defTabSz="930275">
              <a:defRPr sz="2400">
                <a:solidFill>
                  <a:schemeClr val="tx1"/>
                </a:solidFill>
                <a:latin typeface="Arial" panose="020B0604020202020204" pitchFamily="34" charset="0"/>
                <a:ea typeface="ヒラギノ角ゴ Pro W3" pitchFamily="16" charset="-128"/>
              </a:defRPr>
            </a:lvl5pPr>
            <a:lvl6pPr marL="25288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860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432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9004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lgn="r" eaLnBrk="0" fontAlgn="base" hangingPunct="0">
              <a:spcBef>
                <a:spcPct val="0"/>
              </a:spcBef>
              <a:spcAft>
                <a:spcPct val="0"/>
              </a:spcAft>
            </a:pPr>
            <a:fld id="{F2415417-B4DD-4BBC-B450-6DB770AF47F8}" type="slidenum">
              <a:rPr lang="en-US" altLang="en-US" sz="1200" smtClean="0">
                <a:solidFill>
                  <a:srgbClr val="000000"/>
                </a:solidFill>
              </a:rPr>
              <a:pPr algn="r" eaLnBrk="0" fontAlgn="base" hangingPunct="0">
                <a:spcBef>
                  <a:spcPct val="0"/>
                </a:spcBef>
                <a:spcAft>
                  <a:spcPct val="0"/>
                </a:spcAft>
              </a:pPr>
              <a:t>1</a:t>
            </a:fld>
            <a:endParaRPr lang="en-US" altLang="en-US" sz="1200" smtClean="0">
              <a:solidFill>
                <a:srgbClr val="000000"/>
              </a:solidFill>
            </a:endParaRPr>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Main Title Slide (w/animation)</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2162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10</a:t>
            </a:fld>
            <a:endParaRPr lang="en-US"/>
          </a:p>
        </p:txBody>
      </p:sp>
    </p:spTree>
    <p:extLst>
      <p:ext uri="{BB962C8B-B14F-4D97-AF65-F5344CB8AC3E}">
        <p14:creationId xmlns:p14="http://schemas.microsoft.com/office/powerpoint/2010/main" val="2742538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11</a:t>
            </a:fld>
            <a:endParaRPr lang="en-US"/>
          </a:p>
        </p:txBody>
      </p:sp>
    </p:spTree>
    <p:extLst>
      <p:ext uri="{BB962C8B-B14F-4D97-AF65-F5344CB8AC3E}">
        <p14:creationId xmlns:p14="http://schemas.microsoft.com/office/powerpoint/2010/main" val="3597507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12</a:t>
            </a:fld>
            <a:endParaRPr lang="en-US"/>
          </a:p>
        </p:txBody>
      </p:sp>
    </p:spTree>
    <p:extLst>
      <p:ext uri="{BB962C8B-B14F-4D97-AF65-F5344CB8AC3E}">
        <p14:creationId xmlns:p14="http://schemas.microsoft.com/office/powerpoint/2010/main" val="356179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13</a:t>
            </a:fld>
            <a:endParaRPr lang="en-US"/>
          </a:p>
        </p:txBody>
      </p:sp>
    </p:spTree>
    <p:extLst>
      <p:ext uri="{BB962C8B-B14F-4D97-AF65-F5344CB8AC3E}">
        <p14:creationId xmlns:p14="http://schemas.microsoft.com/office/powerpoint/2010/main" val="3555906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14</a:t>
            </a:fld>
            <a:endParaRPr lang="en-US"/>
          </a:p>
        </p:txBody>
      </p:sp>
    </p:spTree>
    <p:extLst>
      <p:ext uri="{BB962C8B-B14F-4D97-AF65-F5344CB8AC3E}">
        <p14:creationId xmlns:p14="http://schemas.microsoft.com/office/powerpoint/2010/main" val="2462648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15</a:t>
            </a:fld>
            <a:endParaRPr lang="en-US"/>
          </a:p>
        </p:txBody>
      </p:sp>
    </p:spTree>
    <p:extLst>
      <p:ext uri="{BB962C8B-B14F-4D97-AF65-F5344CB8AC3E}">
        <p14:creationId xmlns:p14="http://schemas.microsoft.com/office/powerpoint/2010/main" val="149299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16</a:t>
            </a:fld>
            <a:endParaRPr lang="en-US"/>
          </a:p>
        </p:txBody>
      </p:sp>
    </p:spTree>
    <p:extLst>
      <p:ext uri="{BB962C8B-B14F-4D97-AF65-F5344CB8AC3E}">
        <p14:creationId xmlns:p14="http://schemas.microsoft.com/office/powerpoint/2010/main" val="284362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33D287-8D8D-442E-B395-FBC317BC6689}" type="slidenum">
              <a:rPr lang="en-US" smtClean="0"/>
              <a:t>17</a:t>
            </a:fld>
            <a:endParaRPr lang="en-US"/>
          </a:p>
        </p:txBody>
      </p:sp>
    </p:spTree>
    <p:extLst>
      <p:ext uri="{BB962C8B-B14F-4D97-AF65-F5344CB8AC3E}">
        <p14:creationId xmlns:p14="http://schemas.microsoft.com/office/powerpoint/2010/main" val="1168259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33D287-8D8D-442E-B395-FBC317BC6689}" type="slidenum">
              <a:rPr lang="en-US" smtClean="0"/>
              <a:t>18</a:t>
            </a:fld>
            <a:endParaRPr lang="en-US"/>
          </a:p>
        </p:txBody>
      </p:sp>
    </p:spTree>
    <p:extLst>
      <p:ext uri="{BB962C8B-B14F-4D97-AF65-F5344CB8AC3E}">
        <p14:creationId xmlns:p14="http://schemas.microsoft.com/office/powerpoint/2010/main" val="1115857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19</a:t>
            </a:fld>
            <a:endParaRPr lang="en-US"/>
          </a:p>
        </p:txBody>
      </p:sp>
    </p:spTree>
    <p:extLst>
      <p:ext uri="{BB962C8B-B14F-4D97-AF65-F5344CB8AC3E}">
        <p14:creationId xmlns:p14="http://schemas.microsoft.com/office/powerpoint/2010/main" val="62150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0275">
              <a:defRPr sz="2400">
                <a:solidFill>
                  <a:schemeClr val="tx1"/>
                </a:solidFill>
                <a:latin typeface="Arial" panose="020B0604020202020204" pitchFamily="34" charset="0"/>
                <a:ea typeface="ヒラギノ角ゴ Pro W3" pitchFamily="16" charset="-128"/>
              </a:defRPr>
            </a:lvl1pPr>
            <a:lvl2pPr marL="742950" indent="-285750" defTabSz="930275">
              <a:defRPr sz="2400">
                <a:solidFill>
                  <a:schemeClr val="tx1"/>
                </a:solidFill>
                <a:latin typeface="Arial" panose="020B0604020202020204" pitchFamily="34" charset="0"/>
                <a:ea typeface="ヒラギノ角ゴ Pro W3" pitchFamily="16" charset="-128"/>
              </a:defRPr>
            </a:lvl2pPr>
            <a:lvl3pPr marL="1143000" indent="-228600" defTabSz="930275">
              <a:defRPr sz="2400">
                <a:solidFill>
                  <a:schemeClr val="tx1"/>
                </a:solidFill>
                <a:latin typeface="Arial" panose="020B0604020202020204" pitchFamily="34" charset="0"/>
                <a:ea typeface="ヒラギノ角ゴ Pro W3" pitchFamily="16" charset="-128"/>
              </a:defRPr>
            </a:lvl3pPr>
            <a:lvl4pPr marL="1600200" indent="-228600" defTabSz="930275">
              <a:defRPr sz="2400">
                <a:solidFill>
                  <a:schemeClr val="tx1"/>
                </a:solidFill>
                <a:latin typeface="Arial" panose="020B0604020202020204" pitchFamily="34" charset="0"/>
                <a:ea typeface="ヒラギノ角ゴ Pro W3" pitchFamily="16" charset="-128"/>
              </a:defRPr>
            </a:lvl4pPr>
            <a:lvl5pPr marL="2057400" indent="-228600" defTabSz="930275">
              <a:defRPr sz="2400">
                <a:solidFill>
                  <a:schemeClr val="tx1"/>
                </a:solidFill>
                <a:latin typeface="Arial" panose="020B0604020202020204" pitchFamily="34" charset="0"/>
                <a:ea typeface="ヒラギノ角ゴ Pro W3" pitchFamily="16"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5AC103B0-589D-4727-9BDB-DB50736F4C4C}" type="slidenum">
              <a:rPr lang="en-US" altLang="en-US" sz="1200"/>
              <a:pPr/>
              <a:t>2</a:t>
            </a:fld>
            <a:endParaRPr lang="en-US" altLang="en-US" sz="1200"/>
          </a:p>
        </p:txBody>
      </p:sp>
      <p:sp>
        <p:nvSpPr>
          <p:cNvPr id="8195" name="Header Placeholder 7"/>
          <p:cNvSpPr>
            <a:spLocks noGrp="1"/>
          </p:cNvSpPr>
          <p:nvPr>
            <p:ph type="hdr" sz="quarter"/>
          </p:nvPr>
        </p:nvSpPr>
        <p:spPr>
          <a:noFill/>
        </p:spPr>
        <p:txBody>
          <a:bodyPr/>
          <a:lstStyle>
            <a:lvl1pPr defTabSz="920750">
              <a:defRPr sz="2400">
                <a:solidFill>
                  <a:schemeClr val="tx1"/>
                </a:solidFill>
                <a:latin typeface="Arial" panose="020B0604020202020204" pitchFamily="34" charset="0"/>
                <a:ea typeface="ヒラギノ角ゴ Pro W3" pitchFamily="16" charset="-128"/>
              </a:defRPr>
            </a:lvl1pPr>
            <a:lvl2pPr marL="742950" indent="-285750" defTabSz="920750">
              <a:defRPr sz="2400">
                <a:solidFill>
                  <a:schemeClr val="tx1"/>
                </a:solidFill>
                <a:latin typeface="Arial" panose="020B0604020202020204" pitchFamily="34" charset="0"/>
                <a:ea typeface="ヒラギノ角ゴ Pro W3" pitchFamily="16" charset="-128"/>
              </a:defRPr>
            </a:lvl2pPr>
            <a:lvl3pPr marL="1143000" indent="-228600" defTabSz="920750">
              <a:defRPr sz="2400">
                <a:solidFill>
                  <a:schemeClr val="tx1"/>
                </a:solidFill>
                <a:latin typeface="Arial" panose="020B0604020202020204" pitchFamily="34" charset="0"/>
                <a:ea typeface="ヒラギノ角ゴ Pro W3" pitchFamily="16" charset="-128"/>
              </a:defRPr>
            </a:lvl3pPr>
            <a:lvl4pPr marL="1600200" indent="-228600" defTabSz="920750">
              <a:defRPr sz="2400">
                <a:solidFill>
                  <a:schemeClr val="tx1"/>
                </a:solidFill>
                <a:latin typeface="Arial" panose="020B0604020202020204" pitchFamily="34" charset="0"/>
                <a:ea typeface="ヒラギノ角ゴ Pro W3" pitchFamily="16" charset="-128"/>
              </a:defRPr>
            </a:lvl4pPr>
            <a:lvl5pPr marL="2057400" indent="-228600" defTabSz="920750">
              <a:defRPr sz="2400">
                <a:solidFill>
                  <a:schemeClr val="tx1"/>
                </a:solidFill>
                <a:latin typeface="Arial" panose="020B0604020202020204" pitchFamily="34" charset="0"/>
                <a:ea typeface="ヒラギノ角ゴ Pro W3" pitchFamily="16" charset="-128"/>
              </a:defRPr>
            </a:lvl5pPr>
            <a:lvl6pPr marL="25146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r>
              <a:rPr lang="en-US" altLang="en-US" sz="1200"/>
              <a:t>How to Start &amp; Run An Investment Club</a:t>
            </a:r>
          </a:p>
        </p:txBody>
      </p:sp>
      <p:sp>
        <p:nvSpPr>
          <p:cNvPr id="8196" name="Rectangle 7"/>
          <p:cNvSpPr txBox="1">
            <a:spLocks noGrp="1" noChangeArrowheads="1"/>
          </p:cNvSpPr>
          <p:nvPr/>
        </p:nvSpPr>
        <p:spPr bwMode="auto">
          <a:xfrm>
            <a:off x="3965577" y="9149242"/>
            <a:ext cx="3032125" cy="48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9" tIns="46514" rIns="93029" bIns="46514" anchor="b"/>
          <a:lstStyle>
            <a:lvl1pPr defTabSz="930275">
              <a:defRPr sz="2400">
                <a:solidFill>
                  <a:schemeClr val="tx1"/>
                </a:solidFill>
                <a:latin typeface="Arial" panose="020B0604020202020204" pitchFamily="34" charset="0"/>
                <a:ea typeface="ヒラギノ角ゴ Pro W3" pitchFamily="16" charset="-128"/>
              </a:defRPr>
            </a:lvl1pPr>
            <a:lvl2pPr marL="747713" indent="-287338" defTabSz="930275">
              <a:defRPr sz="2400">
                <a:solidFill>
                  <a:schemeClr val="tx1"/>
                </a:solidFill>
                <a:latin typeface="Arial" panose="020B0604020202020204" pitchFamily="34" charset="0"/>
                <a:ea typeface="ヒラギノ角ゴ Pro W3" pitchFamily="16" charset="-128"/>
              </a:defRPr>
            </a:lvl2pPr>
            <a:lvl3pPr marL="1150938" indent="-230188" defTabSz="930275">
              <a:defRPr sz="2400">
                <a:solidFill>
                  <a:schemeClr val="tx1"/>
                </a:solidFill>
                <a:latin typeface="Arial" panose="020B0604020202020204" pitchFamily="34" charset="0"/>
                <a:ea typeface="ヒラギノ角ゴ Pro W3" pitchFamily="16" charset="-128"/>
              </a:defRPr>
            </a:lvl3pPr>
            <a:lvl4pPr marL="1611313" indent="-230188" defTabSz="930275">
              <a:defRPr sz="2400">
                <a:solidFill>
                  <a:schemeClr val="tx1"/>
                </a:solidFill>
                <a:latin typeface="Arial" panose="020B0604020202020204" pitchFamily="34" charset="0"/>
                <a:ea typeface="ヒラギノ角ゴ Pro W3" pitchFamily="16" charset="-128"/>
              </a:defRPr>
            </a:lvl4pPr>
            <a:lvl5pPr marL="2071688" indent="-230188" defTabSz="930275">
              <a:defRPr sz="2400">
                <a:solidFill>
                  <a:schemeClr val="tx1"/>
                </a:solidFill>
                <a:latin typeface="Arial" panose="020B0604020202020204" pitchFamily="34" charset="0"/>
                <a:ea typeface="ヒラギノ角ゴ Pro W3" pitchFamily="16" charset="-128"/>
              </a:defRPr>
            </a:lvl5pPr>
            <a:lvl6pPr marL="25288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860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432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9004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lgn="r"/>
            <a:fld id="{DED5FAF7-90AA-4623-BF87-0219990A99FF}" type="slidenum">
              <a:rPr lang="en-US" altLang="en-US" sz="1200"/>
              <a:pPr algn="r"/>
              <a:t>2</a:t>
            </a:fld>
            <a:endParaRPr lang="en-US" altLang="en-US" sz="1200"/>
          </a:p>
        </p:txBody>
      </p:sp>
      <p:sp>
        <p:nvSpPr>
          <p:cNvPr id="819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4155284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20</a:t>
            </a:fld>
            <a:endParaRPr lang="en-US"/>
          </a:p>
        </p:txBody>
      </p:sp>
    </p:spTree>
    <p:extLst>
      <p:ext uri="{BB962C8B-B14F-4D97-AF65-F5344CB8AC3E}">
        <p14:creationId xmlns:p14="http://schemas.microsoft.com/office/powerpoint/2010/main" val="2066921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33D287-8D8D-442E-B395-FBC317BC6689}" type="slidenum">
              <a:rPr lang="en-US" smtClean="0"/>
              <a:t>21</a:t>
            </a:fld>
            <a:endParaRPr lang="en-US"/>
          </a:p>
        </p:txBody>
      </p:sp>
    </p:spTree>
    <p:extLst>
      <p:ext uri="{BB962C8B-B14F-4D97-AF65-F5344CB8AC3E}">
        <p14:creationId xmlns:p14="http://schemas.microsoft.com/office/powerpoint/2010/main" val="39388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22</a:t>
            </a:fld>
            <a:endParaRPr lang="en-US"/>
          </a:p>
        </p:txBody>
      </p:sp>
    </p:spTree>
    <p:extLst>
      <p:ext uri="{BB962C8B-B14F-4D97-AF65-F5344CB8AC3E}">
        <p14:creationId xmlns:p14="http://schemas.microsoft.com/office/powerpoint/2010/main" val="466233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30275">
              <a:defRPr sz="2400">
                <a:solidFill>
                  <a:schemeClr val="tx1"/>
                </a:solidFill>
                <a:latin typeface="Arial" panose="020B0604020202020204" pitchFamily="34" charset="0"/>
                <a:ea typeface="ヒラギノ角ゴ Pro W3" pitchFamily="16" charset="-128"/>
              </a:defRPr>
            </a:lvl1pPr>
            <a:lvl2pPr marL="742950" indent="-285750" defTabSz="930275">
              <a:defRPr sz="2400">
                <a:solidFill>
                  <a:schemeClr val="tx1"/>
                </a:solidFill>
                <a:latin typeface="Arial" panose="020B0604020202020204" pitchFamily="34" charset="0"/>
                <a:ea typeface="ヒラギノ角ゴ Pro W3" pitchFamily="16" charset="-128"/>
              </a:defRPr>
            </a:lvl2pPr>
            <a:lvl3pPr marL="1143000" indent="-228600" defTabSz="930275">
              <a:defRPr sz="2400">
                <a:solidFill>
                  <a:schemeClr val="tx1"/>
                </a:solidFill>
                <a:latin typeface="Arial" panose="020B0604020202020204" pitchFamily="34" charset="0"/>
                <a:ea typeface="ヒラギノ角ゴ Pro W3" pitchFamily="16" charset="-128"/>
              </a:defRPr>
            </a:lvl3pPr>
            <a:lvl4pPr marL="1600200" indent="-228600" defTabSz="930275">
              <a:defRPr sz="2400">
                <a:solidFill>
                  <a:schemeClr val="tx1"/>
                </a:solidFill>
                <a:latin typeface="Arial" panose="020B0604020202020204" pitchFamily="34" charset="0"/>
                <a:ea typeface="ヒラギノ角ゴ Pro W3" pitchFamily="16" charset="-128"/>
              </a:defRPr>
            </a:lvl4pPr>
            <a:lvl5pPr marL="2057400" indent="-228600" defTabSz="930275">
              <a:defRPr sz="2400">
                <a:solidFill>
                  <a:schemeClr val="tx1"/>
                </a:solidFill>
                <a:latin typeface="Arial" panose="020B0604020202020204" pitchFamily="34" charset="0"/>
                <a:ea typeface="ヒラギノ角ゴ Pro W3" pitchFamily="16"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B57EF9B-D5DE-4120-A58B-6545B694CB8E}" type="slidenum">
              <a:rPr lang="en-US" altLang="en-US" sz="1200">
                <a:solidFill>
                  <a:srgbClr val="000000"/>
                </a:solidFill>
              </a:rPr>
              <a:pPr/>
              <a:t>3</a:t>
            </a:fld>
            <a:endParaRPr lang="en-US" altLang="en-US" sz="1200">
              <a:solidFill>
                <a:srgbClr val="000000"/>
              </a:solidFill>
            </a:endParaRPr>
          </a:p>
        </p:txBody>
      </p:sp>
      <p:sp>
        <p:nvSpPr>
          <p:cNvPr id="6147" name="Header Placeholder 7"/>
          <p:cNvSpPr>
            <a:spLocks noGrp="1"/>
          </p:cNvSpPr>
          <p:nvPr>
            <p:ph type="hdr" sz="quarter"/>
          </p:nvPr>
        </p:nvSpPr>
        <p:spPr>
          <a:noFill/>
        </p:spPr>
        <p:txBody>
          <a:bodyPr/>
          <a:lstStyle>
            <a:lvl1pPr defTabSz="920750">
              <a:defRPr sz="2400">
                <a:solidFill>
                  <a:schemeClr val="tx1"/>
                </a:solidFill>
                <a:latin typeface="Arial" panose="020B0604020202020204" pitchFamily="34" charset="0"/>
                <a:ea typeface="ヒラギノ角ゴ Pro W3" pitchFamily="16" charset="-128"/>
              </a:defRPr>
            </a:lvl1pPr>
            <a:lvl2pPr marL="742950" indent="-285750" defTabSz="920750">
              <a:defRPr sz="2400">
                <a:solidFill>
                  <a:schemeClr val="tx1"/>
                </a:solidFill>
                <a:latin typeface="Arial" panose="020B0604020202020204" pitchFamily="34" charset="0"/>
                <a:ea typeface="ヒラギノ角ゴ Pro W3" pitchFamily="16" charset="-128"/>
              </a:defRPr>
            </a:lvl2pPr>
            <a:lvl3pPr marL="1143000" indent="-228600" defTabSz="920750">
              <a:defRPr sz="2400">
                <a:solidFill>
                  <a:schemeClr val="tx1"/>
                </a:solidFill>
                <a:latin typeface="Arial" panose="020B0604020202020204" pitchFamily="34" charset="0"/>
                <a:ea typeface="ヒラギノ角ゴ Pro W3" pitchFamily="16" charset="-128"/>
              </a:defRPr>
            </a:lvl3pPr>
            <a:lvl4pPr marL="1600200" indent="-228600" defTabSz="920750">
              <a:defRPr sz="2400">
                <a:solidFill>
                  <a:schemeClr val="tx1"/>
                </a:solidFill>
                <a:latin typeface="Arial" panose="020B0604020202020204" pitchFamily="34" charset="0"/>
                <a:ea typeface="ヒラギノ角ゴ Pro W3" pitchFamily="16" charset="-128"/>
              </a:defRPr>
            </a:lvl4pPr>
            <a:lvl5pPr marL="2057400" indent="-228600" defTabSz="920750">
              <a:defRPr sz="2400">
                <a:solidFill>
                  <a:schemeClr val="tx1"/>
                </a:solidFill>
                <a:latin typeface="Arial" panose="020B0604020202020204" pitchFamily="34" charset="0"/>
                <a:ea typeface="ヒラギノ角ゴ Pro W3" pitchFamily="16" charset="-128"/>
              </a:defRPr>
            </a:lvl5pPr>
            <a:lvl6pPr marL="25146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defTabSz="92075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r>
              <a:rPr lang="en-US" altLang="en-US" sz="1200">
                <a:solidFill>
                  <a:srgbClr val="000000"/>
                </a:solidFill>
              </a:rPr>
              <a:t>How to Start &amp; Run An Investment Club</a:t>
            </a:r>
          </a:p>
        </p:txBody>
      </p:sp>
      <p:sp>
        <p:nvSpPr>
          <p:cNvPr id="6148" name="Rectangle 7"/>
          <p:cNvSpPr txBox="1">
            <a:spLocks noGrp="1" noChangeArrowheads="1"/>
          </p:cNvSpPr>
          <p:nvPr/>
        </p:nvSpPr>
        <p:spPr bwMode="auto">
          <a:xfrm>
            <a:off x="3965577" y="9149242"/>
            <a:ext cx="3032125" cy="48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9" tIns="46514" rIns="93029" bIns="46514" anchor="b"/>
          <a:lstStyle>
            <a:lvl1pPr defTabSz="930275">
              <a:defRPr sz="2400">
                <a:solidFill>
                  <a:schemeClr val="tx1"/>
                </a:solidFill>
                <a:latin typeface="Arial" panose="020B0604020202020204" pitchFamily="34" charset="0"/>
                <a:ea typeface="ヒラギノ角ゴ Pro W3" pitchFamily="16" charset="-128"/>
              </a:defRPr>
            </a:lvl1pPr>
            <a:lvl2pPr marL="747713" indent="-287338" defTabSz="930275">
              <a:defRPr sz="2400">
                <a:solidFill>
                  <a:schemeClr val="tx1"/>
                </a:solidFill>
                <a:latin typeface="Arial" panose="020B0604020202020204" pitchFamily="34" charset="0"/>
                <a:ea typeface="ヒラギノ角ゴ Pro W3" pitchFamily="16" charset="-128"/>
              </a:defRPr>
            </a:lvl2pPr>
            <a:lvl3pPr marL="1150938" indent="-230188" defTabSz="930275">
              <a:defRPr sz="2400">
                <a:solidFill>
                  <a:schemeClr val="tx1"/>
                </a:solidFill>
                <a:latin typeface="Arial" panose="020B0604020202020204" pitchFamily="34" charset="0"/>
                <a:ea typeface="ヒラギノ角ゴ Pro W3" pitchFamily="16" charset="-128"/>
              </a:defRPr>
            </a:lvl3pPr>
            <a:lvl4pPr marL="1611313" indent="-230188" defTabSz="930275">
              <a:defRPr sz="2400">
                <a:solidFill>
                  <a:schemeClr val="tx1"/>
                </a:solidFill>
                <a:latin typeface="Arial" panose="020B0604020202020204" pitchFamily="34" charset="0"/>
                <a:ea typeface="ヒラギノ角ゴ Pro W3" pitchFamily="16" charset="-128"/>
              </a:defRPr>
            </a:lvl4pPr>
            <a:lvl5pPr marL="2071688" indent="-230188" defTabSz="930275">
              <a:defRPr sz="2400">
                <a:solidFill>
                  <a:schemeClr val="tx1"/>
                </a:solidFill>
                <a:latin typeface="Arial" panose="020B0604020202020204" pitchFamily="34" charset="0"/>
                <a:ea typeface="ヒラギノ角ゴ Pro W3" pitchFamily="16" charset="-128"/>
              </a:defRPr>
            </a:lvl5pPr>
            <a:lvl6pPr marL="25288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860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432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900488" indent="-230188"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lgn="r" eaLnBrk="0" fontAlgn="base" hangingPunct="0">
              <a:spcBef>
                <a:spcPct val="0"/>
              </a:spcBef>
              <a:spcAft>
                <a:spcPct val="0"/>
              </a:spcAft>
            </a:pPr>
            <a:fld id="{F2415417-B4DD-4BBC-B450-6DB770AF47F8}" type="slidenum">
              <a:rPr lang="en-US" altLang="en-US" sz="1200" smtClean="0">
                <a:solidFill>
                  <a:srgbClr val="000000"/>
                </a:solidFill>
              </a:rPr>
              <a:pPr algn="r" eaLnBrk="0" fontAlgn="base" hangingPunct="0">
                <a:spcBef>
                  <a:spcPct val="0"/>
                </a:spcBef>
                <a:spcAft>
                  <a:spcPct val="0"/>
                </a:spcAft>
              </a:pPr>
              <a:t>3</a:t>
            </a:fld>
            <a:endParaRPr lang="en-US" altLang="en-US" sz="1200" smtClean="0">
              <a:solidFill>
                <a:srgbClr val="000000"/>
              </a:solidFill>
            </a:endParaRPr>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Main Title Slide (w/animation)</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59690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4</a:t>
            </a:fld>
            <a:endParaRPr lang="en-US"/>
          </a:p>
        </p:txBody>
      </p:sp>
    </p:spTree>
    <p:extLst>
      <p:ext uri="{BB962C8B-B14F-4D97-AF65-F5344CB8AC3E}">
        <p14:creationId xmlns:p14="http://schemas.microsoft.com/office/powerpoint/2010/main" val="1084265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5</a:t>
            </a:fld>
            <a:endParaRPr lang="en-US"/>
          </a:p>
        </p:txBody>
      </p:sp>
    </p:spTree>
    <p:extLst>
      <p:ext uri="{BB962C8B-B14F-4D97-AF65-F5344CB8AC3E}">
        <p14:creationId xmlns:p14="http://schemas.microsoft.com/office/powerpoint/2010/main" val="1762529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6</a:t>
            </a:fld>
            <a:endParaRPr lang="en-US"/>
          </a:p>
        </p:txBody>
      </p:sp>
    </p:spTree>
    <p:extLst>
      <p:ext uri="{BB962C8B-B14F-4D97-AF65-F5344CB8AC3E}">
        <p14:creationId xmlns:p14="http://schemas.microsoft.com/office/powerpoint/2010/main" val="407115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7</a:t>
            </a:fld>
            <a:endParaRPr lang="en-US"/>
          </a:p>
        </p:txBody>
      </p:sp>
    </p:spTree>
    <p:extLst>
      <p:ext uri="{BB962C8B-B14F-4D97-AF65-F5344CB8AC3E}">
        <p14:creationId xmlns:p14="http://schemas.microsoft.com/office/powerpoint/2010/main" val="202665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8</a:t>
            </a:fld>
            <a:endParaRPr lang="en-US"/>
          </a:p>
        </p:txBody>
      </p:sp>
    </p:spTree>
    <p:extLst>
      <p:ext uri="{BB962C8B-B14F-4D97-AF65-F5344CB8AC3E}">
        <p14:creationId xmlns:p14="http://schemas.microsoft.com/office/powerpoint/2010/main" val="389444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5C236-F518-4716-9B2B-4C9B518E01E2}" type="slidenum">
              <a:rPr lang="en-US" smtClean="0"/>
              <a:t>9</a:t>
            </a:fld>
            <a:endParaRPr lang="en-US"/>
          </a:p>
        </p:txBody>
      </p:sp>
    </p:spTree>
    <p:extLst>
      <p:ext uri="{BB962C8B-B14F-4D97-AF65-F5344CB8AC3E}">
        <p14:creationId xmlns:p14="http://schemas.microsoft.com/office/powerpoint/2010/main" val="338023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98647C-82F5-4E15-93EF-8CC1668E4152}"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4965B-349A-4FAF-9B14-AF3311684A22}" type="slidenum">
              <a:rPr lang="en-US" smtClean="0"/>
              <a:t>‹#›</a:t>
            </a:fld>
            <a:endParaRPr lang="en-US"/>
          </a:p>
        </p:txBody>
      </p:sp>
    </p:spTree>
    <p:extLst>
      <p:ext uri="{BB962C8B-B14F-4D97-AF65-F5344CB8AC3E}">
        <p14:creationId xmlns:p14="http://schemas.microsoft.com/office/powerpoint/2010/main" val="345887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8647C-82F5-4E15-93EF-8CC1668E4152}"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4965B-349A-4FAF-9B14-AF3311684A22}" type="slidenum">
              <a:rPr lang="en-US" smtClean="0"/>
              <a:t>‹#›</a:t>
            </a:fld>
            <a:endParaRPr lang="en-US"/>
          </a:p>
        </p:txBody>
      </p:sp>
    </p:spTree>
    <p:extLst>
      <p:ext uri="{BB962C8B-B14F-4D97-AF65-F5344CB8AC3E}">
        <p14:creationId xmlns:p14="http://schemas.microsoft.com/office/powerpoint/2010/main" val="318935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8647C-82F5-4E15-93EF-8CC1668E4152}"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4965B-349A-4FAF-9B14-AF3311684A22}" type="slidenum">
              <a:rPr lang="en-US" smtClean="0"/>
              <a:t>‹#›</a:t>
            </a:fld>
            <a:endParaRPr lang="en-US"/>
          </a:p>
        </p:txBody>
      </p:sp>
    </p:spTree>
    <p:extLst>
      <p:ext uri="{BB962C8B-B14F-4D97-AF65-F5344CB8AC3E}">
        <p14:creationId xmlns:p14="http://schemas.microsoft.com/office/powerpoint/2010/main" val="1068678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439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801688"/>
            <a:ext cx="11379200"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8000" y="1752600"/>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52600"/>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fld id="{15D09752-78B4-49E1-A36B-AEE72268FA3E}" type="slidenum">
              <a:rPr lang="en-US" altLang="en-US"/>
              <a:pPr>
                <a:defRPr/>
              </a:pPr>
              <a:t>‹#›</a:t>
            </a:fld>
            <a:endParaRPr lang="en-US" altLang="en-US">
              <a:solidFill>
                <a:schemeClr val="bg1"/>
              </a:solidFill>
            </a:endParaRPr>
          </a:p>
        </p:txBody>
      </p:sp>
    </p:spTree>
    <p:extLst>
      <p:ext uri="{BB962C8B-B14F-4D97-AF65-F5344CB8AC3E}">
        <p14:creationId xmlns:p14="http://schemas.microsoft.com/office/powerpoint/2010/main" val="426835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8647C-82F5-4E15-93EF-8CC1668E4152}"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4965B-349A-4FAF-9B14-AF3311684A22}" type="slidenum">
              <a:rPr lang="en-US" smtClean="0"/>
              <a:t>‹#›</a:t>
            </a:fld>
            <a:endParaRPr lang="en-US"/>
          </a:p>
        </p:txBody>
      </p:sp>
    </p:spTree>
    <p:extLst>
      <p:ext uri="{BB962C8B-B14F-4D97-AF65-F5344CB8AC3E}">
        <p14:creationId xmlns:p14="http://schemas.microsoft.com/office/powerpoint/2010/main" val="214177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98647C-82F5-4E15-93EF-8CC1668E4152}"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4965B-349A-4FAF-9B14-AF3311684A22}" type="slidenum">
              <a:rPr lang="en-US" smtClean="0"/>
              <a:t>‹#›</a:t>
            </a:fld>
            <a:endParaRPr lang="en-US"/>
          </a:p>
        </p:txBody>
      </p:sp>
    </p:spTree>
    <p:extLst>
      <p:ext uri="{BB962C8B-B14F-4D97-AF65-F5344CB8AC3E}">
        <p14:creationId xmlns:p14="http://schemas.microsoft.com/office/powerpoint/2010/main" val="1796029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98647C-82F5-4E15-93EF-8CC1668E4152}"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4965B-349A-4FAF-9B14-AF3311684A22}" type="slidenum">
              <a:rPr lang="en-US" smtClean="0"/>
              <a:t>‹#›</a:t>
            </a:fld>
            <a:endParaRPr lang="en-US"/>
          </a:p>
        </p:txBody>
      </p:sp>
    </p:spTree>
    <p:extLst>
      <p:ext uri="{BB962C8B-B14F-4D97-AF65-F5344CB8AC3E}">
        <p14:creationId xmlns:p14="http://schemas.microsoft.com/office/powerpoint/2010/main" val="412462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98647C-82F5-4E15-93EF-8CC1668E4152}" type="datetimeFigureOut">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B4965B-349A-4FAF-9B14-AF3311684A22}" type="slidenum">
              <a:rPr lang="en-US" smtClean="0"/>
              <a:t>‹#›</a:t>
            </a:fld>
            <a:endParaRPr lang="en-US"/>
          </a:p>
        </p:txBody>
      </p:sp>
    </p:spTree>
    <p:extLst>
      <p:ext uri="{BB962C8B-B14F-4D97-AF65-F5344CB8AC3E}">
        <p14:creationId xmlns:p14="http://schemas.microsoft.com/office/powerpoint/2010/main" val="372105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98647C-82F5-4E15-93EF-8CC1668E4152}"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B4965B-349A-4FAF-9B14-AF3311684A22}" type="slidenum">
              <a:rPr lang="en-US" smtClean="0"/>
              <a:t>‹#›</a:t>
            </a:fld>
            <a:endParaRPr lang="en-US"/>
          </a:p>
        </p:txBody>
      </p:sp>
    </p:spTree>
    <p:extLst>
      <p:ext uri="{BB962C8B-B14F-4D97-AF65-F5344CB8AC3E}">
        <p14:creationId xmlns:p14="http://schemas.microsoft.com/office/powerpoint/2010/main" val="376503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8647C-82F5-4E15-93EF-8CC1668E4152}" type="datetimeFigureOut">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B4965B-349A-4FAF-9B14-AF3311684A22}" type="slidenum">
              <a:rPr lang="en-US" smtClean="0"/>
              <a:t>‹#›</a:t>
            </a:fld>
            <a:endParaRPr lang="en-US"/>
          </a:p>
        </p:txBody>
      </p:sp>
    </p:spTree>
    <p:extLst>
      <p:ext uri="{BB962C8B-B14F-4D97-AF65-F5344CB8AC3E}">
        <p14:creationId xmlns:p14="http://schemas.microsoft.com/office/powerpoint/2010/main" val="158159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8647C-82F5-4E15-93EF-8CC1668E4152}"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4965B-349A-4FAF-9B14-AF3311684A22}" type="slidenum">
              <a:rPr lang="en-US" smtClean="0"/>
              <a:t>‹#›</a:t>
            </a:fld>
            <a:endParaRPr lang="en-US"/>
          </a:p>
        </p:txBody>
      </p:sp>
    </p:spTree>
    <p:extLst>
      <p:ext uri="{BB962C8B-B14F-4D97-AF65-F5344CB8AC3E}">
        <p14:creationId xmlns:p14="http://schemas.microsoft.com/office/powerpoint/2010/main" val="385596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8647C-82F5-4E15-93EF-8CC1668E4152}"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4965B-349A-4FAF-9B14-AF3311684A22}" type="slidenum">
              <a:rPr lang="en-US" smtClean="0"/>
              <a:t>‹#›</a:t>
            </a:fld>
            <a:endParaRPr lang="en-US"/>
          </a:p>
        </p:txBody>
      </p:sp>
    </p:spTree>
    <p:extLst>
      <p:ext uri="{BB962C8B-B14F-4D97-AF65-F5344CB8AC3E}">
        <p14:creationId xmlns:p14="http://schemas.microsoft.com/office/powerpoint/2010/main" val="573336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8647C-82F5-4E15-93EF-8CC1668E4152}" type="datetimeFigureOut">
              <a:rPr lang="en-US" smtClean="0"/>
              <a:t>10/2/2017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4965B-349A-4FAF-9B14-AF3311684A22}" type="slidenum">
              <a:rPr lang="en-US" smtClean="0"/>
              <a:t>‹#›</a:t>
            </a:fld>
            <a:endParaRPr lang="en-US"/>
          </a:p>
        </p:txBody>
      </p:sp>
    </p:spTree>
    <p:extLst>
      <p:ext uri="{BB962C8B-B14F-4D97-AF65-F5344CB8AC3E}">
        <p14:creationId xmlns:p14="http://schemas.microsoft.com/office/powerpoint/2010/main" val="178050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i_dc_chapter@verizon.ne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betterinvesting.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lists.betterinvesting.org/link.php?M=1962792&amp;N=14315&amp;L=9508&amp;F=H" TargetMode="External"/><Relationship Id="rId4" Type="http://schemas.openxmlformats.org/officeDocument/2006/relationships/hyperlink" Target="mailto:nkavula1@comcast.ne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bi_dc_chapter@verizon.net"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7366868" y="4876800"/>
            <a:ext cx="29963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lgn="r" eaLnBrk="0" fontAlgn="base" hangingPunct="0">
              <a:spcBef>
                <a:spcPct val="0"/>
              </a:spcBef>
              <a:spcAft>
                <a:spcPct val="0"/>
              </a:spcAft>
            </a:pPr>
            <a:r>
              <a:rPr lang="en-US" altLang="en-US" sz="1800" dirty="0" smtClean="0">
                <a:solidFill>
                  <a:srgbClr val="000000"/>
                </a:solidFill>
              </a:rPr>
              <a:t>Director</a:t>
            </a:r>
            <a:r>
              <a:rPr lang="en-US" altLang="en-US" sz="1800" dirty="0">
                <a:solidFill>
                  <a:srgbClr val="000000"/>
                </a:solidFill>
              </a:rPr>
              <a:t>, DC Chapter BI</a:t>
            </a:r>
          </a:p>
          <a:p>
            <a:pPr algn="r" eaLnBrk="0" fontAlgn="base" hangingPunct="0">
              <a:spcBef>
                <a:spcPct val="0"/>
              </a:spcBef>
              <a:spcAft>
                <a:spcPct val="0"/>
              </a:spcAft>
            </a:pPr>
            <a:r>
              <a:rPr lang="en-US" altLang="en-US" sz="1800" dirty="0" smtClean="0">
                <a:solidFill>
                  <a:srgbClr val="000000"/>
                </a:solidFill>
                <a:hlinkClick r:id="rId3"/>
              </a:rPr>
              <a:t>bi_dc_chapter@verizon.net</a:t>
            </a:r>
            <a:endParaRPr lang="en-US" altLang="en-US" sz="1800" dirty="0">
              <a:solidFill>
                <a:srgbClr val="000000"/>
              </a:solidFill>
            </a:endParaRPr>
          </a:p>
        </p:txBody>
      </p:sp>
      <p:pic>
        <p:nvPicPr>
          <p:cNvPr id="5124" name="Picture 6" descr="C:\Documents and Settings\Owner\My Documents\NAIC\Templates CD\DCRegional_CNAIC35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508500"/>
            <a:ext cx="320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ctrTitle" idx="4294967295"/>
          </p:nvPr>
        </p:nvSpPr>
        <p:spPr>
          <a:xfrm>
            <a:off x="0" y="761999"/>
            <a:ext cx="12192000" cy="3248527"/>
          </a:xfrm>
          <a:prstGeom prst="rect">
            <a:avLst/>
          </a:prstGeom>
        </p:spPr>
        <p:txBody>
          <a:bodyPr>
            <a:noAutofit/>
          </a:bodyPr>
          <a:lstStyle/>
          <a:p>
            <a:pPr algn="ctr" eaLnBrk="1" hangingPunct="1">
              <a:defRPr/>
            </a:pPr>
            <a:r>
              <a:rPr lang="en-US" sz="6000" dirty="0" smtClean="0"/>
              <a:t>DC Chapter Directors Talk </a:t>
            </a:r>
            <a:r>
              <a:rPr lang="en-US" sz="6000" dirty="0" smtClean="0"/>
              <a:t>Stocks</a:t>
            </a:r>
            <a:br>
              <a:rPr lang="en-US" sz="6000" dirty="0" smtClean="0"/>
            </a:br>
            <a:r>
              <a:rPr lang="en-US" sz="4000" dirty="0" smtClean="0"/>
              <a:t>Ken Williams – Cirrus Logic</a:t>
            </a:r>
            <a:br>
              <a:rPr lang="en-US" sz="4000" dirty="0" smtClean="0"/>
            </a:br>
            <a:r>
              <a:rPr lang="en-US" sz="4000" dirty="0" smtClean="0"/>
              <a:t>Susan Tanoe – Gentex</a:t>
            </a:r>
            <a:br>
              <a:rPr lang="en-US" sz="4000" dirty="0" smtClean="0"/>
            </a:br>
            <a:r>
              <a:rPr lang="en-US" sz="4000" dirty="0" smtClean="0"/>
              <a:t>Jo Murphy – Ross Stores</a:t>
            </a:r>
            <a:br>
              <a:rPr lang="en-US" sz="4000" dirty="0" smtClean="0"/>
            </a:br>
            <a:r>
              <a:rPr lang="en-US" sz="4000" dirty="0" smtClean="0"/>
              <a:t>Sheryl Patterson – ULTA Beauty</a:t>
            </a:r>
            <a:endParaRPr lang="en-US" sz="4000" dirty="0" smtClean="0"/>
          </a:p>
        </p:txBody>
      </p:sp>
    </p:spTree>
    <p:extLst>
      <p:ext uri="{BB962C8B-B14F-4D97-AF65-F5344CB8AC3E}">
        <p14:creationId xmlns:p14="http://schemas.microsoft.com/office/powerpoint/2010/main" val="2775520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5011" y="320842"/>
            <a:ext cx="11293642" cy="6112042"/>
          </a:xfrm>
          <a:prstGeom prst="rect">
            <a:avLst/>
          </a:prstGeom>
        </p:spPr>
      </p:pic>
    </p:spTree>
    <p:extLst>
      <p:ext uri="{BB962C8B-B14F-4D97-AF65-F5344CB8AC3E}">
        <p14:creationId xmlns:p14="http://schemas.microsoft.com/office/powerpoint/2010/main" val="57918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19659" y="850233"/>
            <a:ext cx="10842951" cy="5165556"/>
          </a:xfrm>
          <a:prstGeom prst="rect">
            <a:avLst/>
          </a:prstGeom>
        </p:spPr>
      </p:pic>
    </p:spTree>
    <p:extLst>
      <p:ext uri="{BB962C8B-B14F-4D97-AF65-F5344CB8AC3E}">
        <p14:creationId xmlns:p14="http://schemas.microsoft.com/office/powerpoint/2010/main" val="2685603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0194" y="695469"/>
            <a:ext cx="1954117" cy="2454442"/>
          </a:xfrm>
          <a:prstGeom prst="rect">
            <a:avLst/>
          </a:prstGeom>
        </p:spPr>
      </p:pic>
      <p:pic>
        <p:nvPicPr>
          <p:cNvPr id="3" name="Picture 2"/>
          <p:cNvPicPr>
            <a:picLocks noChangeAspect="1"/>
          </p:cNvPicPr>
          <p:nvPr/>
        </p:nvPicPr>
        <p:blipFill>
          <a:blip r:embed="rId4"/>
          <a:stretch>
            <a:fillRect/>
          </a:stretch>
        </p:blipFill>
        <p:spPr>
          <a:xfrm>
            <a:off x="2537851" y="705852"/>
            <a:ext cx="3051069" cy="5871411"/>
          </a:xfrm>
          <a:prstGeom prst="rect">
            <a:avLst/>
          </a:prstGeom>
        </p:spPr>
      </p:pic>
      <p:pic>
        <p:nvPicPr>
          <p:cNvPr id="4" name="Picture 3"/>
          <p:cNvPicPr>
            <a:picLocks noChangeAspect="1"/>
          </p:cNvPicPr>
          <p:nvPr/>
        </p:nvPicPr>
        <p:blipFill>
          <a:blip r:embed="rId5"/>
          <a:stretch>
            <a:fillRect/>
          </a:stretch>
        </p:blipFill>
        <p:spPr>
          <a:xfrm>
            <a:off x="7652084" y="5324475"/>
            <a:ext cx="3304674" cy="1252788"/>
          </a:xfrm>
          <a:prstGeom prst="rect">
            <a:avLst/>
          </a:prstGeom>
        </p:spPr>
      </p:pic>
      <p:sp>
        <p:nvSpPr>
          <p:cNvPr id="5" name="Rectangle 4"/>
          <p:cNvSpPr/>
          <p:nvPr/>
        </p:nvSpPr>
        <p:spPr>
          <a:xfrm>
            <a:off x="6096000" y="332160"/>
            <a:ext cx="6096000" cy="4801314"/>
          </a:xfrm>
          <a:prstGeom prst="rect">
            <a:avLst/>
          </a:prstGeom>
        </p:spPr>
        <p:txBody>
          <a:bodyPr>
            <a:spAutoFit/>
          </a:bodyPr>
          <a:lstStyle/>
          <a:p>
            <a:r>
              <a:rPr lang="en-US" b="1" dirty="0">
                <a:latin typeface="Times New Roman" panose="02020603050405020304" pitchFamily="18" charset="0"/>
              </a:rPr>
              <a:t>We think that the recent pullback</a:t>
            </a:r>
          </a:p>
          <a:p>
            <a:r>
              <a:rPr lang="en-US" b="1" dirty="0">
                <a:latin typeface="Times New Roman" panose="02020603050405020304" pitchFamily="18" charset="0"/>
              </a:rPr>
              <a:t>presents a buying opportunity. </a:t>
            </a:r>
            <a:r>
              <a:rPr lang="en-US" dirty="0">
                <a:latin typeface="Times New Roman" panose="02020603050405020304" pitchFamily="18" charset="0"/>
              </a:rPr>
              <a:t>Management</a:t>
            </a:r>
          </a:p>
          <a:p>
            <a:r>
              <a:rPr lang="en-US" dirty="0">
                <a:latin typeface="Times New Roman" panose="02020603050405020304" pitchFamily="18" charset="0"/>
              </a:rPr>
              <a:t>upped its comp-sales growth forecast</a:t>
            </a:r>
          </a:p>
          <a:p>
            <a:r>
              <a:rPr lang="en-US" dirty="0">
                <a:latin typeface="Times New Roman" panose="02020603050405020304" pitchFamily="18" charset="0"/>
              </a:rPr>
              <a:t>range by a percentage point at both</a:t>
            </a:r>
          </a:p>
          <a:p>
            <a:r>
              <a:rPr lang="en-US" dirty="0">
                <a:latin typeface="Times New Roman" panose="02020603050405020304" pitchFamily="18" charset="0"/>
              </a:rPr>
              <a:t>ends, to 9% to 11%, and its e-commerce</a:t>
            </a:r>
          </a:p>
          <a:p>
            <a:r>
              <a:rPr lang="en-US" dirty="0">
                <a:latin typeface="Times New Roman" panose="02020603050405020304" pitchFamily="18" charset="0"/>
              </a:rPr>
              <a:t>growth assumption by 25%, to 50%. It also</a:t>
            </a:r>
          </a:p>
          <a:p>
            <a:r>
              <a:rPr lang="en-US" dirty="0">
                <a:latin typeface="Times New Roman" panose="02020603050405020304" pitchFamily="18" charset="0"/>
              </a:rPr>
              <a:t>raised its share-net growth expectation to</a:t>
            </a:r>
          </a:p>
          <a:p>
            <a:r>
              <a:rPr lang="en-US" dirty="0">
                <a:latin typeface="Times New Roman" panose="02020603050405020304" pitchFamily="18" charset="0"/>
              </a:rPr>
              <a:t>a mid-twenties range, from its previous</a:t>
            </a:r>
          </a:p>
          <a:p>
            <a:r>
              <a:rPr lang="en-US" dirty="0">
                <a:latin typeface="Times New Roman" panose="02020603050405020304" pitchFamily="18" charset="0"/>
              </a:rPr>
              <a:t>low-twenties range. All things considered,</a:t>
            </a:r>
          </a:p>
          <a:p>
            <a:r>
              <a:rPr lang="en-US" dirty="0">
                <a:latin typeface="Times New Roman" panose="02020603050405020304" pitchFamily="18" charset="0"/>
              </a:rPr>
              <a:t>we’ve ratcheted up our earnings-per-share</a:t>
            </a:r>
          </a:p>
          <a:p>
            <a:r>
              <a:rPr lang="en-US" dirty="0">
                <a:latin typeface="Times New Roman" panose="02020603050405020304" pitchFamily="18" charset="0"/>
              </a:rPr>
              <a:t>estimate by $0.25 for this year and next, to</a:t>
            </a:r>
          </a:p>
          <a:p>
            <a:r>
              <a:rPr lang="en-US" dirty="0">
                <a:latin typeface="Times New Roman" panose="02020603050405020304" pitchFamily="18" charset="0"/>
              </a:rPr>
              <a:t>$8.25 and $9.95, respectively. We continue</a:t>
            </a:r>
          </a:p>
          <a:p>
            <a:r>
              <a:rPr lang="en-US" dirty="0">
                <a:latin typeface="Times New Roman" panose="02020603050405020304" pitchFamily="18" charset="0"/>
              </a:rPr>
              <a:t>to think that the company’s multichannel</a:t>
            </a:r>
          </a:p>
          <a:p>
            <a:r>
              <a:rPr lang="en-US" dirty="0">
                <a:latin typeface="Times New Roman" panose="02020603050405020304" pitchFamily="18" charset="0"/>
              </a:rPr>
              <a:t>business model, move in to e-commerce,</a:t>
            </a:r>
          </a:p>
          <a:p>
            <a:r>
              <a:rPr lang="en-US" dirty="0">
                <a:latin typeface="Times New Roman" panose="02020603050405020304" pitchFamily="18" charset="0"/>
              </a:rPr>
              <a:t>and rewards program will resonate with</a:t>
            </a:r>
          </a:p>
          <a:p>
            <a:r>
              <a:rPr lang="en-US" dirty="0">
                <a:latin typeface="Times New Roman" panose="02020603050405020304" pitchFamily="18" charset="0"/>
              </a:rPr>
              <a:t>consumers, thereby driving healthy gains</a:t>
            </a:r>
          </a:p>
          <a:p>
            <a:r>
              <a:rPr lang="en-US" dirty="0">
                <a:latin typeface="Times New Roman" panose="02020603050405020304" pitchFamily="18" charset="0"/>
              </a:rPr>
              <a:t>for the foreseeable future.</a:t>
            </a:r>
            <a:endParaRPr lang="en-US" dirty="0"/>
          </a:p>
        </p:txBody>
      </p:sp>
      <p:pic>
        <p:nvPicPr>
          <p:cNvPr id="6" name="Picture 5"/>
          <p:cNvPicPr>
            <a:picLocks noChangeAspect="1"/>
          </p:cNvPicPr>
          <p:nvPr/>
        </p:nvPicPr>
        <p:blipFill>
          <a:blip r:embed="rId6"/>
          <a:stretch>
            <a:fillRect/>
          </a:stretch>
        </p:blipFill>
        <p:spPr>
          <a:xfrm>
            <a:off x="9279795" y="4748463"/>
            <a:ext cx="1761874" cy="480511"/>
          </a:xfrm>
          <a:prstGeom prst="rect">
            <a:avLst/>
          </a:prstGeom>
        </p:spPr>
      </p:pic>
    </p:spTree>
    <p:extLst>
      <p:ext uri="{BB962C8B-B14F-4D97-AF65-F5344CB8AC3E}">
        <p14:creationId xmlns:p14="http://schemas.microsoft.com/office/powerpoint/2010/main" val="2481213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769895" y="358543"/>
            <a:ext cx="6657473" cy="6352672"/>
          </a:xfrm>
          <a:prstGeom prst="rect">
            <a:avLst/>
          </a:prstGeom>
        </p:spPr>
      </p:pic>
      <p:sp>
        <p:nvSpPr>
          <p:cNvPr id="5" name="Rectangle 4"/>
          <p:cNvSpPr/>
          <p:nvPr/>
        </p:nvSpPr>
        <p:spPr>
          <a:xfrm>
            <a:off x="3994484" y="3833446"/>
            <a:ext cx="6432884" cy="4954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94484" y="924828"/>
            <a:ext cx="6292516" cy="51896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94484" y="4572000"/>
            <a:ext cx="6432884" cy="2813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69895" y="5591908"/>
            <a:ext cx="6657473" cy="52753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5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23987" y="1109662"/>
            <a:ext cx="9344025" cy="4638675"/>
          </a:xfrm>
          <a:prstGeom prst="rect">
            <a:avLst/>
          </a:prstGeom>
        </p:spPr>
      </p:pic>
    </p:spTree>
    <p:extLst>
      <p:ext uri="{BB962C8B-B14F-4D97-AF65-F5344CB8AC3E}">
        <p14:creationId xmlns:p14="http://schemas.microsoft.com/office/powerpoint/2010/main" val="3246631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4401" y="555708"/>
            <a:ext cx="10202778" cy="1529766"/>
          </a:xfrm>
          <a:prstGeom prst="rect">
            <a:avLst/>
          </a:prstGeom>
        </p:spPr>
      </p:pic>
      <p:sp>
        <p:nvSpPr>
          <p:cNvPr id="3" name="Rectangle 2"/>
          <p:cNvSpPr/>
          <p:nvPr/>
        </p:nvSpPr>
        <p:spPr>
          <a:xfrm>
            <a:off x="4876800" y="1283368"/>
            <a:ext cx="3593432" cy="59355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751974" y="2255670"/>
            <a:ext cx="6290510" cy="3599698"/>
          </a:xfrm>
          <a:prstGeom prst="rect">
            <a:avLst/>
          </a:prstGeom>
        </p:spPr>
      </p:pic>
    </p:spTree>
    <p:extLst>
      <p:ext uri="{BB962C8B-B14F-4D97-AF65-F5344CB8AC3E}">
        <p14:creationId xmlns:p14="http://schemas.microsoft.com/office/powerpoint/2010/main" val="500341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074821"/>
            <a:ext cx="10515599" cy="5486399"/>
          </a:xfrm>
          <a:prstGeom prst="rect">
            <a:avLst/>
          </a:prstGeom>
        </p:spPr>
      </p:pic>
      <p:sp>
        <p:nvSpPr>
          <p:cNvPr id="3" name="Title 2"/>
          <p:cNvSpPr>
            <a:spLocks noGrp="1"/>
          </p:cNvSpPr>
          <p:nvPr>
            <p:ph type="title"/>
          </p:nvPr>
        </p:nvSpPr>
        <p:spPr>
          <a:xfrm>
            <a:off x="838200" y="0"/>
            <a:ext cx="10515600" cy="1325563"/>
          </a:xfrm>
        </p:spPr>
        <p:txBody>
          <a:bodyPr/>
          <a:lstStyle/>
          <a:p>
            <a:r>
              <a:rPr lang="en-US" dirty="0" smtClean="0"/>
              <a:t>Manifest Ivory Snow Dashboard 9/30/2017</a:t>
            </a:r>
            <a:endParaRPr lang="en-US" dirty="0"/>
          </a:p>
        </p:txBody>
      </p:sp>
      <p:sp>
        <p:nvSpPr>
          <p:cNvPr id="4" name="Rounded Rectangle 3"/>
          <p:cNvSpPr/>
          <p:nvPr/>
        </p:nvSpPr>
        <p:spPr>
          <a:xfrm>
            <a:off x="8839200" y="1325563"/>
            <a:ext cx="2695074" cy="63157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38200" y="2213811"/>
            <a:ext cx="7888705" cy="3689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609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13491" y="305835"/>
            <a:ext cx="10539528" cy="6076336"/>
          </a:xfrm>
          <a:prstGeom prst="rect">
            <a:avLst/>
          </a:prstGeom>
        </p:spPr>
      </p:pic>
      <p:sp>
        <p:nvSpPr>
          <p:cNvPr id="3" name="Right Arrow 2"/>
          <p:cNvSpPr/>
          <p:nvPr/>
        </p:nvSpPr>
        <p:spPr>
          <a:xfrm>
            <a:off x="6305423" y="2128048"/>
            <a:ext cx="993734" cy="4020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6305423" y="5024565"/>
            <a:ext cx="993734" cy="408481"/>
          </a:xfrm>
          <a:prstGeom prst="rect">
            <a:avLst/>
          </a:prstGeom>
        </p:spPr>
      </p:pic>
      <p:pic>
        <p:nvPicPr>
          <p:cNvPr id="5" name="Picture 4"/>
          <p:cNvPicPr>
            <a:picLocks noChangeAspect="1"/>
          </p:cNvPicPr>
          <p:nvPr/>
        </p:nvPicPr>
        <p:blipFill>
          <a:blip r:embed="rId4"/>
          <a:stretch>
            <a:fillRect/>
          </a:stretch>
        </p:blipFill>
        <p:spPr>
          <a:xfrm>
            <a:off x="6305423" y="3463170"/>
            <a:ext cx="993734" cy="420450"/>
          </a:xfrm>
          <a:prstGeom prst="rect">
            <a:avLst/>
          </a:prstGeom>
        </p:spPr>
      </p:pic>
      <p:pic>
        <p:nvPicPr>
          <p:cNvPr id="6" name="Picture 5"/>
          <p:cNvPicPr>
            <a:picLocks noChangeAspect="1"/>
          </p:cNvPicPr>
          <p:nvPr/>
        </p:nvPicPr>
        <p:blipFill>
          <a:blip r:embed="rId4"/>
          <a:stretch>
            <a:fillRect/>
          </a:stretch>
        </p:blipFill>
        <p:spPr>
          <a:xfrm>
            <a:off x="6305423" y="4477356"/>
            <a:ext cx="993734" cy="382906"/>
          </a:xfrm>
          <a:prstGeom prst="rect">
            <a:avLst/>
          </a:prstGeom>
        </p:spPr>
      </p:pic>
    </p:spTree>
    <p:extLst>
      <p:ext uri="{BB962C8B-B14F-4D97-AF65-F5344CB8AC3E}">
        <p14:creationId xmlns:p14="http://schemas.microsoft.com/office/powerpoint/2010/main" val="353798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43336" y="575188"/>
            <a:ext cx="10213041" cy="5574890"/>
          </a:xfrm>
          <a:prstGeom prst="rect">
            <a:avLst/>
          </a:prstGeom>
        </p:spPr>
      </p:pic>
    </p:spTree>
    <p:extLst>
      <p:ext uri="{BB962C8B-B14F-4D97-AF65-F5344CB8AC3E}">
        <p14:creationId xmlns:p14="http://schemas.microsoft.com/office/powerpoint/2010/main" val="3572531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154" y="1443841"/>
            <a:ext cx="10111154" cy="5262979"/>
          </a:xfrm>
          <a:prstGeom prst="rect">
            <a:avLst/>
          </a:prstGeom>
        </p:spPr>
        <p:txBody>
          <a:bodyPr wrap="square">
            <a:spAutoFit/>
          </a:bodyPr>
          <a:lstStyle/>
          <a:p>
            <a:pPr>
              <a:buFont typeface="Arial" panose="020B0604020202020204" pitchFamily="34" charset="0"/>
              <a:buChar char="•"/>
              <a:defRPr/>
            </a:pPr>
            <a:r>
              <a:rPr lang="en-US" sz="2400" b="1" u="sng" dirty="0">
                <a:latin typeface="Arial" panose="020B0604020202020204" pitchFamily="34" charset="0"/>
              </a:rPr>
              <a:t>Sat, Oct 21 &amp; 28 </a:t>
            </a:r>
            <a:r>
              <a:rPr lang="en-US" sz="2400" dirty="0">
                <a:latin typeface="Arial" panose="020B0604020202020204" pitchFamily="34" charset="0"/>
              </a:rPr>
              <a:t>– Stock Selection Guide on-site classes; Online &amp; Toolkit software/Judgment and Research Sources – </a:t>
            </a:r>
            <a:r>
              <a:rPr lang="en-US" sz="2400" u="sng" dirty="0">
                <a:latin typeface="Arial" panose="020B0604020202020204" pitchFamily="34" charset="0"/>
              </a:rPr>
              <a:t>Step by step to preparing your own SSG</a:t>
            </a:r>
            <a:r>
              <a:rPr lang="en-US" sz="2400" dirty="0">
                <a:latin typeface="Arial" panose="020B0604020202020204" pitchFamily="34" charset="0"/>
              </a:rPr>
              <a:t>, Fee: $80 for 2 days; or $50 for 10/21 class and $30 each for sessions two or three on 10/28/17. 10/21/17 class taught by CPA.</a:t>
            </a:r>
          </a:p>
          <a:p>
            <a:pPr>
              <a:buFont typeface="Arial" panose="020B0604020202020204" pitchFamily="34" charset="0"/>
              <a:buChar char="•"/>
              <a:defRPr/>
            </a:pPr>
            <a:endParaRPr lang="en-US" sz="2400" dirty="0">
              <a:latin typeface="Arial" panose="020B0604020202020204" pitchFamily="34" charset="0"/>
            </a:endParaRPr>
          </a:p>
          <a:p>
            <a:pPr>
              <a:buFont typeface="Arial" panose="020B0604020202020204" pitchFamily="34" charset="0"/>
              <a:buChar char="•"/>
              <a:defRPr/>
            </a:pPr>
            <a:r>
              <a:rPr lang="en-US" sz="2400" b="1" u="sng" dirty="0">
                <a:latin typeface="Arial Narrow" panose="020B0606020202030204" pitchFamily="34" charset="0"/>
              </a:rPr>
              <a:t>Sat Oct 21 </a:t>
            </a:r>
            <a:r>
              <a:rPr lang="en-US" sz="2400" dirty="0">
                <a:latin typeface="Arial Narrow" panose="020B0606020202030204" pitchFamily="34" charset="0"/>
              </a:rPr>
              <a:t>– Joint</a:t>
            </a:r>
            <a:r>
              <a:rPr lang="en-US" sz="2400" b="1" dirty="0">
                <a:latin typeface="Arial Narrow" panose="020B0606020202030204" pitchFamily="34" charset="0"/>
              </a:rPr>
              <a:t> </a:t>
            </a:r>
            <a:r>
              <a:rPr lang="en-US" sz="2400" dirty="0">
                <a:solidFill>
                  <a:prstClr val="black"/>
                </a:solidFill>
                <a:latin typeface="Arial Narrow" panose="020B0606020202030204" pitchFamily="34" charset="0"/>
              </a:rPr>
              <a:t>AAII/BI </a:t>
            </a:r>
            <a:r>
              <a:rPr lang="en-US" sz="2400" b="1" dirty="0">
                <a:latin typeface="Arial Narrow" panose="020B0606020202030204" pitchFamily="34" charset="0"/>
              </a:rPr>
              <a:t>“</a:t>
            </a:r>
            <a:r>
              <a:rPr lang="en-US" sz="2400" i="1" dirty="0">
                <a:latin typeface="Arial Narrow" panose="020B0606020202030204" pitchFamily="34" charset="0"/>
              </a:rPr>
              <a:t>Morningstar Best Ideas for 2018 and Beyond</a:t>
            </a:r>
            <a:r>
              <a:rPr lang="en-US" sz="2400" dirty="0">
                <a:latin typeface="Arial Narrow" panose="020B0606020202030204" pitchFamily="34" charset="0"/>
              </a:rPr>
              <a:t>" </a:t>
            </a:r>
            <a:r>
              <a:rPr lang="en-US" sz="2400" dirty="0">
                <a:solidFill>
                  <a:prstClr val="black"/>
                </a:solidFill>
                <a:latin typeface="Arial Narrow" panose="020B0606020202030204" pitchFamily="34" charset="0"/>
              </a:rPr>
              <a:t>with </a:t>
            </a:r>
            <a:r>
              <a:rPr lang="en-US" sz="2400" dirty="0">
                <a:latin typeface="Arial Narrow" panose="020B0606020202030204" pitchFamily="34" charset="0"/>
              </a:rPr>
              <a:t>Christine Benz</a:t>
            </a:r>
            <a:r>
              <a:rPr lang="en-US" sz="2400" dirty="0">
                <a:solidFill>
                  <a:prstClr val="black"/>
                </a:solidFill>
                <a:latin typeface="Arial Narrow" panose="020B0606020202030204" pitchFamily="34" charset="0"/>
              </a:rPr>
              <a:t>, NOVACC Annandale Campus, 8333 Little River Turnpike (See AAII DC Metro for Info/Prices)</a:t>
            </a:r>
          </a:p>
          <a:p>
            <a:pPr>
              <a:buFont typeface="Arial" panose="020B0604020202020204" pitchFamily="34" charset="0"/>
              <a:buChar char="•"/>
              <a:defRPr/>
            </a:pPr>
            <a:endParaRPr lang="en-US" sz="2400" dirty="0">
              <a:solidFill>
                <a:prstClr val="black"/>
              </a:solidFill>
              <a:latin typeface="Arial Narrow" panose="020B0606020202030204" pitchFamily="34" charset="0"/>
            </a:endParaRPr>
          </a:p>
          <a:p>
            <a:pPr>
              <a:buFont typeface="Arial" panose="020B0604020202020204" pitchFamily="34" charset="0"/>
              <a:buChar char="•"/>
              <a:defRPr/>
            </a:pPr>
            <a:r>
              <a:rPr lang="en-US" sz="2400" b="1" u="sng" dirty="0">
                <a:solidFill>
                  <a:prstClr val="black"/>
                </a:solidFill>
                <a:latin typeface="Arial Narrow" panose="020B0606020202030204" pitchFamily="34" charset="0"/>
              </a:rPr>
              <a:t>Mon Oct 23</a:t>
            </a:r>
            <a:r>
              <a:rPr lang="en-US" sz="2400" dirty="0">
                <a:solidFill>
                  <a:prstClr val="black"/>
                </a:solidFill>
                <a:latin typeface="Arial Narrow" panose="020B0606020202030204" pitchFamily="34" charset="0"/>
              </a:rPr>
              <a:t> – </a:t>
            </a:r>
            <a:r>
              <a:rPr lang="en-US" altLang="en-US" sz="2400" dirty="0">
                <a:solidFill>
                  <a:srgbClr val="000000"/>
                </a:solidFill>
                <a:latin typeface="Arial Narrow" panose="020B0606020202030204" pitchFamily="34" charset="0"/>
                <a:ea typeface="ＭＳ Ｐゴシック" panose="020B0600070205080204" pitchFamily="34" charset="-128"/>
              </a:rPr>
              <a:t>Library online Resources for analyzing stocks, Rockville Library, 21 Maryland Ave, Rockville, MD, park in Garage A or B for validated parking. 6-9 pm  </a:t>
            </a:r>
            <a:r>
              <a:rPr lang="en-US" altLang="en-US" sz="2400" dirty="0" smtClean="0">
                <a:solidFill>
                  <a:srgbClr val="000000"/>
                </a:solidFill>
                <a:latin typeface="Arial Narrow" panose="020B0606020202030204" pitchFamily="34" charset="0"/>
                <a:ea typeface="ＭＳ Ｐゴシック" panose="020B0600070205080204" pitchFamily="34" charset="-128"/>
              </a:rPr>
              <a:t>Free</a:t>
            </a:r>
          </a:p>
          <a:p>
            <a:pPr>
              <a:buFont typeface="Arial" panose="020B0604020202020204" pitchFamily="34" charset="0"/>
              <a:buChar char="•"/>
              <a:defRPr/>
            </a:pPr>
            <a:endParaRPr lang="en-US" sz="2400" b="1" u="sng" dirty="0">
              <a:solidFill>
                <a:srgbClr val="000000"/>
              </a:solidFill>
              <a:latin typeface="Arial Narrow" panose="020B0606020202030204" pitchFamily="34" charset="0"/>
              <a:ea typeface="ＭＳ Ｐゴシック" panose="020B0600070205080204" pitchFamily="34" charset="-128"/>
            </a:endParaRPr>
          </a:p>
          <a:p>
            <a:pPr>
              <a:buFont typeface="Arial" panose="020B0604020202020204" pitchFamily="34" charset="0"/>
              <a:buChar char="•"/>
              <a:defRPr/>
            </a:pPr>
            <a:r>
              <a:rPr lang="en-US" sz="2400" b="1" u="sng" dirty="0" smtClean="0">
                <a:solidFill>
                  <a:srgbClr val="000000"/>
                </a:solidFill>
                <a:latin typeface="Arial Narrow" panose="020B0606020202030204" pitchFamily="34" charset="0"/>
                <a:ea typeface="ＭＳ Ｐゴシック" panose="020B0600070205080204" pitchFamily="34" charset="-128"/>
              </a:rPr>
              <a:t>Mon Feb 05</a:t>
            </a:r>
            <a:r>
              <a:rPr lang="en-US" sz="2400" dirty="0" smtClean="0">
                <a:solidFill>
                  <a:srgbClr val="000000"/>
                </a:solidFill>
                <a:latin typeface="Arial Narrow" panose="020B0606020202030204" pitchFamily="34" charset="0"/>
                <a:ea typeface="ＭＳ Ｐゴシック" panose="020B0600070205080204" pitchFamily="34" charset="-128"/>
              </a:rPr>
              <a:t> – Next Chapter Webinar – Industry Study by Linda Hunt</a:t>
            </a:r>
            <a:endParaRPr lang="en-US" sz="2400" b="1" u="sng" dirty="0">
              <a:solidFill>
                <a:prstClr val="black"/>
              </a:solidFill>
              <a:latin typeface="Arial Narrow" panose="020B0606020202030204" pitchFamily="34" charset="0"/>
            </a:endParaRPr>
          </a:p>
        </p:txBody>
      </p:sp>
      <p:sp>
        <p:nvSpPr>
          <p:cNvPr id="3" name="TextBox 2"/>
          <p:cNvSpPr txBox="1"/>
          <p:nvPr/>
        </p:nvSpPr>
        <p:spPr>
          <a:xfrm>
            <a:off x="1019908" y="457200"/>
            <a:ext cx="7596554" cy="523220"/>
          </a:xfrm>
          <a:prstGeom prst="rect">
            <a:avLst/>
          </a:prstGeom>
          <a:noFill/>
        </p:spPr>
        <p:txBody>
          <a:bodyPr wrap="square" rtlCol="0">
            <a:spAutoFit/>
          </a:bodyPr>
          <a:lstStyle/>
          <a:p>
            <a:r>
              <a:rPr lang="en-US" sz="2800" dirty="0" smtClean="0">
                <a:latin typeface="Berlin Sans FB Demi" panose="020E0802020502020306" pitchFamily="34" charset="0"/>
              </a:rPr>
              <a:t>Special Chapter Events</a:t>
            </a:r>
            <a:endParaRPr lang="en-US" sz="2800" dirty="0">
              <a:latin typeface="Berlin Sans FB Demi" panose="020E0802020502020306" pitchFamily="34" charset="0"/>
            </a:endParaRPr>
          </a:p>
        </p:txBody>
      </p:sp>
    </p:spTree>
    <p:extLst>
      <p:ext uri="{BB962C8B-B14F-4D97-AF65-F5344CB8AC3E}">
        <p14:creationId xmlns:p14="http://schemas.microsoft.com/office/powerpoint/2010/main" val="1063605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70000"/>
              </a:spcBef>
              <a:buBlip>
                <a:blip r:embed="rId3"/>
              </a:buBlip>
              <a:defRPr sz="2000">
                <a:solidFill>
                  <a:schemeClr val="tx1"/>
                </a:solidFill>
                <a:latin typeface="Arial" panose="020B0604020202020204" pitchFamily="34" charset="0"/>
              </a:defRPr>
            </a:lvl1pPr>
            <a:lvl2pPr marL="742950" indent="-285750">
              <a:spcBef>
                <a:spcPct val="25000"/>
              </a:spcBef>
              <a:buClr>
                <a:schemeClr val="bg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5000"/>
              </a:spcBef>
              <a:buClr>
                <a:schemeClr val="bg2"/>
              </a:buClr>
              <a:buSzPct val="75000"/>
              <a:buChar char="o"/>
              <a:defRPr sz="2400">
                <a:solidFill>
                  <a:schemeClr val="tx1"/>
                </a:solidFill>
                <a:latin typeface="Arial" panose="020B0604020202020204" pitchFamily="34" charset="0"/>
              </a:defRPr>
            </a:lvl3pPr>
            <a:lvl4pPr marL="1600200" indent="-228600">
              <a:spcBef>
                <a:spcPct val="25000"/>
              </a:spcBef>
              <a:buClr>
                <a:schemeClr val="bg2"/>
              </a:buClr>
              <a:buChar char="–"/>
              <a:defRPr sz="1600" b="1">
                <a:solidFill>
                  <a:srgbClr val="3C4954"/>
                </a:solidFill>
                <a:latin typeface="Arial" panose="020B0604020202020204" pitchFamily="34" charset="0"/>
              </a:defRPr>
            </a:lvl4pPr>
            <a:lvl5pPr marL="2057400" indent="-228600">
              <a:spcBef>
                <a:spcPct val="25000"/>
              </a:spcBef>
              <a:buClr>
                <a:schemeClr val="bg2"/>
              </a:buClr>
              <a:buSzPct val="75000"/>
              <a:buFont typeface="Times" panose="02020603050405020304" pitchFamily="18" charset="0"/>
              <a:buChar char="•"/>
              <a:defRPr sz="1400" b="1">
                <a:solidFill>
                  <a:srgbClr val="3C4954"/>
                </a:solidFill>
                <a:latin typeface="Arial" panose="020B0604020202020204" pitchFamily="34" charset="0"/>
              </a:defRPr>
            </a:lvl5pPr>
            <a:lvl6pPr marL="25146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6pPr>
            <a:lvl7pPr marL="29718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7pPr>
            <a:lvl8pPr marL="34290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8pPr>
            <a:lvl9pPr marL="3886200" indent="-228600" eaLnBrk="0" fontAlgn="base" hangingPunct="0">
              <a:spcBef>
                <a:spcPct val="25000"/>
              </a:spcBef>
              <a:spcAft>
                <a:spcPct val="0"/>
              </a:spcAft>
              <a:buClr>
                <a:schemeClr val="bg2"/>
              </a:buClr>
              <a:buSzPct val="75000"/>
              <a:buFont typeface="Times" panose="02020603050405020304" pitchFamily="18" charset="0"/>
              <a:buChar char="•"/>
              <a:defRPr sz="1400" b="1">
                <a:solidFill>
                  <a:srgbClr val="3C4954"/>
                </a:solidFill>
                <a:latin typeface="Arial" panose="020B0604020202020204" pitchFamily="34" charset="0"/>
              </a:defRPr>
            </a:lvl9pPr>
          </a:lstStyle>
          <a:p>
            <a:pPr>
              <a:spcBef>
                <a:spcPct val="0"/>
              </a:spcBef>
              <a:buFontTx/>
              <a:buNone/>
            </a:pPr>
            <a:fld id="{84D34F56-9873-45C1-998E-2CC40603D5BC}" type="slidenum">
              <a:rPr lang="en-US" altLang="en-US" sz="1300">
                <a:solidFill>
                  <a:schemeClr val="bg2"/>
                </a:solidFill>
                <a:latin typeface="Arial Narrow" panose="020B0606020202030204" pitchFamily="34" charset="0"/>
              </a:rPr>
              <a:pPr>
                <a:spcBef>
                  <a:spcPct val="0"/>
                </a:spcBef>
                <a:buFontTx/>
                <a:buNone/>
              </a:pPr>
              <a:t>2</a:t>
            </a:fld>
            <a:endParaRPr lang="en-US" altLang="en-US" sz="1300">
              <a:solidFill>
                <a:schemeClr val="bg1"/>
              </a:solidFill>
              <a:latin typeface="Arial Narrow" panose="020B0606020202030204" pitchFamily="34" charset="0"/>
            </a:endParaRPr>
          </a:p>
        </p:txBody>
      </p:sp>
      <p:sp>
        <p:nvSpPr>
          <p:cNvPr id="217090" name="Rectangle 2"/>
          <p:cNvSpPr>
            <a:spLocks noGrp="1" noChangeArrowheads="1"/>
          </p:cNvSpPr>
          <p:nvPr>
            <p:ph type="title"/>
          </p:nvPr>
        </p:nvSpPr>
        <p:spPr>
          <a:xfrm>
            <a:off x="1944687" y="434925"/>
            <a:ext cx="8302625" cy="519112"/>
          </a:xfrm>
        </p:spPr>
        <p:txBody>
          <a:bodyPr>
            <a:normAutofit fontScale="90000"/>
          </a:bodyPr>
          <a:lstStyle/>
          <a:p>
            <a:pPr eaLnBrk="1" hangingPunct="1">
              <a:defRPr/>
            </a:pPr>
            <a:r>
              <a:rPr lang="en-US" dirty="0" smtClean="0"/>
              <a:t>Disclaimer</a:t>
            </a:r>
          </a:p>
        </p:txBody>
      </p:sp>
      <p:sp>
        <p:nvSpPr>
          <p:cNvPr id="7172" name="Rectangle 3"/>
          <p:cNvSpPr>
            <a:spLocks noGrp="1" noChangeArrowheads="1"/>
          </p:cNvSpPr>
          <p:nvPr>
            <p:ph type="body" sz="half" idx="1"/>
          </p:nvPr>
        </p:nvSpPr>
        <p:spPr>
          <a:xfrm>
            <a:off x="1944687" y="1174749"/>
            <a:ext cx="7929563" cy="5546725"/>
          </a:xfrm>
          <a:noFill/>
        </p:spPr>
        <p:txBody>
          <a:bodyPr>
            <a:normAutofit lnSpcReduction="10000"/>
          </a:bodyPr>
          <a:lstStyle/>
          <a:p>
            <a:pPr algn="ctr" eaLnBrk="1" hangingPunct="1">
              <a:lnSpc>
                <a:spcPct val="80000"/>
              </a:lnSpc>
              <a:buFontTx/>
              <a:buNone/>
            </a:pPr>
            <a:endParaRPr lang="en-US" altLang="en-US" sz="900" dirty="0"/>
          </a:p>
          <a:p>
            <a:pPr eaLnBrk="1" hangingPunct="1">
              <a:lnSpc>
                <a:spcPct val="80000"/>
              </a:lnSpc>
            </a:pPr>
            <a:r>
              <a:rPr lang="en-US" altLang="en-US" sz="2000" dirty="0"/>
              <a:t>The information in this presentation is </a:t>
            </a:r>
            <a:r>
              <a:rPr lang="en-US" altLang="en-US" sz="2000" b="1" dirty="0"/>
              <a:t>for educational purposes </a:t>
            </a:r>
            <a:r>
              <a:rPr lang="en-US" altLang="en-US" sz="2000" dirty="0"/>
              <a:t>only and is not intended to be a recommendation to purchase or sell any of the stocks, mutual funds, or other securities that may be referenced.  The securities of companies referenced or featured in the seminar materials are for illustrative purposes only and are </a:t>
            </a:r>
            <a:r>
              <a:rPr lang="en-US" altLang="en-US" sz="2000" b="1" u="sng" dirty="0"/>
              <a:t>not</a:t>
            </a:r>
            <a:r>
              <a:rPr lang="en-US" altLang="en-US" sz="2000" dirty="0"/>
              <a:t> to be considered </a:t>
            </a:r>
            <a:r>
              <a:rPr lang="en-US" altLang="en-US" sz="2000" b="1" dirty="0"/>
              <a:t>endorsed or recommended for purchase or sale</a:t>
            </a:r>
            <a:r>
              <a:rPr lang="en-US" altLang="en-US" sz="2000" dirty="0"/>
              <a:t> by BetterInvesting™ National Association of Investors Corporation (“BI”) or the National Investors Association, its volunteer advisory board (“NIA”).  The views expressed are those of the instructors, commentators, guests and participants, as the case may be, and do not necessarily represent those of BetterInvesting™ or NIA.  Investors should conduct their own review and analysis of any company of interest before making an investment decision.</a:t>
            </a:r>
          </a:p>
          <a:p>
            <a:pPr eaLnBrk="1" hangingPunct="1">
              <a:lnSpc>
                <a:spcPct val="80000"/>
              </a:lnSpc>
            </a:pPr>
            <a:endParaRPr lang="en-US" altLang="en-US" sz="2000" dirty="0"/>
          </a:p>
          <a:p>
            <a:pPr eaLnBrk="1" hangingPunct="1">
              <a:lnSpc>
                <a:spcPct val="80000"/>
              </a:lnSpc>
            </a:pPr>
            <a:r>
              <a:rPr lang="en-US" altLang="en-US" sz="2000" dirty="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President of BetterInvesting or the Manager of Volunteer Relations.</a:t>
            </a:r>
          </a:p>
        </p:txBody>
      </p:sp>
    </p:spTree>
    <p:extLst>
      <p:ext uri="{BB962C8B-B14F-4D97-AF65-F5344CB8AC3E}">
        <p14:creationId xmlns:p14="http://schemas.microsoft.com/office/powerpoint/2010/main" val="167784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200" y="365125"/>
            <a:ext cx="8153400" cy="2008798"/>
          </a:xfrm>
        </p:spPr>
        <p:txBody>
          <a:bodyPr>
            <a:normAutofit fontScale="90000"/>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100" dirty="0" smtClean="0"/>
              <a:t>Money Matters Book Discussion</a:t>
            </a:r>
            <a:br>
              <a:rPr lang="en-US" sz="3100" dirty="0" smtClean="0"/>
            </a:br>
            <a:r>
              <a:rPr lang="en-US" sz="3100" dirty="0"/>
              <a:t>2</a:t>
            </a:r>
            <a:r>
              <a:rPr lang="en-US" sz="3100" baseline="30000" dirty="0"/>
              <a:t>nd</a:t>
            </a:r>
            <a:r>
              <a:rPr lang="en-US" sz="3100" dirty="0"/>
              <a:t> Tuesday of each month</a:t>
            </a:r>
            <a:br>
              <a:rPr lang="en-US" sz="3100" dirty="0"/>
            </a:br>
            <a:r>
              <a:rPr lang="en-US" sz="3100" dirty="0" smtClean="0"/>
              <a:t>7- 8:30pm </a:t>
            </a:r>
            <a:r>
              <a:rPr lang="en-US" sz="3100" dirty="0"/>
              <a:t/>
            </a:r>
            <a:br>
              <a:rPr lang="en-US" sz="3100" dirty="0"/>
            </a:br>
            <a:r>
              <a:rPr lang="en-US" sz="3100" dirty="0" smtClean="0"/>
              <a:t>Oakton </a:t>
            </a:r>
            <a:r>
              <a:rPr lang="en-US" sz="3100" dirty="0"/>
              <a:t>Library, 10304 Lynnhaven Place, Oakton</a:t>
            </a:r>
            <a:br>
              <a:rPr lang="en-US" sz="3100" dirty="0"/>
            </a:br>
            <a:r>
              <a:rPr lang="en-US" sz="3100" dirty="0"/>
              <a:t/>
            </a:r>
            <a:br>
              <a:rPr lang="en-US" sz="3100" dirty="0"/>
            </a:br>
            <a:r>
              <a:rPr lang="en-US" sz="3200" dirty="0" smtClean="0"/>
              <a:t/>
            </a:r>
            <a:br>
              <a:rPr lang="en-US" sz="3200" dirty="0" smtClean="0"/>
            </a:br>
            <a:endParaRPr lang="en-US" sz="3200" dirty="0"/>
          </a:p>
        </p:txBody>
      </p:sp>
      <p:pic>
        <p:nvPicPr>
          <p:cNvPr id="4" name="Picture 3"/>
          <p:cNvPicPr>
            <a:picLocks noChangeAspect="1"/>
          </p:cNvPicPr>
          <p:nvPr/>
        </p:nvPicPr>
        <p:blipFill>
          <a:blip r:embed="rId3"/>
          <a:stretch>
            <a:fillRect/>
          </a:stretch>
        </p:blipFill>
        <p:spPr>
          <a:xfrm>
            <a:off x="1160585" y="2655277"/>
            <a:ext cx="9988061" cy="3253154"/>
          </a:xfrm>
          <a:prstGeom prst="rect">
            <a:avLst/>
          </a:prstGeom>
        </p:spPr>
      </p:pic>
    </p:spTree>
    <p:extLst>
      <p:ext uri="{BB962C8B-B14F-4D97-AF65-F5344CB8AC3E}">
        <p14:creationId xmlns:p14="http://schemas.microsoft.com/office/powerpoint/2010/main" val="3327774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9231" y="633046"/>
            <a:ext cx="6049107" cy="646331"/>
          </a:xfrm>
          <a:prstGeom prst="rect">
            <a:avLst/>
          </a:prstGeom>
          <a:noFill/>
        </p:spPr>
        <p:txBody>
          <a:bodyPr wrap="square" rtlCol="0">
            <a:spAutoFit/>
          </a:bodyPr>
          <a:lstStyle/>
          <a:p>
            <a:r>
              <a:rPr lang="en-US" sz="3600" dirty="0" smtClean="0"/>
              <a:t>MODEL CLUBS</a:t>
            </a:r>
            <a:endParaRPr lang="en-US" sz="3600" dirty="0"/>
          </a:p>
        </p:txBody>
      </p:sp>
      <p:sp>
        <p:nvSpPr>
          <p:cNvPr id="4" name="TextBox 3"/>
          <p:cNvSpPr txBox="1"/>
          <p:nvPr/>
        </p:nvSpPr>
        <p:spPr>
          <a:xfrm>
            <a:off x="879230" y="1688123"/>
            <a:ext cx="9073661" cy="5262979"/>
          </a:xfrm>
          <a:prstGeom prst="rect">
            <a:avLst/>
          </a:prstGeom>
          <a:noFill/>
        </p:spPr>
        <p:txBody>
          <a:bodyPr wrap="square" rtlCol="0">
            <a:spAutoFit/>
          </a:bodyPr>
          <a:lstStyle/>
          <a:p>
            <a:r>
              <a:rPr lang="en-US" sz="2800" dirty="0" smtClean="0"/>
              <a:t>Model Investment Club of Northern Virginia (MicNOVA)</a:t>
            </a:r>
          </a:p>
          <a:p>
            <a:r>
              <a:rPr lang="en-US" sz="2800" dirty="0" smtClean="0"/>
              <a:t>3</a:t>
            </a:r>
            <a:r>
              <a:rPr lang="en-US" sz="2800" baseline="30000" dirty="0" smtClean="0"/>
              <a:t>rd</a:t>
            </a:r>
            <a:r>
              <a:rPr lang="en-US" sz="2800" dirty="0" smtClean="0"/>
              <a:t> Thursday of each month (through December 2017)</a:t>
            </a:r>
            <a:br>
              <a:rPr lang="en-US" sz="2800" dirty="0" smtClean="0"/>
            </a:br>
            <a:r>
              <a:rPr lang="en-US" sz="2800" dirty="0" smtClean="0"/>
              <a:t>7 – 9pm  (visitors welcome)</a:t>
            </a:r>
            <a:br>
              <a:rPr lang="en-US" sz="2800" dirty="0" smtClean="0"/>
            </a:br>
            <a:r>
              <a:rPr lang="en-US" sz="2800" dirty="0" smtClean="0"/>
              <a:t>Dolley Madison Library</a:t>
            </a:r>
            <a:br>
              <a:rPr lang="en-US" sz="2800" dirty="0" smtClean="0"/>
            </a:br>
            <a:r>
              <a:rPr lang="en-US" sz="2800" dirty="0" smtClean="0"/>
              <a:t>1244 Oak Ridge Avenue, McLean, VA</a:t>
            </a:r>
          </a:p>
          <a:p>
            <a:endParaRPr lang="en-US" sz="2800" dirty="0"/>
          </a:p>
          <a:p>
            <a:r>
              <a:rPr lang="en-US" sz="2800" dirty="0" smtClean="0"/>
              <a:t>Montgomery County Model Investment Club (MCMC)</a:t>
            </a:r>
          </a:p>
          <a:p>
            <a:r>
              <a:rPr lang="en-US" sz="2800" dirty="0" smtClean="0"/>
              <a:t>3rd Wednesday of each month</a:t>
            </a:r>
            <a:br>
              <a:rPr lang="en-US" sz="2800" dirty="0" smtClean="0"/>
            </a:br>
            <a:r>
              <a:rPr lang="en-US" sz="2800" dirty="0" smtClean="0"/>
              <a:t>7 – 9pm (visitors welcome)</a:t>
            </a:r>
          </a:p>
          <a:p>
            <a:r>
              <a:rPr lang="en-US" sz="2800" dirty="0" smtClean="0"/>
              <a:t>Rockville Library</a:t>
            </a:r>
          </a:p>
          <a:p>
            <a:r>
              <a:rPr lang="en-US" sz="2800" dirty="0" smtClean="0"/>
              <a:t>21 Maryland Avenue, Rockville, MD</a:t>
            </a:r>
          </a:p>
          <a:p>
            <a:endParaRPr lang="en-US" sz="2800" dirty="0"/>
          </a:p>
        </p:txBody>
      </p:sp>
      <p:sp>
        <p:nvSpPr>
          <p:cNvPr id="5" name="Rectangle 4"/>
          <p:cNvSpPr/>
          <p:nvPr/>
        </p:nvSpPr>
        <p:spPr>
          <a:xfrm>
            <a:off x="879230" y="562708"/>
            <a:ext cx="3235570" cy="77372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79230" y="1670538"/>
            <a:ext cx="9056078" cy="490610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219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06297"/>
            <a:ext cx="8352692" cy="523220"/>
          </a:xfrm>
          <a:prstGeom prst="rect">
            <a:avLst/>
          </a:prstGeom>
          <a:noFill/>
        </p:spPr>
        <p:txBody>
          <a:bodyPr wrap="square" rtlCol="0">
            <a:spAutoFit/>
          </a:bodyPr>
          <a:lstStyle/>
          <a:p>
            <a:r>
              <a:rPr lang="en-US" sz="2800" b="1" dirty="0" smtClean="0">
                <a:solidFill>
                  <a:schemeClr val="accent1"/>
                </a:solidFill>
              </a:rPr>
              <a:t>On-Line Better Investing Events</a:t>
            </a:r>
            <a:endParaRPr lang="en-US" sz="2800" b="1" dirty="0">
              <a:solidFill>
                <a:schemeClr val="accent1"/>
              </a:solidFill>
            </a:endParaRPr>
          </a:p>
        </p:txBody>
      </p:sp>
      <p:sp>
        <p:nvSpPr>
          <p:cNvPr id="4" name="TextBox 3"/>
          <p:cNvSpPr txBox="1"/>
          <p:nvPr/>
        </p:nvSpPr>
        <p:spPr>
          <a:xfrm>
            <a:off x="914400" y="1151946"/>
            <a:ext cx="10374923" cy="4955203"/>
          </a:xfrm>
          <a:prstGeom prst="rect">
            <a:avLst/>
          </a:prstGeom>
          <a:noFill/>
        </p:spPr>
        <p:txBody>
          <a:bodyPr wrap="square" rtlCol="0">
            <a:spAutoFit/>
          </a:bodyPr>
          <a:lstStyle/>
          <a:p>
            <a:r>
              <a:rPr lang="en-US" sz="2000" b="1" u="sng" dirty="0">
                <a:latin typeface="+mj-lt"/>
              </a:rPr>
              <a:t>Wed Oct 11 </a:t>
            </a:r>
            <a:r>
              <a:rPr lang="en-US" sz="2000" dirty="0">
                <a:latin typeface="+mj-lt"/>
              </a:rPr>
              <a:t>- </a:t>
            </a:r>
            <a:r>
              <a:rPr lang="en-US" sz="2000" dirty="0">
                <a:solidFill>
                  <a:prstClr val="black"/>
                </a:solidFill>
                <a:latin typeface="+mj-lt"/>
              </a:rPr>
              <a:t>Stock-up webinar</a:t>
            </a:r>
            <a:r>
              <a:rPr lang="en-US" sz="2000" dirty="0">
                <a:latin typeface="+mj-lt"/>
              </a:rPr>
              <a:t>, When does GAAP EPS need adjusting. </a:t>
            </a:r>
            <a:r>
              <a:rPr lang="en-US" sz="2000" dirty="0">
                <a:solidFill>
                  <a:prstClr val="black"/>
                </a:solidFill>
                <a:latin typeface="+mj-lt"/>
              </a:rPr>
              <a:t>Register at </a:t>
            </a:r>
            <a:r>
              <a:rPr lang="en-US" sz="2000" dirty="0">
                <a:solidFill>
                  <a:prstClr val="black"/>
                </a:solidFill>
                <a:latin typeface="+mj-lt"/>
                <a:hlinkClick r:id="rId3"/>
              </a:rPr>
              <a:t>www.betterinvesting.org</a:t>
            </a:r>
            <a:r>
              <a:rPr lang="en-US" sz="2000" dirty="0">
                <a:solidFill>
                  <a:prstClr val="black"/>
                </a:solidFill>
                <a:latin typeface="+mj-lt"/>
              </a:rPr>
              <a:t> 8:30-9:45pm  Free</a:t>
            </a:r>
            <a:r>
              <a:rPr lang="en-US" sz="2000" dirty="0" smtClean="0">
                <a:solidFill>
                  <a:prstClr val="black"/>
                </a:solidFill>
                <a:latin typeface="+mj-lt"/>
              </a:rPr>
              <a:t>.</a:t>
            </a:r>
          </a:p>
          <a:p>
            <a:endParaRPr lang="en-US" sz="2000" dirty="0">
              <a:solidFill>
                <a:prstClr val="black"/>
              </a:solidFill>
              <a:latin typeface="+mj-lt"/>
            </a:endParaRPr>
          </a:p>
          <a:p>
            <a:r>
              <a:rPr lang="en-US" altLang="en-US" sz="2000" b="1" u="sng" dirty="0">
                <a:latin typeface="+mj-lt"/>
              </a:rPr>
              <a:t>Wed Oct 18</a:t>
            </a:r>
            <a:r>
              <a:rPr lang="en-US" altLang="en-US" sz="2000" b="1" dirty="0">
                <a:latin typeface="+mj-lt"/>
              </a:rPr>
              <a:t> – </a:t>
            </a:r>
            <a:r>
              <a:rPr lang="en-US" sz="2000" dirty="0">
                <a:solidFill>
                  <a:prstClr val="black"/>
                </a:solidFill>
                <a:latin typeface="+mj-lt"/>
              </a:rPr>
              <a:t>Ticker Talk Webinar, education shorts.  Register at </a:t>
            </a:r>
            <a:r>
              <a:rPr lang="en-US" sz="2000" dirty="0">
                <a:solidFill>
                  <a:prstClr val="black"/>
                </a:solidFill>
                <a:latin typeface="+mj-lt"/>
                <a:hlinkClick r:id="rId3"/>
              </a:rPr>
              <a:t>www.betterinvesting.org</a:t>
            </a:r>
            <a:r>
              <a:rPr lang="en-US" sz="2000" dirty="0">
                <a:solidFill>
                  <a:prstClr val="black"/>
                </a:solidFill>
                <a:latin typeface="+mj-lt"/>
              </a:rPr>
              <a:t> 8:30-9:30pm  Free</a:t>
            </a:r>
          </a:p>
          <a:p>
            <a:endParaRPr lang="en-US" sz="2000" dirty="0" smtClean="0">
              <a:solidFill>
                <a:prstClr val="black"/>
              </a:solidFill>
              <a:latin typeface="+mj-lt"/>
            </a:endParaRPr>
          </a:p>
          <a:p>
            <a:pPr>
              <a:buFont typeface="Arial" panose="020B0604020202020204" pitchFamily="34" charset="0"/>
              <a:buChar char="•"/>
              <a:defRPr/>
            </a:pPr>
            <a:r>
              <a:rPr lang="en-US" sz="2000" b="1" u="sng" dirty="0">
                <a:latin typeface="+mj-lt"/>
              </a:rPr>
              <a:t>Tues Oct 24 </a:t>
            </a:r>
            <a:r>
              <a:rPr lang="en-US" sz="2000" dirty="0">
                <a:latin typeface="+mj-lt"/>
              </a:rPr>
              <a:t>- </a:t>
            </a:r>
            <a:r>
              <a:rPr lang="en-US" sz="2000" dirty="0">
                <a:solidFill>
                  <a:prstClr val="black"/>
                </a:solidFill>
                <a:latin typeface="+mj-lt"/>
              </a:rPr>
              <a:t>Roundtable webinar, 8:30-9:45pm. </a:t>
            </a:r>
            <a:r>
              <a:rPr lang="it-IT" sz="2000" dirty="0">
                <a:solidFill>
                  <a:prstClr val="black"/>
                </a:solidFill>
                <a:latin typeface="+mj-lt"/>
              </a:rPr>
              <a:t>E-Mail Natalie Kavula at </a:t>
            </a:r>
            <a:r>
              <a:rPr lang="it-IT" sz="2000" dirty="0">
                <a:solidFill>
                  <a:prstClr val="black">
                    <a:tint val="75000"/>
                  </a:prstClr>
                </a:solidFill>
                <a:latin typeface="+mj-lt"/>
                <a:hlinkClick r:id="rId4"/>
              </a:rPr>
              <a:t>nkavula1@comcast.net</a:t>
            </a:r>
            <a:r>
              <a:rPr lang="it-IT" sz="2000" dirty="0">
                <a:solidFill>
                  <a:prstClr val="black">
                    <a:tint val="75000"/>
                  </a:prstClr>
                </a:solidFill>
                <a:latin typeface="+mj-lt"/>
              </a:rPr>
              <a:t> </a:t>
            </a:r>
            <a:r>
              <a:rPr lang="it-IT" sz="2000" dirty="0">
                <a:latin typeface="+mj-lt"/>
              </a:rPr>
              <a:t>for</a:t>
            </a:r>
            <a:r>
              <a:rPr lang="en-US" sz="2000" dirty="0">
                <a:solidFill>
                  <a:prstClr val="black"/>
                </a:solidFill>
                <a:latin typeface="+mj-lt"/>
              </a:rPr>
              <a:t> invite. Free</a:t>
            </a:r>
          </a:p>
          <a:p>
            <a:pPr>
              <a:buFont typeface="Arial" panose="020B0604020202020204" pitchFamily="34" charset="0"/>
              <a:buChar char="•"/>
              <a:defRPr/>
            </a:pPr>
            <a:endParaRPr lang="en-US" sz="2000" dirty="0">
              <a:solidFill>
                <a:prstClr val="black"/>
              </a:solidFill>
              <a:latin typeface="+mj-lt"/>
            </a:endParaRPr>
          </a:p>
          <a:p>
            <a:pPr>
              <a:buFont typeface="Arial" panose="020B0604020202020204" pitchFamily="34" charset="0"/>
              <a:buChar char="•"/>
              <a:defRPr/>
            </a:pPr>
            <a:r>
              <a:rPr lang="en-US" sz="2000" b="1" u="sng" dirty="0">
                <a:solidFill>
                  <a:prstClr val="black"/>
                </a:solidFill>
                <a:latin typeface="+mj-lt"/>
              </a:rPr>
              <a:t>Tues Nov 07 </a:t>
            </a:r>
            <a:r>
              <a:rPr lang="en-US" sz="2000" dirty="0">
                <a:solidFill>
                  <a:prstClr val="black"/>
                </a:solidFill>
                <a:latin typeface="+mj-lt"/>
              </a:rPr>
              <a:t>– First Tuesday – Investing topics with Mark and Ken.  </a:t>
            </a:r>
            <a:r>
              <a:rPr lang="en-US" altLang="en-US" sz="2000" dirty="0">
                <a:solidFill>
                  <a:srgbClr val="666666"/>
                </a:solidFill>
                <a:latin typeface="+mj-lt"/>
              </a:rPr>
              <a:t>Registration </a:t>
            </a:r>
            <a:r>
              <a:rPr lang="en-US" altLang="en-US" sz="2000" u="sng" dirty="0">
                <a:solidFill>
                  <a:srgbClr val="1155CC"/>
                </a:solidFill>
                <a:latin typeface="+mj-lt"/>
                <a:hlinkClick r:id="rId5"/>
              </a:rPr>
              <a:t>https://attendee.gotowebinar.com/register/3870412156204795395</a:t>
            </a:r>
            <a:r>
              <a:rPr lang="en-US" altLang="en-US" sz="2000" dirty="0">
                <a:latin typeface="+mj-lt"/>
              </a:rPr>
              <a:t>  8:30pm</a:t>
            </a:r>
            <a:endParaRPr lang="en-US" sz="2000" dirty="0">
              <a:solidFill>
                <a:prstClr val="black"/>
              </a:solidFill>
              <a:latin typeface="+mj-lt"/>
            </a:endParaRPr>
          </a:p>
          <a:p>
            <a:pPr>
              <a:buFont typeface="Arial" panose="020B0604020202020204" pitchFamily="34" charset="0"/>
              <a:buChar char="•"/>
              <a:defRPr/>
            </a:pPr>
            <a:endParaRPr lang="en-US" sz="2000" dirty="0">
              <a:solidFill>
                <a:prstClr val="black"/>
              </a:solidFill>
              <a:latin typeface="+mj-lt"/>
            </a:endParaRPr>
          </a:p>
          <a:p>
            <a:pPr>
              <a:buFont typeface="Arial" panose="020B0604020202020204" pitchFamily="34" charset="0"/>
              <a:buChar char="•"/>
              <a:defRPr/>
            </a:pPr>
            <a:r>
              <a:rPr lang="en-US" sz="2000" b="1" u="sng" dirty="0">
                <a:latin typeface="+mj-lt"/>
              </a:rPr>
              <a:t>Wed Nov 8</a:t>
            </a:r>
            <a:r>
              <a:rPr lang="en-US" sz="2000" u="sng" dirty="0">
                <a:latin typeface="+mj-lt"/>
              </a:rPr>
              <a:t> </a:t>
            </a:r>
            <a:r>
              <a:rPr lang="en-US" sz="2000" dirty="0">
                <a:latin typeface="+mj-lt"/>
              </a:rPr>
              <a:t>– </a:t>
            </a:r>
            <a:r>
              <a:rPr lang="en-US" sz="2000" dirty="0">
                <a:solidFill>
                  <a:prstClr val="black"/>
                </a:solidFill>
                <a:latin typeface="+mj-lt"/>
              </a:rPr>
              <a:t>Stock-up, </a:t>
            </a:r>
            <a:r>
              <a:rPr lang="en-US" sz="2000" dirty="0">
                <a:latin typeface="+mj-lt"/>
              </a:rPr>
              <a:t>Classic Stock Study. </a:t>
            </a:r>
            <a:r>
              <a:rPr lang="en-US" sz="2000" dirty="0">
                <a:solidFill>
                  <a:prstClr val="black"/>
                </a:solidFill>
                <a:latin typeface="+mj-lt"/>
              </a:rPr>
              <a:t>Register at </a:t>
            </a:r>
            <a:r>
              <a:rPr lang="en-US" sz="2000" dirty="0">
                <a:solidFill>
                  <a:prstClr val="black"/>
                </a:solidFill>
                <a:latin typeface="+mj-lt"/>
                <a:hlinkClick r:id="rId3"/>
              </a:rPr>
              <a:t>www.betterinvesting.org</a:t>
            </a:r>
            <a:r>
              <a:rPr lang="en-US" sz="2000" dirty="0">
                <a:solidFill>
                  <a:prstClr val="black"/>
                </a:solidFill>
                <a:latin typeface="+mj-lt"/>
              </a:rPr>
              <a:t> 8:30-9:45pm  Free for members</a:t>
            </a:r>
            <a:r>
              <a:rPr lang="en-US" dirty="0">
                <a:solidFill>
                  <a:prstClr val="black"/>
                </a:solidFill>
                <a:latin typeface="Arial Narrow" panose="020B0606020202030204" pitchFamily="34" charset="0"/>
              </a:rPr>
              <a:t>.</a:t>
            </a:r>
          </a:p>
          <a:p>
            <a:endParaRPr lang="en-US" dirty="0">
              <a:solidFill>
                <a:prstClr val="black"/>
              </a:solidFill>
              <a:latin typeface="Arial Narrow" panose="020B0606020202030204" pitchFamily="34" charset="0"/>
            </a:endParaRPr>
          </a:p>
          <a:p>
            <a:endParaRPr lang="en-US" dirty="0"/>
          </a:p>
        </p:txBody>
      </p:sp>
    </p:spTree>
    <p:extLst>
      <p:ext uri="{BB962C8B-B14F-4D97-AF65-F5344CB8AC3E}">
        <p14:creationId xmlns:p14="http://schemas.microsoft.com/office/powerpoint/2010/main" val="1183523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7366868" y="4876800"/>
            <a:ext cx="2996333"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algn="r" eaLnBrk="0" fontAlgn="base" hangingPunct="0">
              <a:spcBef>
                <a:spcPct val="0"/>
              </a:spcBef>
              <a:spcAft>
                <a:spcPct val="0"/>
              </a:spcAft>
            </a:pPr>
            <a:r>
              <a:rPr lang="en-US" altLang="en-US" sz="1800" dirty="0">
                <a:solidFill>
                  <a:srgbClr val="000000"/>
                </a:solidFill>
              </a:rPr>
              <a:t>Sheryl Patterson</a:t>
            </a:r>
          </a:p>
          <a:p>
            <a:pPr algn="r" eaLnBrk="0" fontAlgn="base" hangingPunct="0">
              <a:spcBef>
                <a:spcPct val="0"/>
              </a:spcBef>
              <a:spcAft>
                <a:spcPct val="0"/>
              </a:spcAft>
            </a:pPr>
            <a:r>
              <a:rPr lang="en-US" altLang="en-US" sz="1800" dirty="0">
                <a:solidFill>
                  <a:srgbClr val="000000"/>
                </a:solidFill>
              </a:rPr>
              <a:t>Director, DC Chapter BI</a:t>
            </a:r>
          </a:p>
          <a:p>
            <a:pPr algn="r" eaLnBrk="0" fontAlgn="base" hangingPunct="0">
              <a:spcBef>
                <a:spcPct val="0"/>
              </a:spcBef>
              <a:spcAft>
                <a:spcPct val="0"/>
              </a:spcAft>
            </a:pPr>
            <a:r>
              <a:rPr lang="en-US" altLang="en-US" sz="1800" dirty="0">
                <a:solidFill>
                  <a:srgbClr val="000000"/>
                </a:solidFill>
                <a:hlinkClick r:id="rId3"/>
              </a:rPr>
              <a:t>bi_dc_chapter@verizon.net</a:t>
            </a:r>
            <a:endParaRPr lang="en-US" altLang="en-US" sz="1800" dirty="0">
              <a:solidFill>
                <a:srgbClr val="000000"/>
              </a:solidFill>
            </a:endParaRPr>
          </a:p>
          <a:p>
            <a:pPr algn="r" fontAlgn="base">
              <a:lnSpc>
                <a:spcPct val="130000"/>
              </a:lnSpc>
              <a:spcBef>
                <a:spcPct val="20000"/>
              </a:spcBef>
              <a:spcAft>
                <a:spcPct val="0"/>
              </a:spcAft>
            </a:pPr>
            <a:r>
              <a:rPr lang="en-US" altLang="en-US" sz="1800" dirty="0">
                <a:solidFill>
                  <a:srgbClr val="000000"/>
                </a:solidFill>
              </a:rPr>
              <a:t>srap14@gmail.com</a:t>
            </a:r>
          </a:p>
        </p:txBody>
      </p:sp>
      <p:pic>
        <p:nvPicPr>
          <p:cNvPr id="5124" name="Picture 6" descr="C:\Documents and Settings\Owner\My Documents\NAIC\Templates CD\DCRegional_CNAIC35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508500"/>
            <a:ext cx="320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ctrTitle" idx="4294967295"/>
          </p:nvPr>
        </p:nvSpPr>
        <p:spPr>
          <a:xfrm>
            <a:off x="0" y="762000"/>
            <a:ext cx="12192000" cy="1371600"/>
          </a:xfrm>
          <a:prstGeom prst="rect">
            <a:avLst/>
          </a:prstGeom>
        </p:spPr>
        <p:txBody>
          <a:bodyPr>
            <a:noAutofit/>
          </a:bodyPr>
          <a:lstStyle/>
          <a:p>
            <a:pPr algn="ctr" eaLnBrk="1" hangingPunct="1">
              <a:defRPr/>
            </a:pPr>
            <a:r>
              <a:rPr lang="en-US" sz="6000" dirty="0" smtClean="0"/>
              <a:t>ULTA Beauty Inc</a:t>
            </a:r>
            <a:br>
              <a:rPr lang="en-US" sz="6000" dirty="0" smtClean="0"/>
            </a:br>
            <a:r>
              <a:rPr lang="en-US" sz="6000" dirty="0" smtClean="0"/>
              <a:t>(ULTA)</a:t>
            </a:r>
          </a:p>
        </p:txBody>
      </p:sp>
    </p:spTree>
    <p:extLst>
      <p:ext uri="{BB962C8B-B14F-4D97-AF65-F5344CB8AC3E}">
        <p14:creationId xmlns:p14="http://schemas.microsoft.com/office/powerpoint/2010/main" val="4227014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7937" y="317082"/>
            <a:ext cx="3086601" cy="6067676"/>
          </a:xfrm>
          <a:prstGeom prst="rect">
            <a:avLst/>
          </a:prstGeom>
        </p:spPr>
      </p:pic>
      <p:pic>
        <p:nvPicPr>
          <p:cNvPr id="3" name="Picture 2"/>
          <p:cNvPicPr>
            <a:picLocks noChangeAspect="1"/>
          </p:cNvPicPr>
          <p:nvPr/>
        </p:nvPicPr>
        <p:blipFill>
          <a:blip r:embed="rId4"/>
          <a:stretch>
            <a:fillRect/>
          </a:stretch>
        </p:blipFill>
        <p:spPr>
          <a:xfrm>
            <a:off x="4789821" y="317082"/>
            <a:ext cx="6648200" cy="5746834"/>
          </a:xfrm>
          <a:prstGeom prst="rect">
            <a:avLst/>
          </a:prstGeom>
        </p:spPr>
      </p:pic>
    </p:spTree>
    <p:extLst>
      <p:ext uri="{BB962C8B-B14F-4D97-AF65-F5344CB8AC3E}">
        <p14:creationId xmlns:p14="http://schemas.microsoft.com/office/powerpoint/2010/main" val="3886367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81150" y="1362075"/>
            <a:ext cx="9029700" cy="4133850"/>
          </a:xfrm>
          <a:prstGeom prst="rect">
            <a:avLst/>
          </a:prstGeom>
        </p:spPr>
      </p:pic>
    </p:spTree>
    <p:extLst>
      <p:ext uri="{BB962C8B-B14F-4D97-AF65-F5344CB8AC3E}">
        <p14:creationId xmlns:p14="http://schemas.microsoft.com/office/powerpoint/2010/main" val="963156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571500"/>
            <a:ext cx="8823157" cy="5715000"/>
          </a:xfrm>
          <a:prstGeom prst="rect">
            <a:avLst/>
          </a:prstGeom>
        </p:spPr>
      </p:pic>
    </p:spTree>
    <p:extLst>
      <p:ext uri="{BB962C8B-B14F-4D97-AF65-F5344CB8AC3E}">
        <p14:creationId xmlns:p14="http://schemas.microsoft.com/office/powerpoint/2010/main" val="3723506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11705" y="449179"/>
            <a:ext cx="8791074" cy="5678905"/>
          </a:xfrm>
          <a:prstGeom prst="rect">
            <a:avLst/>
          </a:prstGeom>
        </p:spPr>
      </p:pic>
    </p:spTree>
    <p:extLst>
      <p:ext uri="{BB962C8B-B14F-4D97-AF65-F5344CB8AC3E}">
        <p14:creationId xmlns:p14="http://schemas.microsoft.com/office/powerpoint/2010/main" val="229237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1263" y="401052"/>
            <a:ext cx="11069053" cy="5807241"/>
          </a:xfrm>
          <a:prstGeom prst="rect">
            <a:avLst/>
          </a:prstGeom>
        </p:spPr>
      </p:pic>
      <p:sp>
        <p:nvSpPr>
          <p:cNvPr id="2" name="Rounded Rectangle 1"/>
          <p:cNvSpPr/>
          <p:nvPr/>
        </p:nvSpPr>
        <p:spPr>
          <a:xfrm>
            <a:off x="8887326" y="1427747"/>
            <a:ext cx="2662990" cy="14277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798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9608" y="240633"/>
            <a:ext cx="11060707" cy="6096000"/>
          </a:xfrm>
          <a:prstGeom prst="rect">
            <a:avLst/>
          </a:prstGeom>
        </p:spPr>
      </p:pic>
    </p:spTree>
    <p:extLst>
      <p:ext uri="{BB962C8B-B14F-4D97-AF65-F5344CB8AC3E}">
        <p14:creationId xmlns:p14="http://schemas.microsoft.com/office/powerpoint/2010/main" val="2457328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2125</TotalTime>
  <Words>675</Words>
  <Application>Microsoft Office PowerPoint</Application>
  <PresentationFormat>Widescreen</PresentationFormat>
  <Paragraphs>89</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ＭＳ Ｐゴシック</vt:lpstr>
      <vt:lpstr>Arial</vt:lpstr>
      <vt:lpstr>Arial Narrow</vt:lpstr>
      <vt:lpstr>Berlin Sans FB Demi</vt:lpstr>
      <vt:lpstr>Calibri</vt:lpstr>
      <vt:lpstr>Calibri Light</vt:lpstr>
      <vt:lpstr>Times New Roman</vt:lpstr>
      <vt:lpstr>ヒラギノ角ゴ Pro W3</vt:lpstr>
      <vt:lpstr>Office Theme</vt:lpstr>
      <vt:lpstr>DC Chapter Directors Talk Stocks Ken Williams – Cirrus Logic Susan Tanoe – Gentex Jo Murphy – Ross Stores Sheryl Patterson – ULTA Beauty</vt:lpstr>
      <vt:lpstr>Disclaimer</vt:lpstr>
      <vt:lpstr>ULTA Beauty Inc (ULTA)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Manifest Ivory Snow Dashboard 9/30/2017</vt:lpstr>
      <vt:lpstr>PowerPoint Presentation</vt:lpstr>
      <vt:lpstr>PowerPoint Presentation</vt:lpstr>
      <vt:lpstr>PowerPoint Presentation</vt:lpstr>
      <vt:lpstr>   Money Matters Book Discussion 2nd Tuesday of each month 7- 8:30pm  Oakton Library, 10304 Lynnhaven Place, Oakton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Sheryl Patterson</dc:creator>
  <cp:lastModifiedBy>Sheryl Patterson</cp:lastModifiedBy>
  <cp:revision>52</cp:revision>
  <cp:lastPrinted>2017-10-01T19:26:54Z</cp:lastPrinted>
  <dcterms:created xsi:type="dcterms:W3CDTF">2017-06-02T04:03:19Z</dcterms:created>
  <dcterms:modified xsi:type="dcterms:W3CDTF">2017-10-03T01:54:06Z</dcterms:modified>
</cp:coreProperties>
</file>