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1" r:id="rId4"/>
    <p:sldId id="276" r:id="rId5"/>
    <p:sldId id="269" r:id="rId6"/>
    <p:sldId id="264" r:id="rId7"/>
    <p:sldId id="275" r:id="rId8"/>
    <p:sldId id="265" r:id="rId9"/>
    <p:sldId id="256" r:id="rId10"/>
    <p:sldId id="266" r:id="rId11"/>
    <p:sldId id="267" r:id="rId12"/>
    <p:sldId id="268" r:id="rId13"/>
    <p:sldId id="270" r:id="rId14"/>
    <p:sldId id="271" r:id="rId15"/>
    <p:sldId id="272" r:id="rId16"/>
    <p:sldId id="273"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8" autoAdjust="0"/>
    <p:restoredTop sz="94660"/>
  </p:normalViewPr>
  <p:slideViewPr>
    <p:cSldViewPr snapToGrid="0">
      <p:cViewPr varScale="1">
        <p:scale>
          <a:sx n="42" d="100"/>
          <a:sy n="42" d="100"/>
        </p:scale>
        <p:origin x="715" y="48"/>
      </p:cViewPr>
      <p:guideLst/>
    </p:cSldViewPr>
  </p:slideViewPr>
  <p:notesTextViewPr>
    <p:cViewPr>
      <p:scale>
        <a:sx n="1" d="1"/>
        <a:sy n="1" d="1"/>
      </p:scale>
      <p:origin x="0" y="0"/>
    </p:cViewPr>
  </p:notesTextViewPr>
  <p:notesViewPr>
    <p:cSldViewPr snapToGrid="0">
      <p:cViewPr varScale="1">
        <p:scale>
          <a:sx n="35" d="100"/>
          <a:sy n="35" d="100"/>
        </p:scale>
        <p:origin x="200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C3F3-71C0-452F-A80F-E00A820704BF}"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31924-579F-4770-B928-64A4FCEFFC10}" type="slidenum">
              <a:rPr lang="en-US" smtClean="0"/>
              <a:t>‹#›</a:t>
            </a:fld>
            <a:endParaRPr lang="en-US"/>
          </a:p>
        </p:txBody>
      </p:sp>
    </p:spTree>
    <p:extLst>
      <p:ext uri="{BB962C8B-B14F-4D97-AF65-F5344CB8AC3E}">
        <p14:creationId xmlns:p14="http://schemas.microsoft.com/office/powerpoint/2010/main" val="48750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vestopedia.com/terms/m/market-research.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Monster beverage is the leading developer and marketer of that segment of the beverage industry known as Alternative Beverages.  According to an Energy Drinks Industry Report, </a:t>
            </a:r>
            <a:r>
              <a:rPr lang="en-US" sz="1200" kern="1200" dirty="0" smtClean="0">
                <a:solidFill>
                  <a:schemeClr val="tx1"/>
                </a:solidFill>
                <a:effectLst/>
                <a:latin typeface="+mn-lt"/>
                <a:ea typeface="+mn-ea"/>
                <a:cs typeface="+mn-cs"/>
              </a:rPr>
              <a:t>Global energy drink sales reached $49.9 billion in 2014 and is forecasted to reach $84.7 Billion</a:t>
            </a:r>
            <a:r>
              <a:rPr lang="en-US" sz="1200" kern="1200" baseline="0" dirty="0" smtClean="0">
                <a:solidFill>
                  <a:schemeClr val="tx1"/>
                </a:solidFill>
                <a:effectLst/>
                <a:latin typeface="+mn-lt"/>
                <a:ea typeface="+mn-ea"/>
                <a:cs typeface="+mn-cs"/>
              </a:rPr>
              <a:t> by 2026. </a:t>
            </a:r>
            <a:r>
              <a:rPr lang="en-US" sz="1200" b="0" i="0" kern="1200" dirty="0" smtClean="0">
                <a:solidFill>
                  <a:schemeClr val="tx1"/>
                </a:solidFill>
                <a:effectLst/>
                <a:latin typeface="+mn-lt"/>
                <a:ea typeface="+mn-ea"/>
                <a:cs typeface="+mn-cs"/>
              </a:rPr>
              <a:t>Energy drinks are beverages that typically contain taurine, caffeine, vitamins, </a:t>
            </a:r>
            <a:r>
              <a:rPr lang="en-US" sz="1200" b="0" i="0" kern="1200" dirty="0" err="1" smtClean="0">
                <a:solidFill>
                  <a:schemeClr val="tx1"/>
                </a:solidFill>
                <a:effectLst/>
                <a:latin typeface="+mn-lt"/>
                <a:ea typeface="+mn-ea"/>
                <a:cs typeface="+mn-cs"/>
              </a:rPr>
              <a:t>glucuronolactone</a:t>
            </a:r>
            <a:r>
              <a:rPr lang="en-US" sz="1200" b="0" i="0" kern="1200" dirty="0" smtClean="0">
                <a:solidFill>
                  <a:schemeClr val="tx1"/>
                </a:solidFill>
                <a:effectLst/>
                <a:latin typeface="+mn-lt"/>
                <a:ea typeface="+mn-ea"/>
                <a:cs typeface="+mn-cs"/>
              </a:rPr>
              <a:t>, proprietary blends, herbal extracts, and amino acids, which are marketed as products that boost physical stamina and mental alertness. These beverages are formulated both with and without sugar and may or may not be carbonated, thus the product ranges are significantly broad. These products are gaining popularity among athletes, students, service members and even the adult consumers.</a:t>
            </a:r>
            <a:endParaRPr lang="en-US" dirty="0"/>
          </a:p>
        </p:txBody>
      </p:sp>
      <p:sp>
        <p:nvSpPr>
          <p:cNvPr id="4" name="Slide Number Placeholder 3"/>
          <p:cNvSpPr>
            <a:spLocks noGrp="1"/>
          </p:cNvSpPr>
          <p:nvPr>
            <p:ph type="sldNum" sz="quarter" idx="10"/>
          </p:nvPr>
        </p:nvSpPr>
        <p:spPr/>
        <p:txBody>
          <a:bodyPr/>
          <a:lstStyle/>
          <a:p>
            <a:fld id="{5A531924-579F-4770-B928-64A4FCEFFC10}" type="slidenum">
              <a:rPr lang="en-US" smtClean="0"/>
              <a:t>1</a:t>
            </a:fld>
            <a:endParaRPr lang="en-US"/>
          </a:p>
        </p:txBody>
      </p:sp>
    </p:spTree>
    <p:extLst>
      <p:ext uri="{BB962C8B-B14F-4D97-AF65-F5344CB8AC3E}">
        <p14:creationId xmlns:p14="http://schemas.microsoft.com/office/powerpoint/2010/main" val="40450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10</a:t>
            </a:fld>
            <a:endParaRPr lang="en-US"/>
          </a:p>
        </p:txBody>
      </p:sp>
    </p:spTree>
    <p:extLst>
      <p:ext uri="{BB962C8B-B14F-4D97-AF65-F5344CB8AC3E}">
        <p14:creationId xmlns:p14="http://schemas.microsoft.com/office/powerpoint/2010/main" val="263408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previous Ticker Talk,</a:t>
            </a:r>
            <a:r>
              <a:rPr lang="en-US" baseline="0" dirty="0" smtClean="0"/>
              <a:t> Anne </a:t>
            </a:r>
            <a:r>
              <a:rPr lang="en-US" baseline="0" dirty="0" err="1" smtClean="0"/>
              <a:t>Cunez</a:t>
            </a:r>
            <a:r>
              <a:rPr lang="en-US" baseline="0" dirty="0" smtClean="0"/>
              <a:t> discussed how one should not depend upon a single point of data to make judgements especially the Sales Growth and Earnings per Share growth estimates.  For each stock that I own or study for potential ownership, I developed this spreadsheet to notate different estimates of growth and key ratios to have in one location.  For the sales growth, I visit various sites through the SSG Research Tab, and Key sites found at the Library online Research.  I will then eliminate any data that I consider an outlier and divide by the number of data points to get an average to consider as my judgement.  </a:t>
            </a:r>
            <a:endParaRPr lang="en-US" dirty="0"/>
          </a:p>
        </p:txBody>
      </p:sp>
      <p:sp>
        <p:nvSpPr>
          <p:cNvPr id="4" name="Slide Number Placeholder 3"/>
          <p:cNvSpPr>
            <a:spLocks noGrp="1"/>
          </p:cNvSpPr>
          <p:nvPr>
            <p:ph type="sldNum" sz="quarter" idx="10"/>
          </p:nvPr>
        </p:nvSpPr>
        <p:spPr/>
        <p:txBody>
          <a:bodyPr/>
          <a:lstStyle/>
          <a:p>
            <a:fld id="{5A531924-579F-4770-B928-64A4FCEFFC10}" type="slidenum">
              <a:rPr lang="en-US" smtClean="0"/>
              <a:t>11</a:t>
            </a:fld>
            <a:endParaRPr lang="en-US"/>
          </a:p>
        </p:txBody>
      </p:sp>
    </p:spTree>
    <p:extLst>
      <p:ext uri="{BB962C8B-B14F-4D97-AF65-F5344CB8AC3E}">
        <p14:creationId xmlns:p14="http://schemas.microsoft.com/office/powerpoint/2010/main" val="11767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12</a:t>
            </a:fld>
            <a:endParaRPr lang="en-US"/>
          </a:p>
        </p:txBody>
      </p:sp>
    </p:spTree>
    <p:extLst>
      <p:ext uri="{BB962C8B-B14F-4D97-AF65-F5344CB8AC3E}">
        <p14:creationId xmlns:p14="http://schemas.microsoft.com/office/powerpoint/2010/main" val="40667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historical 5-year average high P/E for MNST is 46. Over the last few years, the high P/</a:t>
            </a:r>
            <a:r>
              <a:rPr lang="en-US" dirty="0" err="1" smtClean="0"/>
              <a:t>Es</a:t>
            </a:r>
            <a:r>
              <a:rPr lang="en-US" dirty="0" smtClean="0"/>
              <a:t> have been trending down, and the current P/E is 34. In addition, we forecast future growth to be lower than the historical growth. When growth slows P/</a:t>
            </a:r>
            <a:r>
              <a:rPr lang="en-US" dirty="0" err="1" smtClean="0"/>
              <a:t>Es</a:t>
            </a:r>
            <a:r>
              <a:rPr lang="en-US" dirty="0" smtClean="0"/>
              <a:t> typically will decline as well. In light of all this, Ken selected 32 and Ann selected 30. We settled on the average of 31 for this SSG. </a:t>
            </a:r>
            <a:endParaRPr lang="en-US" dirty="0"/>
          </a:p>
        </p:txBody>
      </p:sp>
      <p:sp>
        <p:nvSpPr>
          <p:cNvPr id="4" name="Slide Number Placeholder 3"/>
          <p:cNvSpPr>
            <a:spLocks noGrp="1"/>
          </p:cNvSpPr>
          <p:nvPr>
            <p:ph type="sldNum" sz="quarter" idx="10"/>
          </p:nvPr>
        </p:nvSpPr>
        <p:spPr/>
        <p:txBody>
          <a:bodyPr/>
          <a:lstStyle/>
          <a:p>
            <a:fld id="{5A531924-579F-4770-B928-64A4FCEFFC10}" type="slidenum">
              <a:rPr lang="en-US" smtClean="0"/>
              <a:t>13</a:t>
            </a:fld>
            <a:endParaRPr lang="en-US"/>
          </a:p>
        </p:txBody>
      </p:sp>
    </p:spTree>
    <p:extLst>
      <p:ext uri="{BB962C8B-B14F-4D97-AF65-F5344CB8AC3E}">
        <p14:creationId xmlns:p14="http://schemas.microsoft.com/office/powerpoint/2010/main" val="1027132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14</a:t>
            </a:fld>
            <a:endParaRPr lang="en-US"/>
          </a:p>
        </p:txBody>
      </p:sp>
    </p:spTree>
    <p:extLst>
      <p:ext uri="{BB962C8B-B14F-4D97-AF65-F5344CB8AC3E}">
        <p14:creationId xmlns:p14="http://schemas.microsoft.com/office/powerpoint/2010/main" val="75985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15</a:t>
            </a:fld>
            <a:endParaRPr lang="en-US"/>
          </a:p>
        </p:txBody>
      </p:sp>
    </p:spTree>
    <p:extLst>
      <p:ext uri="{BB962C8B-B14F-4D97-AF65-F5344CB8AC3E}">
        <p14:creationId xmlns:p14="http://schemas.microsoft.com/office/powerpoint/2010/main" val="236538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16</a:t>
            </a:fld>
            <a:endParaRPr lang="en-US"/>
          </a:p>
        </p:txBody>
      </p:sp>
    </p:spTree>
    <p:extLst>
      <p:ext uri="{BB962C8B-B14F-4D97-AF65-F5344CB8AC3E}">
        <p14:creationId xmlns:p14="http://schemas.microsoft.com/office/powerpoint/2010/main" val="3310069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17</a:t>
            </a:fld>
            <a:endParaRPr lang="en-US"/>
          </a:p>
        </p:txBody>
      </p:sp>
    </p:spTree>
    <p:extLst>
      <p:ext uri="{BB962C8B-B14F-4D97-AF65-F5344CB8AC3E}">
        <p14:creationId xmlns:p14="http://schemas.microsoft.com/office/powerpoint/2010/main" val="342405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Energy drinks are part of the broader soft drink category, which includes carbonated beverages, fruit and vegetable juices, bottled water, sports drinks, beverage concentrates, ready-to-drink tea, and ready-to-drink coffee. Within this industry, consumers have been buying less soda and more energy drinks. Americans today are consuming about the same amount of soda as they were in 1986. Meanwhile, energy drink sales have been growing rapidly, according to the American Beverage Association, the trade association that represents America’s non-alcoholic beverage industry. The markets that will be most important for energy drink growth through 2017 are the United States, China and Brazil, according to </a:t>
            </a:r>
            <a:r>
              <a:rPr lang="en-US" sz="1200" u="sng" kern="1200" dirty="0" smtClean="0">
                <a:solidFill>
                  <a:schemeClr val="tx1"/>
                </a:solidFill>
                <a:effectLst/>
                <a:latin typeface="+mn-lt"/>
                <a:ea typeface="+mn-ea"/>
                <a:cs typeface="+mn-cs"/>
                <a:hlinkClick r:id="rId3"/>
              </a:rPr>
              <a:t>market research</a:t>
            </a:r>
            <a:r>
              <a:rPr lang="en-US" sz="1200" kern="1200" dirty="0" smtClean="0">
                <a:solidFill>
                  <a:schemeClr val="tx1"/>
                </a:solidFill>
                <a:effectLst/>
                <a:latin typeface="+mn-lt"/>
                <a:ea typeface="+mn-ea"/>
                <a:cs typeface="+mn-cs"/>
              </a:rPr>
              <a:t> firm </a:t>
            </a:r>
            <a:r>
              <a:rPr lang="en-US" sz="1200" kern="1200" dirty="0" err="1" smtClean="0">
                <a:solidFill>
                  <a:schemeClr val="tx1"/>
                </a:solidFill>
                <a:effectLst/>
                <a:latin typeface="+mn-lt"/>
                <a:ea typeface="+mn-ea"/>
                <a:cs typeface="+mn-cs"/>
              </a:rPr>
              <a:t>Euromonitor</a:t>
            </a:r>
            <a:r>
              <a:rPr lang="en-US" sz="1200" kern="1200" dirty="0" smtClean="0">
                <a:solidFill>
                  <a:schemeClr val="tx1"/>
                </a:solidFill>
                <a:effectLst/>
                <a:latin typeface="+mn-lt"/>
                <a:ea typeface="+mn-ea"/>
                <a:cs typeface="+mn-cs"/>
              </a:rPr>
              <a:t> International.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531924-579F-4770-B928-64A4FCEFFC10}" type="slidenum">
              <a:rPr lang="en-US" smtClean="0"/>
              <a:t>2</a:t>
            </a:fld>
            <a:endParaRPr lang="en-US"/>
          </a:p>
        </p:txBody>
      </p:sp>
    </p:spTree>
    <p:extLst>
      <p:ext uri="{BB962C8B-B14F-4D97-AF65-F5344CB8AC3E}">
        <p14:creationId xmlns:p14="http://schemas.microsoft.com/office/powerpoint/2010/main" val="331687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3</a:t>
            </a:fld>
            <a:endParaRPr lang="en-US"/>
          </a:p>
        </p:txBody>
      </p:sp>
    </p:spTree>
    <p:extLst>
      <p:ext uri="{BB962C8B-B14F-4D97-AF65-F5344CB8AC3E}">
        <p14:creationId xmlns:p14="http://schemas.microsoft.com/office/powerpoint/2010/main" val="386383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4</a:t>
            </a:fld>
            <a:endParaRPr lang="en-US"/>
          </a:p>
        </p:txBody>
      </p:sp>
    </p:spTree>
    <p:extLst>
      <p:ext uri="{BB962C8B-B14F-4D97-AF65-F5344CB8AC3E}">
        <p14:creationId xmlns:p14="http://schemas.microsoft.com/office/powerpoint/2010/main" val="165563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31924-579F-4770-B928-64A4FCEFFC10}" type="slidenum">
              <a:rPr lang="en-US" smtClean="0"/>
              <a:t>5</a:t>
            </a:fld>
            <a:endParaRPr lang="en-US"/>
          </a:p>
        </p:txBody>
      </p:sp>
    </p:spTree>
    <p:extLst>
      <p:ext uri="{BB962C8B-B14F-4D97-AF65-F5344CB8AC3E}">
        <p14:creationId xmlns:p14="http://schemas.microsoft.com/office/powerpoint/2010/main" val="195394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it’s inception in 2002, Monster Beverage has enjoyed consistent growth in Net Sales that resulted in a Compound Annual Growth rate year over year of 26.7% and 27 consecutive years of increased sales since the acquisition of Hansen Beverage Company in 1992.  </a:t>
            </a:r>
            <a:endParaRPr lang="en-US" dirty="0"/>
          </a:p>
        </p:txBody>
      </p:sp>
      <p:sp>
        <p:nvSpPr>
          <p:cNvPr id="4" name="Slide Number Placeholder 3"/>
          <p:cNvSpPr>
            <a:spLocks noGrp="1"/>
          </p:cNvSpPr>
          <p:nvPr>
            <p:ph type="sldNum" sz="quarter" idx="10"/>
          </p:nvPr>
        </p:nvSpPr>
        <p:spPr/>
        <p:txBody>
          <a:bodyPr/>
          <a:lstStyle/>
          <a:p>
            <a:fld id="{5A531924-579F-4770-B928-64A4FCEFFC10}" type="slidenum">
              <a:rPr lang="en-US" smtClean="0"/>
              <a:t>6</a:t>
            </a:fld>
            <a:endParaRPr lang="en-US"/>
          </a:p>
        </p:txBody>
      </p:sp>
    </p:spTree>
    <p:extLst>
      <p:ext uri="{BB962C8B-B14F-4D97-AF65-F5344CB8AC3E}">
        <p14:creationId xmlns:p14="http://schemas.microsoft.com/office/powerpoint/2010/main" val="207759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7</a:t>
            </a:fld>
            <a:endParaRPr lang="en-US"/>
          </a:p>
        </p:txBody>
      </p:sp>
    </p:spTree>
    <p:extLst>
      <p:ext uri="{BB962C8B-B14F-4D97-AF65-F5344CB8AC3E}">
        <p14:creationId xmlns:p14="http://schemas.microsoft.com/office/powerpoint/2010/main" val="148655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31924-579F-4770-B928-64A4FCEFFC10}" type="slidenum">
              <a:rPr lang="en-US" smtClean="0"/>
              <a:t>8</a:t>
            </a:fld>
            <a:endParaRPr lang="en-US"/>
          </a:p>
        </p:txBody>
      </p:sp>
    </p:spTree>
    <p:extLst>
      <p:ext uri="{BB962C8B-B14F-4D97-AF65-F5344CB8AC3E}">
        <p14:creationId xmlns:p14="http://schemas.microsoft.com/office/powerpoint/2010/main" val="107223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531924-579F-4770-B928-64A4FCEFFC10}" type="slidenum">
              <a:rPr lang="en-US" smtClean="0"/>
              <a:t>9</a:t>
            </a:fld>
            <a:endParaRPr lang="en-US"/>
          </a:p>
        </p:txBody>
      </p:sp>
    </p:spTree>
    <p:extLst>
      <p:ext uri="{BB962C8B-B14F-4D97-AF65-F5344CB8AC3E}">
        <p14:creationId xmlns:p14="http://schemas.microsoft.com/office/powerpoint/2010/main" val="54842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35FCA-5918-46B4-B528-2D4080A9E225}"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184891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35FCA-5918-46B4-B528-2D4080A9E225}"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202714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35FCA-5918-46B4-B528-2D4080A9E225}"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237605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35FCA-5918-46B4-B528-2D4080A9E225}"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227571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35FCA-5918-46B4-B528-2D4080A9E225}"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227134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35FCA-5918-46B4-B528-2D4080A9E225}"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52110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35FCA-5918-46B4-B528-2D4080A9E225}"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24878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35FCA-5918-46B4-B528-2D4080A9E225}"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314525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5FCA-5918-46B4-B528-2D4080A9E225}"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173746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35FCA-5918-46B4-B528-2D4080A9E225}"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290223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35FCA-5918-46B4-B528-2D4080A9E225}"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32BB3-AD4A-4880-81D3-258E1EB747EA}" type="slidenum">
              <a:rPr lang="en-US" smtClean="0"/>
              <a:t>‹#›</a:t>
            </a:fld>
            <a:endParaRPr lang="en-US"/>
          </a:p>
        </p:txBody>
      </p:sp>
    </p:spTree>
    <p:extLst>
      <p:ext uri="{BB962C8B-B14F-4D97-AF65-F5344CB8AC3E}">
        <p14:creationId xmlns:p14="http://schemas.microsoft.com/office/powerpoint/2010/main" val="3991126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5FCA-5918-46B4-B528-2D4080A9E225}" type="datetimeFigureOut">
              <a:rPr lang="en-US" smtClean="0"/>
              <a:t>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32BB3-AD4A-4880-81D3-258E1EB747EA}" type="slidenum">
              <a:rPr lang="en-US" smtClean="0"/>
              <a:t>‹#›</a:t>
            </a:fld>
            <a:endParaRPr lang="en-US"/>
          </a:p>
        </p:txBody>
      </p:sp>
    </p:spTree>
    <p:extLst>
      <p:ext uri="{BB962C8B-B14F-4D97-AF65-F5344CB8AC3E}">
        <p14:creationId xmlns:p14="http://schemas.microsoft.com/office/powerpoint/2010/main" val="2839225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www.betterinvesting.org/dcregiona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330" y="232756"/>
            <a:ext cx="11356866" cy="6369788"/>
          </a:xfrm>
          <a:prstGeom prst="rect">
            <a:avLst/>
          </a:prstGeom>
        </p:spPr>
      </p:pic>
    </p:spTree>
    <p:extLst>
      <p:ext uri="{BB962C8B-B14F-4D97-AF65-F5344CB8AC3E}">
        <p14:creationId xmlns:p14="http://schemas.microsoft.com/office/powerpoint/2010/main" val="4287694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6304" y="0"/>
            <a:ext cx="9400032" cy="6528815"/>
          </a:xfrm>
          <a:prstGeom prst="rect">
            <a:avLst/>
          </a:prstGeom>
        </p:spPr>
      </p:pic>
      <p:pic>
        <p:nvPicPr>
          <p:cNvPr id="3" name="Picture 2"/>
          <p:cNvPicPr>
            <a:picLocks noChangeAspect="1"/>
          </p:cNvPicPr>
          <p:nvPr/>
        </p:nvPicPr>
        <p:blipFill>
          <a:blip r:embed="rId4"/>
          <a:stretch>
            <a:fillRect/>
          </a:stretch>
        </p:blipFill>
        <p:spPr>
          <a:xfrm>
            <a:off x="9546336" y="766762"/>
            <a:ext cx="2645664" cy="3878390"/>
          </a:xfrm>
          <a:prstGeom prst="rect">
            <a:avLst/>
          </a:prstGeom>
        </p:spPr>
      </p:pic>
    </p:spTree>
    <p:extLst>
      <p:ext uri="{BB962C8B-B14F-4D97-AF65-F5344CB8AC3E}">
        <p14:creationId xmlns:p14="http://schemas.microsoft.com/office/powerpoint/2010/main" val="1435987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2335" y="4646690"/>
            <a:ext cx="2682241" cy="1443213"/>
          </a:xfrm>
          <a:prstGeom prst="rect">
            <a:avLst/>
          </a:prstGeom>
        </p:spPr>
      </p:pic>
      <p:sp>
        <p:nvSpPr>
          <p:cNvPr id="4" name="Rounded Rectangle 3"/>
          <p:cNvSpPr/>
          <p:nvPr/>
        </p:nvSpPr>
        <p:spPr>
          <a:xfrm>
            <a:off x="2161033" y="4957587"/>
            <a:ext cx="926592" cy="8031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38015" y="4949550"/>
            <a:ext cx="2139696" cy="954107"/>
          </a:xfrm>
          <a:prstGeom prst="rect">
            <a:avLst/>
          </a:prstGeom>
          <a:noFill/>
        </p:spPr>
        <p:txBody>
          <a:bodyPr wrap="square" rtlCol="0">
            <a:spAutoFit/>
          </a:bodyPr>
          <a:lstStyle/>
          <a:p>
            <a:r>
              <a:rPr lang="en-US" sz="2800" dirty="0" smtClean="0"/>
              <a:t>Analyst Estimates</a:t>
            </a:r>
            <a:endParaRPr lang="en-US" sz="2800" dirty="0"/>
          </a:p>
        </p:txBody>
      </p:sp>
      <p:sp>
        <p:nvSpPr>
          <p:cNvPr id="6" name="TextBox 5"/>
          <p:cNvSpPr txBox="1"/>
          <p:nvPr/>
        </p:nvSpPr>
        <p:spPr>
          <a:xfrm>
            <a:off x="5779008" y="4975875"/>
            <a:ext cx="2011680" cy="954107"/>
          </a:xfrm>
          <a:prstGeom prst="rect">
            <a:avLst/>
          </a:prstGeom>
          <a:noFill/>
        </p:spPr>
        <p:txBody>
          <a:bodyPr wrap="square" rtlCol="0">
            <a:spAutoFit/>
          </a:bodyPr>
          <a:lstStyle/>
          <a:p>
            <a:r>
              <a:rPr lang="en-US" sz="2800" dirty="0" smtClean="0"/>
              <a:t>Company Website</a:t>
            </a:r>
            <a:endParaRPr lang="en-US" sz="2800" dirty="0"/>
          </a:p>
        </p:txBody>
      </p:sp>
      <p:sp>
        <p:nvSpPr>
          <p:cNvPr id="7" name="Left-Right Arrow 6"/>
          <p:cNvSpPr/>
          <p:nvPr/>
        </p:nvSpPr>
        <p:spPr>
          <a:xfrm>
            <a:off x="3203446" y="5230368"/>
            <a:ext cx="731519" cy="3915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402335" y="237744"/>
            <a:ext cx="11375137" cy="4456350"/>
          </a:xfrm>
          <a:prstGeom prst="rect">
            <a:avLst/>
          </a:prstGeom>
        </p:spPr>
      </p:pic>
      <p:sp>
        <p:nvSpPr>
          <p:cNvPr id="9" name="TextBox 8"/>
          <p:cNvSpPr txBox="1"/>
          <p:nvPr/>
        </p:nvSpPr>
        <p:spPr>
          <a:xfrm>
            <a:off x="7790688" y="5230368"/>
            <a:ext cx="1847088" cy="523220"/>
          </a:xfrm>
          <a:prstGeom prst="rect">
            <a:avLst/>
          </a:prstGeom>
          <a:noFill/>
        </p:spPr>
        <p:txBody>
          <a:bodyPr wrap="square" rtlCol="0">
            <a:spAutoFit/>
          </a:bodyPr>
          <a:lstStyle/>
          <a:p>
            <a:r>
              <a:rPr lang="en-US" sz="2800" dirty="0" smtClean="0"/>
              <a:t>Value Line</a:t>
            </a:r>
            <a:endParaRPr lang="en-US" sz="2800" dirty="0"/>
          </a:p>
        </p:txBody>
      </p:sp>
    </p:spTree>
    <p:extLst>
      <p:ext uri="{BB962C8B-B14F-4D97-AF65-F5344CB8AC3E}">
        <p14:creationId xmlns:p14="http://schemas.microsoft.com/office/powerpoint/2010/main" val="2873566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2337" y="365760"/>
            <a:ext cx="11265408" cy="4572000"/>
          </a:xfrm>
          <a:prstGeom prst="rect">
            <a:avLst/>
          </a:prstGeom>
        </p:spPr>
      </p:pic>
    </p:spTree>
    <p:extLst>
      <p:ext uri="{BB962C8B-B14F-4D97-AF65-F5344CB8AC3E}">
        <p14:creationId xmlns:p14="http://schemas.microsoft.com/office/powerpoint/2010/main" val="2199053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473" y="164592"/>
            <a:ext cx="11448288" cy="6693408"/>
          </a:xfrm>
          <a:prstGeom prst="rect">
            <a:avLst/>
          </a:prstGeom>
        </p:spPr>
      </p:pic>
      <p:sp>
        <p:nvSpPr>
          <p:cNvPr id="3" name="Rectangle 2"/>
          <p:cNvSpPr/>
          <p:nvPr/>
        </p:nvSpPr>
        <p:spPr>
          <a:xfrm>
            <a:off x="6455664" y="5980176"/>
            <a:ext cx="1993392" cy="8778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21408" y="237744"/>
            <a:ext cx="8138160" cy="6217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26480" y="5266944"/>
            <a:ext cx="3255264" cy="4206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7473" y="5303520"/>
            <a:ext cx="3163823" cy="4206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450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854" y="274320"/>
            <a:ext cx="11618346" cy="6163056"/>
          </a:xfrm>
          <a:prstGeom prst="rect">
            <a:avLst/>
          </a:prstGeom>
        </p:spPr>
      </p:pic>
    </p:spTree>
    <p:extLst>
      <p:ext uri="{BB962C8B-B14F-4D97-AF65-F5344CB8AC3E}">
        <p14:creationId xmlns:p14="http://schemas.microsoft.com/office/powerpoint/2010/main" val="4154057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1856" y="862393"/>
            <a:ext cx="6248400" cy="2630615"/>
          </a:xfrm>
          <a:prstGeom prst="rect">
            <a:avLst/>
          </a:prstGeom>
        </p:spPr>
      </p:pic>
      <p:pic>
        <p:nvPicPr>
          <p:cNvPr id="5" name="Picture 4"/>
          <p:cNvPicPr>
            <a:picLocks noChangeAspect="1"/>
          </p:cNvPicPr>
          <p:nvPr/>
        </p:nvPicPr>
        <p:blipFill>
          <a:blip r:embed="rId4"/>
          <a:stretch>
            <a:fillRect/>
          </a:stretch>
        </p:blipFill>
        <p:spPr>
          <a:xfrm>
            <a:off x="6839712" y="164592"/>
            <a:ext cx="5138928" cy="6455664"/>
          </a:xfrm>
          <a:prstGeom prst="rect">
            <a:avLst/>
          </a:prstGeom>
        </p:spPr>
      </p:pic>
      <p:pic>
        <p:nvPicPr>
          <p:cNvPr id="6" name="Picture 5"/>
          <p:cNvPicPr>
            <a:picLocks noChangeAspect="1"/>
          </p:cNvPicPr>
          <p:nvPr/>
        </p:nvPicPr>
        <p:blipFill>
          <a:blip r:embed="rId5"/>
          <a:stretch>
            <a:fillRect/>
          </a:stretch>
        </p:blipFill>
        <p:spPr>
          <a:xfrm>
            <a:off x="617220" y="3699890"/>
            <a:ext cx="6003036" cy="2920365"/>
          </a:xfrm>
          <a:prstGeom prst="rect">
            <a:avLst/>
          </a:prstGeom>
        </p:spPr>
      </p:pic>
    </p:spTree>
    <p:extLst>
      <p:ext uri="{BB962C8B-B14F-4D97-AF65-F5344CB8AC3E}">
        <p14:creationId xmlns:p14="http://schemas.microsoft.com/office/powerpoint/2010/main" val="392368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06641" y="201168"/>
            <a:ext cx="4785360" cy="2944368"/>
          </a:xfrm>
          <a:prstGeom prst="rect">
            <a:avLst/>
          </a:prstGeom>
        </p:spPr>
      </p:pic>
      <p:pic>
        <p:nvPicPr>
          <p:cNvPr id="5" name="Picture 4"/>
          <p:cNvPicPr>
            <a:picLocks noChangeAspect="1"/>
          </p:cNvPicPr>
          <p:nvPr/>
        </p:nvPicPr>
        <p:blipFill>
          <a:blip r:embed="rId4"/>
          <a:stretch>
            <a:fillRect/>
          </a:stretch>
        </p:blipFill>
        <p:spPr>
          <a:xfrm>
            <a:off x="416814" y="1188720"/>
            <a:ext cx="6331458" cy="5340097"/>
          </a:xfrm>
          <a:prstGeom prst="rect">
            <a:avLst/>
          </a:prstGeom>
        </p:spPr>
      </p:pic>
    </p:spTree>
    <p:extLst>
      <p:ext uri="{BB962C8B-B14F-4D97-AF65-F5344CB8AC3E}">
        <p14:creationId xmlns:p14="http://schemas.microsoft.com/office/powerpoint/2010/main" val="2000741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12" y="223561"/>
            <a:ext cx="11082528" cy="6078587"/>
          </a:xfrm>
          <a:prstGeom prst="rect">
            <a:avLst/>
          </a:prstGeom>
        </p:spPr>
        <p:txBody>
          <a:bodyPr wrap="square">
            <a:spAutoFit/>
          </a:bodyPr>
          <a:lstStyle/>
          <a:p>
            <a:pPr>
              <a:spcAft>
                <a:spcPts val="1000"/>
              </a:spcAft>
              <a:tabLst>
                <a:tab pos="914400" algn="l"/>
                <a:tab pos="0" algn="l"/>
              </a:tabLst>
            </a:pPr>
            <a:r>
              <a:rPr lang="en-US" sz="2600" b="1" u="sng" kern="0" dirty="0">
                <a:solidFill>
                  <a:srgbClr val="17365D"/>
                </a:solidFill>
                <a:latin typeface="Arial" panose="020B0604020202020204" pitchFamily="34" charset="0"/>
                <a:ea typeface="Times" panose="02020603050405020304" pitchFamily="18" charset="0"/>
                <a:cs typeface="Arial" panose="020B0604020202020204" pitchFamily="34" charset="0"/>
              </a:rPr>
              <a:t>Saturdays, March 21st &amp; 28</a:t>
            </a:r>
            <a:r>
              <a:rPr lang="en-US" sz="2600" b="1" u="sng" kern="0" baseline="30000" dirty="0">
                <a:solidFill>
                  <a:srgbClr val="17365D"/>
                </a:solidFill>
                <a:latin typeface="Arial" panose="020B0604020202020204" pitchFamily="34" charset="0"/>
                <a:ea typeface="Times" panose="02020603050405020304" pitchFamily="18" charset="0"/>
                <a:cs typeface="Arial" panose="020B0604020202020204" pitchFamily="34" charset="0"/>
              </a:rPr>
              <a:t>th</a:t>
            </a:r>
            <a:r>
              <a:rPr lang="en-US" sz="2600" kern="0" dirty="0">
                <a:solidFill>
                  <a:srgbClr val="0E4386"/>
                </a:solidFill>
                <a:latin typeface="Arial" panose="020B0604020202020204" pitchFamily="34" charset="0"/>
                <a:ea typeface="Times" panose="02020603050405020304" pitchFamily="18" charset="0"/>
                <a:cs typeface="Arial" panose="020B0604020202020204" pitchFamily="34" charset="0"/>
              </a:rPr>
              <a:t> –</a:t>
            </a:r>
            <a:r>
              <a:rPr lang="en-US" sz="2600" b="1" u="sng" kern="0" dirty="0">
                <a:solidFill>
                  <a:srgbClr val="0E4386"/>
                </a:solidFill>
                <a:latin typeface="Arial" panose="020B0604020202020204" pitchFamily="34" charset="0"/>
                <a:ea typeface="Times" panose="02020603050405020304" pitchFamily="18" charset="0"/>
                <a:cs typeface="Arial" panose="020B0604020202020204" pitchFamily="34" charset="0"/>
              </a:rPr>
              <a:t> </a:t>
            </a:r>
            <a:r>
              <a:rPr lang="en-US" sz="2600" b="1" kern="0" dirty="0">
                <a:solidFill>
                  <a:srgbClr val="000000"/>
                </a:solidFill>
                <a:latin typeface="Arial" panose="020B0604020202020204" pitchFamily="34" charset="0"/>
                <a:ea typeface="Times" panose="02020603050405020304" pitchFamily="18" charset="0"/>
                <a:cs typeface="Arial" panose="020B0604020202020204" pitchFamily="34" charset="0"/>
              </a:rPr>
              <a:t>On-site Step by step to preparing your own Stock Selection Guide class; Online Tools; Judgment and Resource Sources.</a:t>
            </a:r>
            <a:r>
              <a:rPr lang="en-US" sz="2600" b="1" kern="0" dirty="0">
                <a:solidFill>
                  <a:srgbClr val="0E4386"/>
                </a:solidFill>
                <a:latin typeface="Arial" panose="020B0604020202020204" pitchFamily="34" charset="0"/>
                <a:ea typeface="Times" panose="02020603050405020304" pitchFamily="18" charset="0"/>
                <a:cs typeface="Arial" panose="020B0604020202020204" pitchFamily="34" charset="0"/>
              </a:rPr>
              <a:t>  </a:t>
            </a:r>
            <a:r>
              <a:rPr lang="en-US" sz="2600" b="1" kern="0" dirty="0">
                <a:latin typeface="Arial" panose="020B0604020202020204" pitchFamily="34" charset="0"/>
                <a:ea typeface="Times" panose="02020603050405020304" pitchFamily="18" charset="0"/>
                <a:cs typeface="Arial" panose="020B0604020202020204" pitchFamily="34" charset="0"/>
              </a:rPr>
              <a:t>Fee: $80 for 2 days; </a:t>
            </a:r>
            <a:r>
              <a:rPr lang="en-US" sz="2600" b="1" u="sng" kern="0" dirty="0">
                <a:latin typeface="Arial" panose="020B0604020202020204" pitchFamily="34" charset="0"/>
                <a:ea typeface="Times" panose="02020603050405020304" pitchFamily="18" charset="0"/>
                <a:cs typeface="Arial" panose="020B0604020202020204" pitchFamily="34" charset="0"/>
              </a:rPr>
              <a:t>or</a:t>
            </a:r>
            <a:r>
              <a:rPr lang="en-US" sz="2600" b="1" kern="0" dirty="0">
                <a:latin typeface="Arial" panose="020B0604020202020204" pitchFamily="34" charset="0"/>
                <a:ea typeface="Times" panose="02020603050405020304" pitchFamily="18" charset="0"/>
                <a:cs typeface="Arial" panose="020B0604020202020204" pitchFamily="34" charset="0"/>
              </a:rPr>
              <a:t> $50 for 3/21/20 class and $30 each for software and/or Judgment class on 3/28/20. Northern Virginia Center/Virginia Tech.  Register online at </a:t>
            </a:r>
            <a:r>
              <a:rPr lang="en-US" sz="2600" b="1" u="sng" kern="0" dirty="0">
                <a:solidFill>
                  <a:srgbClr val="0274B0"/>
                </a:solidFill>
                <a:latin typeface="Arial" panose="020B0604020202020204" pitchFamily="34" charset="0"/>
                <a:ea typeface="Times" panose="02020603050405020304" pitchFamily="18" charset="0"/>
                <a:cs typeface="Arial" panose="020B0604020202020204" pitchFamily="34" charset="0"/>
                <a:hlinkClick r:id="rId3"/>
              </a:rPr>
              <a:t>www.betterInvesting.org/dcregional</a:t>
            </a:r>
            <a:endParaRPr lang="en-US" sz="2600" b="1" kern="0" dirty="0">
              <a:latin typeface="Arial" panose="020B0604020202020204" pitchFamily="34" charset="0"/>
              <a:ea typeface="Times" panose="02020603050405020304" pitchFamily="18" charset="0"/>
              <a:cs typeface="Arial" panose="020B0604020202020204" pitchFamily="34" charset="0"/>
            </a:endParaRPr>
          </a:p>
          <a:p>
            <a:pPr>
              <a:spcAft>
                <a:spcPts val="1000"/>
              </a:spcAft>
              <a:tabLst>
                <a:tab pos="0" algn="l"/>
              </a:tabLst>
            </a:pPr>
            <a:r>
              <a:rPr lang="en-US" sz="2600" b="1" u="sng" dirty="0">
                <a:solidFill>
                  <a:srgbClr val="17365D"/>
                </a:solidFill>
                <a:latin typeface="Arial" panose="020B0604020202020204" pitchFamily="34" charset="0"/>
                <a:ea typeface="Times New Roman" panose="02020603050405020304" pitchFamily="18" charset="0"/>
                <a:cs typeface="Arial" panose="020B0604020202020204" pitchFamily="34" charset="0"/>
              </a:rPr>
              <a:t>Saturday April 4th</a:t>
            </a:r>
            <a:r>
              <a:rPr lang="en-US" sz="2600" b="1" dirty="0">
                <a:latin typeface="Arial" panose="020B0604020202020204" pitchFamily="34" charset="0"/>
                <a:ea typeface="Times New Roman" panose="02020603050405020304" pitchFamily="18" charset="0"/>
                <a:cs typeface="Arial" panose="020B0604020202020204" pitchFamily="34" charset="0"/>
              </a:rPr>
              <a:t> – 10:30 AM to 1PM. Money Smart Week: “Financial Empowerment for young adults and their families”.  At Alexandria Library, </a:t>
            </a:r>
            <a:r>
              <a:rPr lang="en-US" sz="2600" b="1" dirty="0" err="1">
                <a:latin typeface="Arial" panose="020B0604020202020204" pitchFamily="34" charset="0"/>
                <a:ea typeface="Times New Roman" panose="02020603050405020304" pitchFamily="18" charset="0"/>
                <a:cs typeface="Arial" panose="020B0604020202020204" pitchFamily="34" charset="0"/>
              </a:rPr>
              <a:t>Beatley</a:t>
            </a:r>
            <a:r>
              <a:rPr lang="en-US" sz="2600" b="1" dirty="0">
                <a:latin typeface="Arial" panose="020B0604020202020204" pitchFamily="34" charset="0"/>
                <a:ea typeface="Times New Roman" panose="02020603050405020304" pitchFamily="18" charset="0"/>
                <a:cs typeface="Arial" panose="020B0604020202020204" pitchFamily="34" charset="0"/>
              </a:rPr>
              <a:t> branch.  Free</a:t>
            </a:r>
            <a:endParaRPr lang="en-US" sz="2600" dirty="0">
              <a:latin typeface="Arial" panose="020B0604020202020204" pitchFamily="34" charset="0"/>
              <a:ea typeface="Times New Roman" panose="02020603050405020304" pitchFamily="18" charset="0"/>
              <a:cs typeface="Arial" panose="020B0604020202020204" pitchFamily="34" charset="0"/>
            </a:endParaRPr>
          </a:p>
          <a:p>
            <a:pPr indent="-376555">
              <a:spcAft>
                <a:spcPts val="1000"/>
              </a:spcAft>
              <a:tabLst>
                <a:tab pos="0" algn="l"/>
              </a:tabLst>
            </a:pPr>
            <a:r>
              <a:rPr lang="en-US" sz="2600" b="1" dirty="0">
                <a:latin typeface="Arial" panose="020B0604020202020204" pitchFamily="34" charset="0"/>
                <a:ea typeface="Times New Roman" panose="02020603050405020304" pitchFamily="18" charset="0"/>
                <a:cs typeface="Arial" panose="020B0604020202020204" pitchFamily="34" charset="0"/>
              </a:rPr>
              <a:t>	</a:t>
            </a:r>
            <a:r>
              <a:rPr lang="en-US" sz="2600" b="1" u="sng" dirty="0">
                <a:solidFill>
                  <a:srgbClr val="17365D"/>
                </a:solidFill>
                <a:latin typeface="Arial" panose="020B0604020202020204" pitchFamily="34" charset="0"/>
                <a:ea typeface="Times New Roman" panose="02020603050405020304" pitchFamily="18" charset="0"/>
                <a:cs typeface="Arial" panose="020B0604020202020204" pitchFamily="34" charset="0"/>
              </a:rPr>
              <a:t>Thursday April 23rd</a:t>
            </a:r>
            <a:r>
              <a:rPr lang="en-US" sz="2600" b="1" dirty="0">
                <a:latin typeface="Arial" panose="020B0604020202020204" pitchFamily="34" charset="0"/>
                <a:ea typeface="Times New Roman" panose="02020603050405020304" pitchFamily="18" charset="0"/>
                <a:cs typeface="Arial" panose="020B0604020202020204" pitchFamily="34" charset="0"/>
              </a:rPr>
              <a:t> – 7-9 PM. Jumpstart your savings, At Tysons-</a:t>
            </a:r>
            <a:r>
              <a:rPr lang="en-US" sz="2600" b="1" dirty="0" err="1">
                <a:latin typeface="Arial" panose="020B0604020202020204" pitchFamily="34" charset="0"/>
                <a:ea typeface="Times New Roman" panose="02020603050405020304" pitchFamily="18" charset="0"/>
                <a:cs typeface="Arial" panose="020B0604020202020204" pitchFamily="34" charset="0"/>
              </a:rPr>
              <a:t>Pimmit</a:t>
            </a:r>
            <a:r>
              <a:rPr lang="en-US" sz="2600" b="1" dirty="0">
                <a:latin typeface="Arial" panose="020B0604020202020204" pitchFamily="34" charset="0"/>
                <a:ea typeface="Times New Roman" panose="02020603050405020304" pitchFamily="18" charset="0"/>
                <a:cs typeface="Arial" panose="020B0604020202020204" pitchFamily="34" charset="0"/>
              </a:rPr>
              <a:t> Library.  Free.</a:t>
            </a:r>
            <a:endParaRPr lang="en-US" sz="2600" dirty="0">
              <a:latin typeface="Arial" panose="020B0604020202020204" pitchFamily="34" charset="0"/>
              <a:ea typeface="Times New Roman" panose="02020603050405020304" pitchFamily="18" charset="0"/>
              <a:cs typeface="Arial" panose="020B0604020202020204" pitchFamily="34" charset="0"/>
            </a:endParaRPr>
          </a:p>
          <a:p>
            <a:pPr>
              <a:spcAft>
                <a:spcPts val="1000"/>
              </a:spcAft>
              <a:tabLst>
                <a:tab pos="0" algn="l"/>
              </a:tabLst>
            </a:pPr>
            <a:r>
              <a:rPr lang="en-US" sz="2600" b="1" u="sng" dirty="0">
                <a:solidFill>
                  <a:srgbClr val="17365D"/>
                </a:solidFill>
                <a:latin typeface="Arial" panose="020B0604020202020204" pitchFamily="34" charset="0"/>
                <a:ea typeface="Times New Roman" panose="02020603050405020304" pitchFamily="18" charset="0"/>
                <a:cs typeface="Arial" panose="020B0604020202020204" pitchFamily="34" charset="0"/>
              </a:rPr>
              <a:t>Saturday May 2</a:t>
            </a:r>
            <a:r>
              <a:rPr lang="en-US" sz="2600" b="1" u="sng" baseline="30000" dirty="0">
                <a:solidFill>
                  <a:srgbClr val="17365D"/>
                </a:solidFill>
                <a:latin typeface="Arial" panose="020B0604020202020204" pitchFamily="34" charset="0"/>
                <a:ea typeface="Times New Roman" panose="02020603050405020304" pitchFamily="18" charset="0"/>
                <a:cs typeface="Arial" panose="020B0604020202020204" pitchFamily="34" charset="0"/>
              </a:rPr>
              <a:t>nd</a:t>
            </a:r>
            <a:r>
              <a:rPr lang="en-US" sz="2600" b="1" u="sng" dirty="0">
                <a:solidFill>
                  <a:srgbClr val="17365D"/>
                </a:solidFill>
                <a:latin typeface="Arial" panose="020B0604020202020204" pitchFamily="34" charset="0"/>
                <a:ea typeface="Times New Roman" panose="02020603050405020304" pitchFamily="18" charset="0"/>
                <a:cs typeface="Arial" panose="020B0604020202020204" pitchFamily="34" charset="0"/>
              </a:rPr>
              <a:t> </a:t>
            </a:r>
            <a:r>
              <a:rPr lang="en-US" sz="2600" b="1" dirty="0">
                <a:latin typeface="Arial" panose="020B0604020202020204" pitchFamily="34" charset="0"/>
                <a:ea typeface="Times New Roman" panose="02020603050405020304" pitchFamily="18" charset="0"/>
                <a:cs typeface="Arial" panose="020B0604020202020204" pitchFamily="34" charset="0"/>
              </a:rPr>
              <a:t>– 10:30 AM to 1PM. Honor the Clubs Day, Sharing in the Investment At Arlington Central Library.  Free.</a:t>
            </a:r>
            <a:br>
              <a:rPr lang="en-US" sz="2600" b="1" dirty="0">
                <a:latin typeface="Arial" panose="020B0604020202020204" pitchFamily="34" charset="0"/>
                <a:ea typeface="Times New Roman" panose="02020603050405020304" pitchFamily="18" charset="0"/>
                <a:cs typeface="Arial" panose="020B0604020202020204" pitchFamily="34" charset="0"/>
              </a:rPr>
            </a:b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719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
            <a:ext cx="10515600" cy="950510"/>
          </a:xfrm>
        </p:spPr>
        <p:txBody>
          <a:bodyPr/>
          <a:lstStyle/>
          <a:p>
            <a:pPr algn="ctr"/>
            <a:r>
              <a:rPr lang="en-US" dirty="0" smtClean="0"/>
              <a:t>Beverage Landscape (U.S.)</a:t>
            </a:r>
            <a:endParaRPr lang="en-US" dirty="0"/>
          </a:p>
        </p:txBody>
      </p:sp>
      <p:pic>
        <p:nvPicPr>
          <p:cNvPr id="7" name="Picture 6"/>
          <p:cNvPicPr>
            <a:picLocks noChangeAspect="1"/>
          </p:cNvPicPr>
          <p:nvPr/>
        </p:nvPicPr>
        <p:blipFill>
          <a:blip r:embed="rId3"/>
          <a:stretch>
            <a:fillRect/>
          </a:stretch>
        </p:blipFill>
        <p:spPr>
          <a:xfrm>
            <a:off x="838200" y="798022"/>
            <a:ext cx="10666615" cy="4345478"/>
          </a:xfrm>
          <a:prstGeom prst="rect">
            <a:avLst/>
          </a:prstGeom>
        </p:spPr>
      </p:pic>
      <p:pic>
        <p:nvPicPr>
          <p:cNvPr id="8" name="Picture 7"/>
          <p:cNvPicPr>
            <a:picLocks noChangeAspect="1"/>
          </p:cNvPicPr>
          <p:nvPr/>
        </p:nvPicPr>
        <p:blipFill>
          <a:blip r:embed="rId4"/>
          <a:stretch>
            <a:fillRect/>
          </a:stretch>
        </p:blipFill>
        <p:spPr>
          <a:xfrm>
            <a:off x="581891" y="5143500"/>
            <a:ext cx="10922924" cy="1573184"/>
          </a:xfrm>
          <a:prstGeom prst="rect">
            <a:avLst/>
          </a:prstGeom>
        </p:spPr>
      </p:pic>
    </p:spTree>
    <p:extLst>
      <p:ext uri="{BB962C8B-B14F-4D97-AF65-F5344CB8AC3E}">
        <p14:creationId xmlns:p14="http://schemas.microsoft.com/office/powerpoint/2010/main" val="3591604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0244" y="0"/>
            <a:ext cx="10515600" cy="748145"/>
          </a:xfrm>
        </p:spPr>
        <p:txBody>
          <a:bodyPr>
            <a:normAutofit/>
          </a:bodyPr>
          <a:lstStyle/>
          <a:p>
            <a:r>
              <a:rPr lang="en-US" sz="2800" dirty="0" smtClean="0">
                <a:latin typeface="Aharoni" panose="02010803020104030203" pitchFamily="2" charset="-79"/>
                <a:cs typeface="Aharoni" panose="02010803020104030203" pitchFamily="2" charset="-79"/>
              </a:rPr>
              <a:t>Distribution: Monster Energy Drinks</a:t>
            </a:r>
            <a:endParaRPr lang="en-US" sz="2800"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3"/>
          <a:stretch>
            <a:fillRect/>
          </a:stretch>
        </p:blipFill>
        <p:spPr>
          <a:xfrm>
            <a:off x="397985" y="748145"/>
            <a:ext cx="11416200" cy="5769033"/>
          </a:xfrm>
          <a:prstGeom prst="rect">
            <a:avLst/>
          </a:prstGeom>
        </p:spPr>
      </p:pic>
    </p:spTree>
    <p:extLst>
      <p:ext uri="{BB962C8B-B14F-4D97-AF65-F5344CB8AC3E}">
        <p14:creationId xmlns:p14="http://schemas.microsoft.com/office/powerpoint/2010/main" val="3577771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8368" y="201168"/>
            <a:ext cx="11082528" cy="6357904"/>
          </a:xfrm>
          <a:prstGeom prst="rect">
            <a:avLst/>
          </a:prstGeom>
        </p:spPr>
      </p:pic>
    </p:spTree>
    <p:extLst>
      <p:ext uri="{BB962C8B-B14F-4D97-AF65-F5344CB8AC3E}">
        <p14:creationId xmlns:p14="http://schemas.microsoft.com/office/powerpoint/2010/main" val="323552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24" y="1"/>
            <a:ext cx="10515600" cy="798022"/>
          </a:xfrm>
        </p:spPr>
        <p:txBody>
          <a:bodyPr>
            <a:normAutofit/>
          </a:bodyPr>
          <a:lstStyle/>
          <a:p>
            <a:r>
              <a:rPr lang="en-US" sz="3600" dirty="0" smtClean="0">
                <a:latin typeface="Aharoni" panose="02010803020104030203" pitchFamily="2" charset="-79"/>
                <a:cs typeface="Aharoni" panose="02010803020104030203" pitchFamily="2" charset="-79"/>
              </a:rPr>
              <a:t>Current and Planned Marketing Strategies</a:t>
            </a:r>
            <a:endParaRPr lang="en-US" sz="3600"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stretch>
            <a:fillRect/>
          </a:stretch>
        </p:blipFill>
        <p:spPr>
          <a:xfrm>
            <a:off x="255962" y="798023"/>
            <a:ext cx="7124700" cy="4019550"/>
          </a:xfrm>
          <a:prstGeom prst="rect">
            <a:avLst/>
          </a:prstGeom>
        </p:spPr>
      </p:pic>
      <p:pic>
        <p:nvPicPr>
          <p:cNvPr id="5" name="Picture 4"/>
          <p:cNvPicPr>
            <a:picLocks noChangeAspect="1"/>
          </p:cNvPicPr>
          <p:nvPr/>
        </p:nvPicPr>
        <p:blipFill>
          <a:blip r:embed="rId4"/>
          <a:stretch>
            <a:fillRect/>
          </a:stretch>
        </p:blipFill>
        <p:spPr>
          <a:xfrm>
            <a:off x="7380662" y="798023"/>
            <a:ext cx="4455623" cy="4019550"/>
          </a:xfrm>
          <a:prstGeom prst="rect">
            <a:avLst/>
          </a:prstGeom>
        </p:spPr>
      </p:pic>
      <p:pic>
        <p:nvPicPr>
          <p:cNvPr id="6" name="Picture 5"/>
          <p:cNvPicPr>
            <a:picLocks noChangeAspect="1"/>
          </p:cNvPicPr>
          <p:nvPr/>
        </p:nvPicPr>
        <p:blipFill>
          <a:blip r:embed="rId5"/>
          <a:stretch>
            <a:fillRect/>
          </a:stretch>
        </p:blipFill>
        <p:spPr>
          <a:xfrm>
            <a:off x="93518" y="3449193"/>
            <a:ext cx="7981950" cy="3105150"/>
          </a:xfrm>
          <a:prstGeom prst="rect">
            <a:avLst/>
          </a:prstGeom>
        </p:spPr>
      </p:pic>
      <p:pic>
        <p:nvPicPr>
          <p:cNvPr id="7" name="Picture 6"/>
          <p:cNvPicPr>
            <a:picLocks noChangeAspect="1"/>
          </p:cNvPicPr>
          <p:nvPr/>
        </p:nvPicPr>
        <p:blipFill>
          <a:blip r:embed="rId6"/>
          <a:stretch>
            <a:fillRect/>
          </a:stretch>
        </p:blipFill>
        <p:spPr>
          <a:xfrm>
            <a:off x="10076688" y="3584449"/>
            <a:ext cx="1979711" cy="3273552"/>
          </a:xfrm>
          <a:prstGeom prst="rect">
            <a:avLst/>
          </a:prstGeom>
        </p:spPr>
      </p:pic>
    </p:spTree>
    <p:extLst>
      <p:ext uri="{BB962C8B-B14F-4D97-AF65-F5344CB8AC3E}">
        <p14:creationId xmlns:p14="http://schemas.microsoft.com/office/powerpoint/2010/main" val="4010431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9011" y="951129"/>
            <a:ext cx="11330620" cy="5366544"/>
          </a:xfrm>
          <a:prstGeom prst="rect">
            <a:avLst/>
          </a:prstGeom>
        </p:spPr>
      </p:pic>
      <p:sp>
        <p:nvSpPr>
          <p:cNvPr id="3" name="Title 2"/>
          <p:cNvSpPr>
            <a:spLocks noGrp="1"/>
          </p:cNvSpPr>
          <p:nvPr>
            <p:ph type="title"/>
          </p:nvPr>
        </p:nvSpPr>
        <p:spPr>
          <a:xfrm>
            <a:off x="838200" y="0"/>
            <a:ext cx="10515600" cy="814647"/>
          </a:xfrm>
        </p:spPr>
        <p:txBody>
          <a:bodyPr/>
          <a:lstStyle/>
          <a:p>
            <a:r>
              <a:rPr lang="en-US" dirty="0" smtClean="0"/>
              <a:t>Reported Net Sales ($ in Millions)</a:t>
            </a:r>
            <a:endParaRPr lang="en-US" dirty="0"/>
          </a:p>
        </p:txBody>
      </p:sp>
    </p:spTree>
    <p:extLst>
      <p:ext uri="{BB962C8B-B14F-4D97-AF65-F5344CB8AC3E}">
        <p14:creationId xmlns:p14="http://schemas.microsoft.com/office/powerpoint/2010/main" val="2897517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2064" y="274320"/>
            <a:ext cx="11203530" cy="6327648"/>
          </a:xfrm>
          <a:prstGeom prst="rect">
            <a:avLst/>
          </a:prstGeom>
        </p:spPr>
      </p:pic>
    </p:spTree>
    <p:extLst>
      <p:ext uri="{BB962C8B-B14F-4D97-AF65-F5344CB8AC3E}">
        <p14:creationId xmlns:p14="http://schemas.microsoft.com/office/powerpoint/2010/main" val="264596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980" y="38241"/>
            <a:ext cx="3172588" cy="3328987"/>
          </a:xfrm>
          <a:prstGeom prst="rect">
            <a:avLst/>
          </a:prstGeom>
        </p:spPr>
      </p:pic>
      <p:pic>
        <p:nvPicPr>
          <p:cNvPr id="3" name="Picture 2"/>
          <p:cNvPicPr>
            <a:picLocks noChangeAspect="1"/>
          </p:cNvPicPr>
          <p:nvPr/>
        </p:nvPicPr>
        <p:blipFill>
          <a:blip r:embed="rId4"/>
          <a:stretch>
            <a:fillRect/>
          </a:stretch>
        </p:blipFill>
        <p:spPr>
          <a:xfrm>
            <a:off x="3669411" y="-28097"/>
            <a:ext cx="4743450" cy="745045"/>
          </a:xfrm>
          <a:prstGeom prst="rect">
            <a:avLst/>
          </a:prstGeom>
        </p:spPr>
      </p:pic>
      <p:pic>
        <p:nvPicPr>
          <p:cNvPr id="4" name="Picture 3"/>
          <p:cNvPicPr>
            <a:picLocks noChangeAspect="1"/>
          </p:cNvPicPr>
          <p:nvPr/>
        </p:nvPicPr>
        <p:blipFill>
          <a:blip r:embed="rId5"/>
          <a:stretch>
            <a:fillRect/>
          </a:stretch>
        </p:blipFill>
        <p:spPr>
          <a:xfrm>
            <a:off x="228975" y="3939980"/>
            <a:ext cx="11119831" cy="392900"/>
          </a:xfrm>
          <a:prstGeom prst="rect">
            <a:avLst/>
          </a:prstGeom>
        </p:spPr>
      </p:pic>
      <p:pic>
        <p:nvPicPr>
          <p:cNvPr id="5" name="Picture 4"/>
          <p:cNvPicPr>
            <a:picLocks noChangeAspect="1"/>
          </p:cNvPicPr>
          <p:nvPr/>
        </p:nvPicPr>
        <p:blipFill>
          <a:blip r:embed="rId6"/>
          <a:stretch>
            <a:fillRect/>
          </a:stretch>
        </p:blipFill>
        <p:spPr>
          <a:xfrm>
            <a:off x="228976" y="4315781"/>
            <a:ext cx="11119831" cy="907921"/>
          </a:xfrm>
          <a:prstGeom prst="rect">
            <a:avLst/>
          </a:prstGeom>
        </p:spPr>
      </p:pic>
      <p:pic>
        <p:nvPicPr>
          <p:cNvPr id="6" name="Picture 5"/>
          <p:cNvPicPr>
            <a:picLocks noChangeAspect="1"/>
          </p:cNvPicPr>
          <p:nvPr/>
        </p:nvPicPr>
        <p:blipFill>
          <a:blip r:embed="rId7"/>
          <a:stretch>
            <a:fillRect/>
          </a:stretch>
        </p:blipFill>
        <p:spPr>
          <a:xfrm>
            <a:off x="228976" y="5267031"/>
            <a:ext cx="11119831" cy="626746"/>
          </a:xfrm>
          <a:prstGeom prst="rect">
            <a:avLst/>
          </a:prstGeom>
        </p:spPr>
      </p:pic>
      <p:pic>
        <p:nvPicPr>
          <p:cNvPr id="7" name="Picture 6"/>
          <p:cNvPicPr>
            <a:picLocks noChangeAspect="1"/>
          </p:cNvPicPr>
          <p:nvPr/>
        </p:nvPicPr>
        <p:blipFill>
          <a:blip r:embed="rId8"/>
          <a:stretch>
            <a:fillRect/>
          </a:stretch>
        </p:blipFill>
        <p:spPr>
          <a:xfrm>
            <a:off x="8650987" y="128017"/>
            <a:ext cx="3279647" cy="1177862"/>
          </a:xfrm>
          <a:prstGeom prst="rect">
            <a:avLst/>
          </a:prstGeom>
        </p:spPr>
      </p:pic>
      <p:pic>
        <p:nvPicPr>
          <p:cNvPr id="8" name="Picture 7"/>
          <p:cNvPicPr>
            <a:picLocks noChangeAspect="1"/>
          </p:cNvPicPr>
          <p:nvPr/>
        </p:nvPicPr>
        <p:blipFill>
          <a:blip r:embed="rId9"/>
          <a:stretch>
            <a:fillRect/>
          </a:stretch>
        </p:blipFill>
        <p:spPr>
          <a:xfrm>
            <a:off x="3669411" y="1323312"/>
            <a:ext cx="7679400" cy="2089401"/>
          </a:xfrm>
          <a:prstGeom prst="rect">
            <a:avLst/>
          </a:prstGeom>
        </p:spPr>
      </p:pic>
      <p:sp>
        <p:nvSpPr>
          <p:cNvPr id="9" name="Rectangle 8"/>
          <p:cNvSpPr/>
          <p:nvPr/>
        </p:nvSpPr>
        <p:spPr>
          <a:xfrm>
            <a:off x="8851392" y="1342454"/>
            <a:ext cx="2497419" cy="149218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6318886" y="630606"/>
            <a:ext cx="4361306" cy="4179138"/>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10"/>
          <a:stretch>
            <a:fillRect/>
          </a:stretch>
        </p:blipFill>
        <p:spPr>
          <a:xfrm>
            <a:off x="228976" y="5893777"/>
            <a:ext cx="11119831" cy="674278"/>
          </a:xfrm>
          <a:prstGeom prst="rect">
            <a:avLst/>
          </a:prstGeom>
        </p:spPr>
      </p:pic>
      <p:sp>
        <p:nvSpPr>
          <p:cNvPr id="18" name="Rectangle 17"/>
          <p:cNvSpPr/>
          <p:nvPr/>
        </p:nvSpPr>
        <p:spPr>
          <a:xfrm>
            <a:off x="265551" y="2518300"/>
            <a:ext cx="2806833" cy="8922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3669411" y="3035808"/>
            <a:ext cx="3408045" cy="3769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076688" y="347472"/>
            <a:ext cx="18539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703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880" y="548640"/>
            <a:ext cx="12009119" cy="6181344"/>
          </a:xfrm>
          <a:prstGeom prst="rect">
            <a:avLst/>
          </a:prstGeom>
        </p:spPr>
      </p:pic>
    </p:spTree>
    <p:extLst>
      <p:ext uri="{BB962C8B-B14F-4D97-AF65-F5344CB8AC3E}">
        <p14:creationId xmlns:p14="http://schemas.microsoft.com/office/powerpoint/2010/main" val="95352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TotalTime>
  <Words>635</Words>
  <Application>Microsoft Office PowerPoint</Application>
  <PresentationFormat>Widescreen</PresentationFormat>
  <Paragraphs>33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Arial</vt:lpstr>
      <vt:lpstr>Calibri</vt:lpstr>
      <vt:lpstr>Calibri Light</vt:lpstr>
      <vt:lpstr>Times</vt:lpstr>
      <vt:lpstr>Times New Roman</vt:lpstr>
      <vt:lpstr>Office Theme</vt:lpstr>
      <vt:lpstr>PowerPoint Presentation</vt:lpstr>
      <vt:lpstr>Beverage Landscape (U.S.)</vt:lpstr>
      <vt:lpstr>Distribution: Monster Energy Drinks</vt:lpstr>
      <vt:lpstr>PowerPoint Presentation</vt:lpstr>
      <vt:lpstr>Current and Planned Marketing Strategies</vt:lpstr>
      <vt:lpstr>Reported Net Sales ($ in Millions)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dc:creator>
  <cp:lastModifiedBy>Sheryl</cp:lastModifiedBy>
  <cp:revision>42</cp:revision>
  <dcterms:created xsi:type="dcterms:W3CDTF">2020-01-22T01:08:30Z</dcterms:created>
  <dcterms:modified xsi:type="dcterms:W3CDTF">2020-02-04T00:29:12Z</dcterms:modified>
</cp:coreProperties>
</file>