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5" r:id="rId3"/>
    <p:sldId id="286" r:id="rId4"/>
    <p:sldId id="257" r:id="rId5"/>
    <p:sldId id="259" r:id="rId6"/>
    <p:sldId id="268" r:id="rId7"/>
    <p:sldId id="272" r:id="rId8"/>
    <p:sldId id="273" r:id="rId9"/>
    <p:sldId id="274" r:id="rId10"/>
    <p:sldId id="260" r:id="rId11"/>
    <p:sldId id="276" r:id="rId12"/>
    <p:sldId id="278" r:id="rId13"/>
    <p:sldId id="279" r:id="rId14"/>
    <p:sldId id="280" r:id="rId15"/>
    <p:sldId id="281" r:id="rId16"/>
    <p:sldId id="267" r:id="rId17"/>
    <p:sldId id="285" r:id="rId18"/>
    <p:sldId id="284" r:id="rId19"/>
  </p:sldIdLst>
  <p:sldSz cx="12192000" cy="6858000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52" d="100"/>
          <a:sy n="52" d="100"/>
        </p:scale>
        <p:origin x="60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293B8-9652-4A31-BC78-CFB99FEF862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7075" y="1171575"/>
            <a:ext cx="5622925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8500"/>
            <a:ext cx="5661025" cy="36893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52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952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4BE07-F85C-4D31-9488-58378C466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68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24663-562D-4177-A881-073A059430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06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B2D460-99C2-42C3-A758-561BD452D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09D4C25-744C-42E5-B6CD-CA6A96C62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B335C62-88C1-4861-99C1-72E85934A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D994-F809-462E-9E5D-BEA4C335B38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C0FDBC-3E5E-4ABE-84FF-43087534B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B7B5F18-EC27-4661-BDD5-36B17A531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799C-836C-4B46-9E11-961CFB62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86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CC1148-81CF-4231-818C-B87561980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864164D-99BE-49F6-A1F4-8558930DA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5C6CB27-CD37-472B-AEA3-9A82C9906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D994-F809-462E-9E5D-BEA4C335B38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FD193E-7C5B-454F-A8CF-06889680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4A3AC3-7C8B-4107-A66F-A36910144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799C-836C-4B46-9E11-961CFB62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47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DA9E764-A2AE-413A-9E27-D6012ADEF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3A3535C-ABF6-497F-9AD9-15AEBA12E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D3309E-094F-45BD-9BDC-FB1917103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D994-F809-462E-9E5D-BEA4C335B38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92AF53-CCFF-4CDC-B7E1-6D839C270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6CE481-4118-4D14-AA81-9F3E928BE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799C-836C-4B46-9E11-961CFB62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4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06A9CD-DFD4-494E-AE7A-AFB73C64D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7506B5-235D-483E-B2D7-772EE2E03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A526F1-B239-4431-9F6A-8E83486EC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D994-F809-462E-9E5D-BEA4C335B38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5CC6196-2AB8-4BCF-8423-F092A15FA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403C67-811F-4FFC-BFE6-821EA1889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799C-836C-4B46-9E11-961CFB62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71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05C4C3-8565-4455-AEC6-CC5E9F17E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F66C13-4512-4BEE-AF58-4DB295D58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9F1F60-A1AD-4CE7-8A35-1D58FBD37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D994-F809-462E-9E5D-BEA4C335B38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6791359-97AB-44F5-838D-308DE49E0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560AA8-5B44-4553-B64B-3676BB566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799C-836C-4B46-9E11-961CFB62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7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D5707D-1221-45D9-BE99-D79CB63B3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4DF811-91A2-42D9-B189-834EC4992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79C64AD-41F6-48C8-9E21-16D72C535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043EA24-D42C-4B6F-87FF-02586C84D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D994-F809-462E-9E5D-BEA4C335B38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94CCB73-BE55-44EF-8941-C98523A7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D610E2-9AA6-41B7-8D2A-3F34EBFBA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799C-836C-4B46-9E11-961CFB62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64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195344-A049-4C46-B370-A307907CC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68A81D7-0AA8-4A81-8032-560E8909B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F95F832-82A3-4123-A7B5-EFDCC3E998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4D92955-7DB2-456F-AE09-4D6AA6FE15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6FBCDD4-F8B6-4893-AB66-04F7DC884C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DE8830B-BDA8-4ADF-86C3-A17F848B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D994-F809-462E-9E5D-BEA4C335B38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3D86101-4FF6-43CE-AD96-BBD397FA9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3E86617-F695-460E-A36D-47EEA2C24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799C-836C-4B46-9E11-961CFB62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7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DDF839-DBDE-41C1-8204-49936865D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7E8DCB5-6087-4DA5-9DEE-939736460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D994-F809-462E-9E5D-BEA4C335B38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A8F979D-613B-4DE9-90D7-4F0B78117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D5071A3-D8C9-4D87-8425-29418A3C1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799C-836C-4B46-9E11-961CFB62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5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549ECEF-FC1C-451D-A514-7096ADE4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D994-F809-462E-9E5D-BEA4C335B38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5E7AA0E-F72B-4125-87F8-58D6B718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73CC61F-DFDC-4E26-927C-E7EAD219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799C-836C-4B46-9E11-961CFB62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25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FBCAC3-AEB0-43C3-9735-0979B8ECB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1157AF-086D-48ED-8B63-71AEB0A23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01AE21C-4D78-4C5B-8697-FFC7AB293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17B4973-58A4-404E-BEDE-BFCDBA868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D994-F809-462E-9E5D-BEA4C335B38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6B39D89-FB2D-450E-B6EE-9E4566D85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892FBD4-EA4B-493F-8066-3145A982D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799C-836C-4B46-9E11-961CFB62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61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3B3874-8343-4CA5-8BFC-B249F5F29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80FBDAC-22DF-4C9E-A0F8-EF25B1E263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1995A24-CD07-48F6-B95F-05CBC30B0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D2BD448-F976-465E-A652-1C1BD61DE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D994-F809-462E-9E5D-BEA4C335B38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945AC27-370F-4BE9-AF5D-7B19346A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E94489D-85F5-4D33-88FF-A3611F12C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799C-836C-4B46-9E11-961CFB62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2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71D50C9-2F29-45CA-B74F-15798B2BC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4667482-47D8-48A3-9963-803C526BD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9E7313-BE3C-433E-BAD4-D3F1C16B05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0D994-F809-462E-9E5D-BEA4C335B38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3894CE8-D2C1-41DF-9CEB-45A01805E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FF5054-BBA4-48C5-A666-7EC2766400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0799C-836C-4B46-9E11-961CFB62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6C617AF-089D-4FD5-8710-B3C4C616C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085893" y="8129948"/>
            <a:ext cx="26606649" cy="10184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https://www.texasroadhouse.com/images/footer-building@1x.ae611257c0f1bc1e2a4dc118c5a7786c.png">
            <a:extLst>
              <a:ext uri="{FF2B5EF4-FFF2-40B4-BE49-F238E27FC236}">
                <a16:creationId xmlns="" xmlns:a16="http://schemas.microsoft.com/office/drawing/2014/main" id="{133403C5-BDE6-44F8-BC20-2CCA9E11D3B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146" y="98641"/>
            <a:ext cx="5295900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5675EB9-833C-4802-B293-FD22A1A51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41" y="4032316"/>
            <a:ext cx="3008242" cy="19787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317CB4C-FF8F-4801-8B0E-4FD85DF77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271" y="2042105"/>
            <a:ext cx="2770768" cy="17728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848DE9E-1EB2-43EC-8D1D-B85BE0EB29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2261" y="2005577"/>
            <a:ext cx="3001355" cy="18407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58AAE0A-5692-4811-A12F-58ACC88EC4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8701" y="4097637"/>
            <a:ext cx="2720338" cy="197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88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28" y="744754"/>
            <a:ext cx="9379981" cy="5523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1709" y="676581"/>
            <a:ext cx="2628900" cy="586432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5D1E227D-4423-4EDE-9514-744923C2C51E}"/>
              </a:ext>
            </a:extLst>
          </p:cNvPr>
          <p:cNvSpPr txBox="1">
            <a:spLocks/>
          </p:cNvSpPr>
          <p:nvPr/>
        </p:nvSpPr>
        <p:spPr>
          <a:xfrm>
            <a:off x="370559" y="190395"/>
            <a:ext cx="10515600" cy="554359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My Analysis of TXRH: 1</a:t>
            </a:r>
            <a:r>
              <a:rPr lang="en-US" baseline="30000" dirty="0"/>
              <a:t>st</a:t>
            </a:r>
            <a:r>
              <a:rPr lang="en-US" dirty="0"/>
              <a:t> page of SSG (5/1/20)</a:t>
            </a:r>
          </a:p>
        </p:txBody>
      </p:sp>
    </p:spTree>
    <p:extLst>
      <p:ext uri="{BB962C8B-B14F-4D97-AF65-F5344CB8AC3E}">
        <p14:creationId xmlns:p14="http://schemas.microsoft.com/office/powerpoint/2010/main" val="3316548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48" y="3016045"/>
            <a:ext cx="10934700" cy="3152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83908" y="1175073"/>
            <a:ext cx="5191999" cy="1631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Analysts Estimates for Sales Growth: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Value Line = 4.5% over 5 </a:t>
            </a:r>
            <a:r>
              <a:rPr lang="en-US" sz="2000" dirty="0" err="1"/>
              <a:t>yrs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Analysts’ Consensus = 6.3% next two years,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Manifest Investing =9.1%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I chose estimate close to Analysts’ Consensus</a:t>
            </a:r>
            <a:r>
              <a:rPr lang="en-US" sz="2000" dirty="0"/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98BC213F-5758-428E-ADED-86D8702A1FC1}"/>
              </a:ext>
            </a:extLst>
          </p:cNvPr>
          <p:cNvSpPr txBox="1">
            <a:spLocks/>
          </p:cNvSpPr>
          <p:nvPr/>
        </p:nvSpPr>
        <p:spPr>
          <a:xfrm>
            <a:off x="643398" y="-302942"/>
            <a:ext cx="10515600" cy="1325563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  <a:p>
            <a:r>
              <a:rPr lang="en-US" dirty="0"/>
              <a:t>My Sales &amp; Earnings Judgements in these years of  Pandemic &amp; Recovery (2020+) </a:t>
            </a:r>
          </a:p>
        </p:txBody>
      </p:sp>
      <p:sp>
        <p:nvSpPr>
          <p:cNvPr id="5" name="Curved Left Arrow 4"/>
          <p:cNvSpPr/>
          <p:nvPr/>
        </p:nvSpPr>
        <p:spPr>
          <a:xfrm rot="18948406">
            <a:off x="9465990" y="2195567"/>
            <a:ext cx="589670" cy="1431202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568383" y="5898656"/>
            <a:ext cx="2964430" cy="959344"/>
            <a:chOff x="7506929" y="5869858"/>
            <a:chExt cx="2344997" cy="959344"/>
          </a:xfrm>
        </p:grpSpPr>
        <p:sp>
          <p:nvSpPr>
            <p:cNvPr id="6" name="TextBox 5"/>
            <p:cNvSpPr txBox="1"/>
            <p:nvPr/>
          </p:nvSpPr>
          <p:spPr>
            <a:xfrm>
              <a:off x="7506929" y="6182871"/>
              <a:ext cx="2344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Note: Debt = New </a:t>
              </a:r>
              <a:br>
                <a:rPr lang="en-US" i="1" dirty="0" smtClean="0"/>
              </a:br>
              <a:r>
                <a:rPr lang="en-US" i="1" dirty="0" smtClean="0"/>
                <a:t>Lease Accounting</a:t>
              </a:r>
              <a:endParaRPr lang="en-US" i="1" dirty="0"/>
            </a:p>
          </p:txBody>
        </p:sp>
        <p:sp>
          <p:nvSpPr>
            <p:cNvPr id="7" name="Up Arrow Callout 6"/>
            <p:cNvSpPr/>
            <p:nvPr/>
          </p:nvSpPr>
          <p:spPr>
            <a:xfrm>
              <a:off x="7506929" y="5869858"/>
              <a:ext cx="1418255" cy="914400"/>
            </a:xfrm>
            <a:prstGeom prst="upArrowCallou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6656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08" y="1534728"/>
            <a:ext cx="10412164" cy="470473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="" xmlns:a16="http://schemas.microsoft.com/office/drawing/2014/main" id="{98BC213F-5758-428E-ADED-86D8702A1FC1}"/>
              </a:ext>
            </a:extLst>
          </p:cNvPr>
          <p:cNvSpPr txBox="1">
            <a:spLocks/>
          </p:cNvSpPr>
          <p:nvPr/>
        </p:nvSpPr>
        <p:spPr>
          <a:xfrm>
            <a:off x="855077" y="209165"/>
            <a:ext cx="10515600" cy="1325563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  <a:p>
            <a:r>
              <a:rPr lang="en-US" sz="6100" dirty="0"/>
              <a:t>My P/E Judgements reflecting falling P/E ratios, due to Shuttered Restaurants serving only Take-Out</a:t>
            </a:r>
            <a:br>
              <a:rPr lang="en-US" sz="6100" dirty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(Eliminated all but Current High and Low P/</a:t>
            </a:r>
            <a:r>
              <a:rPr lang="en-US" i="1" dirty="0" err="1"/>
              <a:t>Es</a:t>
            </a:r>
            <a:r>
              <a:rPr lang="en-US" i="1" dirty="0"/>
              <a:t>. Note Average PE at 23.4 and Current P/E at 19.1) </a:t>
            </a:r>
          </a:p>
        </p:txBody>
      </p:sp>
      <p:sp>
        <p:nvSpPr>
          <p:cNvPr id="4" name="Oval 3"/>
          <p:cNvSpPr/>
          <p:nvPr/>
        </p:nvSpPr>
        <p:spPr>
          <a:xfrm>
            <a:off x="5619135" y="4925961"/>
            <a:ext cx="811162" cy="75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002564" y="4925961"/>
            <a:ext cx="811162" cy="75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49898" y="3148780"/>
            <a:ext cx="811162" cy="75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407647" y="3134928"/>
            <a:ext cx="811162" cy="75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24544" y="5648633"/>
            <a:ext cx="811162" cy="75216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85993" y="5648633"/>
            <a:ext cx="811162" cy="75216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30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83" y="2514215"/>
            <a:ext cx="8919241" cy="4197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83" y="209165"/>
            <a:ext cx="8772525" cy="230505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98BC213F-5758-428E-ADED-86D8702A1FC1}"/>
              </a:ext>
            </a:extLst>
          </p:cNvPr>
          <p:cNvSpPr txBox="1">
            <a:spLocks/>
          </p:cNvSpPr>
          <p:nvPr/>
        </p:nvSpPr>
        <p:spPr>
          <a:xfrm>
            <a:off x="9301624" y="0"/>
            <a:ext cx="3057524" cy="411211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  <a:p>
            <a:r>
              <a:rPr lang="en-US" sz="6100" dirty="0"/>
              <a:t>Forecast-</a:t>
            </a:r>
            <a:r>
              <a:rPr lang="en-US" sz="6100" dirty="0" err="1"/>
              <a:t>ing</a:t>
            </a:r>
            <a:r>
              <a:rPr lang="en-US" sz="6100" dirty="0"/>
              <a:t> High and Low Stock Price</a:t>
            </a:r>
            <a:br>
              <a:rPr lang="en-US" sz="6100" dirty="0"/>
            </a:br>
            <a:endParaRPr lang="en-US" i="1" dirty="0"/>
          </a:p>
        </p:txBody>
      </p:sp>
      <p:sp>
        <p:nvSpPr>
          <p:cNvPr id="5" name="Oval 4"/>
          <p:cNvSpPr/>
          <p:nvPr/>
        </p:nvSpPr>
        <p:spPr>
          <a:xfrm>
            <a:off x="1150374" y="840293"/>
            <a:ext cx="2846439" cy="15412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6916" y="4570693"/>
            <a:ext cx="2846439" cy="753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18784" y="6150077"/>
            <a:ext cx="2200352" cy="56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51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72" y="997050"/>
            <a:ext cx="10972800" cy="229184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146530" y="3492447"/>
            <a:ext cx="10548941" cy="3188571"/>
            <a:chOff x="1146531" y="3492448"/>
            <a:chExt cx="10253972" cy="27461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6531" y="3492448"/>
              <a:ext cx="4914957" cy="274612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09071" y="3492448"/>
              <a:ext cx="5191432" cy="2746120"/>
            </a:xfrm>
            <a:prstGeom prst="rect">
              <a:avLst/>
            </a:prstGeom>
          </p:spPr>
        </p:pic>
      </p:grpSp>
      <p:sp>
        <p:nvSpPr>
          <p:cNvPr id="6" name="Oval 5"/>
          <p:cNvSpPr/>
          <p:nvPr/>
        </p:nvSpPr>
        <p:spPr>
          <a:xfrm>
            <a:off x="4129548" y="6046838"/>
            <a:ext cx="2073323" cy="6341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622148" y="4621160"/>
            <a:ext cx="2073323" cy="6341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23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0540" y="30789"/>
            <a:ext cx="10515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+mn-lt"/>
              </a:rPr>
              <a:t>Value Line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97" y="558318"/>
            <a:ext cx="2476500" cy="523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380" y="457859"/>
            <a:ext cx="2512059" cy="9420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2709" y="4852643"/>
            <a:ext cx="2839403" cy="1390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0" y="1447800"/>
            <a:ext cx="3893820" cy="2910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540" y="4358641"/>
            <a:ext cx="3973962" cy="640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0206" y="1514472"/>
            <a:ext cx="3802380" cy="355092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622763" y="1887793"/>
            <a:ext cx="4497266" cy="15190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42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5A43BB-F824-420C-996D-ED021102A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Overall: Some Analysts’  Assessments of TXRH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09E0A05-4DA9-476C-9009-FC5E8B25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Morning Star</a:t>
            </a:r>
          </a:p>
          <a:p>
            <a:pPr lvl="1"/>
            <a:r>
              <a:rPr lang="en-US" dirty="0"/>
              <a:t>3 year revenue growth  (was) 11.45 percent</a:t>
            </a:r>
          </a:p>
          <a:p>
            <a:pPr lvl="1"/>
            <a:r>
              <a:rPr lang="en-US" dirty="0"/>
              <a:t>3 year Income growth (was) 14.70 percent</a:t>
            </a:r>
          </a:p>
          <a:p>
            <a:pPr lvl="1"/>
            <a:endParaRPr lang="en-US" dirty="0"/>
          </a:p>
          <a:p>
            <a:r>
              <a:rPr lang="en-US" dirty="0" err="1"/>
              <a:t>ValueLine</a:t>
            </a:r>
            <a:endParaRPr lang="en-US" dirty="0"/>
          </a:p>
          <a:p>
            <a:pPr lvl="1"/>
            <a:r>
              <a:rPr lang="en-US" dirty="0"/>
              <a:t>Timeliness upgraded to  “2”; Safety = “3”; Financial strength = B++ ; predictability of earnings is 95</a:t>
            </a:r>
          </a:p>
          <a:p>
            <a:pPr lvl="1"/>
            <a:endParaRPr lang="en-US" dirty="0"/>
          </a:p>
          <a:p>
            <a:pPr marL="228600" lvl="2">
              <a:spcBef>
                <a:spcPts val="1000"/>
              </a:spcBef>
            </a:pPr>
            <a:r>
              <a:rPr lang="en-US" sz="2800" dirty="0"/>
              <a:t>Yahoo Finance </a:t>
            </a:r>
          </a:p>
          <a:p>
            <a:pPr lvl="1"/>
            <a:r>
              <a:rPr lang="en-US" dirty="0"/>
              <a:t>11 percent return (</a:t>
            </a:r>
            <a:r>
              <a:rPr lang="en-US" i="1" dirty="0"/>
              <a:t>before pandemic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663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BE659C-A75A-4880-BB49-F35DB02C7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5628"/>
            <a:ext cx="10515600" cy="858991"/>
          </a:xfrm>
        </p:spPr>
        <p:txBody>
          <a:bodyPr/>
          <a:lstStyle/>
          <a:p>
            <a:r>
              <a:rPr lang="en-US" dirty="0"/>
              <a:t>Value 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1024554-74CC-49D3-B982-EC901D291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26" y="1314638"/>
            <a:ext cx="9884641" cy="517465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30537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110089-08CF-4714-B6CD-949FA3500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Conclusion:  Add to Watch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3309DFB-054F-4A92-A20B-CC2F5A2FF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1693"/>
            <a:ext cx="10515600" cy="3795270"/>
          </a:xfrm>
        </p:spPr>
        <p:txBody>
          <a:bodyPr/>
          <a:lstStyle/>
          <a:p>
            <a:r>
              <a:rPr lang="en-US" dirty="0"/>
              <a:t>Best-of-breed in midsize company, restaurant industry</a:t>
            </a:r>
          </a:p>
          <a:p>
            <a:r>
              <a:rPr lang="en-US" dirty="0" smtClean="0"/>
              <a:t>Value </a:t>
            </a:r>
            <a:r>
              <a:rPr lang="en-US" dirty="0"/>
              <a:t>Line feels it is positioned to survive the pandemic</a:t>
            </a:r>
          </a:p>
          <a:p>
            <a:r>
              <a:rPr lang="en-US" dirty="0"/>
              <a:t>Good cash flow, double digit growth</a:t>
            </a:r>
          </a:p>
          <a:p>
            <a:r>
              <a:rPr lang="en-US" dirty="0"/>
              <a:t>Solid Fundaments For the long term investor</a:t>
            </a:r>
          </a:p>
        </p:txBody>
      </p:sp>
    </p:spTree>
    <p:extLst>
      <p:ext uri="{BB962C8B-B14F-4D97-AF65-F5344CB8AC3E}">
        <p14:creationId xmlns:p14="http://schemas.microsoft.com/office/powerpoint/2010/main" val="143298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Schwab Sector Performance 2020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748" y="1285875"/>
            <a:ext cx="10087897" cy="557212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16194" y="1947760"/>
            <a:ext cx="10704871" cy="8691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89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826" y="589115"/>
            <a:ext cx="8791267" cy="586084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091381" y="5943600"/>
            <a:ext cx="7506929" cy="5751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 rot="19597667">
            <a:off x="8482969" y="4786142"/>
            <a:ext cx="1761996" cy="1624329"/>
          </a:xfrm>
          <a:prstGeom prst="lef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Note: TXRH PAR 14.2%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98BC213F-5758-428E-ADED-86D8702A1FC1}"/>
              </a:ext>
            </a:extLst>
          </p:cNvPr>
          <p:cNvSpPr txBox="1">
            <a:spLocks/>
          </p:cNvSpPr>
          <p:nvPr/>
        </p:nvSpPr>
        <p:spPr>
          <a:xfrm>
            <a:off x="852949" y="-86982"/>
            <a:ext cx="10515600" cy="750661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Manifest Investing Roundtable, October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37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E45FCDA-4FC1-4091-9087-00F5B478F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516" y="365125"/>
            <a:ext cx="6630325" cy="135273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121DF9-FE45-47CF-B9E5-04A3B63C3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948" y="2071698"/>
            <a:ext cx="10488562" cy="424061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Discussed in Q4, </a:t>
            </a:r>
            <a:r>
              <a:rPr lang="en-US" dirty="0" smtClean="0"/>
              <a:t>October 2019, </a:t>
            </a:r>
            <a:r>
              <a:rPr lang="en-US" dirty="0"/>
              <a:t>Manifest RoundTable as a possible buy</a:t>
            </a:r>
          </a:p>
          <a:p>
            <a:r>
              <a:rPr lang="en-US" dirty="0"/>
              <a:t>Texas Roadhouse, Inc. is a growing restaurant company operating in the casual dining segment. </a:t>
            </a:r>
          </a:p>
          <a:p>
            <a:r>
              <a:rPr lang="en-US" dirty="0"/>
              <a:t>Founder, Chairman and Chief Executive Officer, W. Kent Taylor, started the business in 1993 with the opening of the first Texas Roadhouse restaurant in Clarksville, Indiana. </a:t>
            </a:r>
          </a:p>
          <a:p>
            <a:r>
              <a:rPr lang="en-US" dirty="0"/>
              <a:t>Today, the Company operates over 610 restaurants system-wide in 49 states and 10 foreign countries, including 581 Texas Roadhouse restaurants and 28 Bubba’s 33 restaurants. </a:t>
            </a:r>
          </a:p>
          <a:p>
            <a:r>
              <a:rPr lang="en-US" dirty="0" smtClean="0"/>
              <a:t>Their focus: High </a:t>
            </a:r>
            <a:r>
              <a:rPr lang="en-US" dirty="0"/>
              <a:t>quality, affordable meals served with friendly service</a:t>
            </a:r>
          </a:p>
          <a:p>
            <a:r>
              <a:rPr lang="en-US" dirty="0"/>
              <a:t>Customer Quote: “We go to Texas Roadhouse because their steaks are just as good as the high end steak houses and the prices are more affordable.”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23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BC213F-5758-428E-ADED-86D8702A1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1"/>
            <a:ext cx="10515600" cy="1190846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Growing Strong (info from fiscal year ended Dec. 31, 2019 MD&amp;A)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B7E51B-EECB-4BC1-BA72-10A0F7EB3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2716"/>
            <a:ext cx="10515600" cy="4338083"/>
          </a:xfrm>
        </p:spPr>
        <p:txBody>
          <a:bodyPr/>
          <a:lstStyle/>
          <a:p>
            <a:r>
              <a:rPr lang="en-US" dirty="0"/>
              <a:t>2019 opened 22 restaurants</a:t>
            </a:r>
          </a:p>
          <a:p>
            <a:r>
              <a:rPr lang="en-US" dirty="0"/>
              <a:t>2020 slated to open 30 new restaurants</a:t>
            </a:r>
          </a:p>
          <a:p>
            <a:r>
              <a:rPr lang="en-US" dirty="0"/>
              <a:t>December 2019 signed </a:t>
            </a:r>
            <a:r>
              <a:rPr lang="en-US" i="1" dirty="0"/>
              <a:t>franchise and/or development agreements </a:t>
            </a:r>
            <a:r>
              <a:rPr lang="en-US" dirty="0"/>
              <a:t>in the Middle East, Taiwan, Philippines, Mexico, China and South Korea. Now have 28 international restaurants</a:t>
            </a:r>
          </a:p>
          <a:p>
            <a:r>
              <a:rPr lang="en-US" dirty="0"/>
              <a:t>February, 2020 pays quarterly dividend of .36 per share of common stock</a:t>
            </a:r>
          </a:p>
          <a:p>
            <a:r>
              <a:rPr lang="en-US" dirty="0"/>
              <a:t>Dec, 2019 $160.4 Million remains authorized for stock repurchase</a:t>
            </a:r>
          </a:p>
        </p:txBody>
      </p:sp>
    </p:spTree>
    <p:extLst>
      <p:ext uri="{BB962C8B-B14F-4D97-AF65-F5344CB8AC3E}">
        <p14:creationId xmlns:p14="http://schemas.microsoft.com/office/powerpoint/2010/main" val="4118230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1E227D-4423-4EDE-9514-744923C2C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2" y="839972"/>
            <a:ext cx="10515600" cy="79512"/>
          </a:xfrm>
        </p:spPr>
        <p:txBody>
          <a:bodyPr>
            <a:normAutofit fontScale="90000"/>
          </a:bodyPr>
          <a:lstStyle/>
          <a:p>
            <a:r>
              <a:rPr lang="en-US" dirty="0"/>
              <a:t>TXRH Compared to Competitors </a:t>
            </a:r>
            <a:r>
              <a:rPr lang="en-US" sz="3600" i="1" dirty="0"/>
              <a:t>(</a:t>
            </a:r>
            <a:r>
              <a:rPr lang="en-US" sz="3100" i="1" dirty="0"/>
              <a:t>Merrill Edge, 4-25-20</a:t>
            </a:r>
            <a:r>
              <a:rPr lang="en-US" sz="3600" i="1" dirty="0"/>
              <a:t>)</a:t>
            </a:r>
            <a:br>
              <a:rPr lang="en-US" sz="3600" i="1" dirty="0"/>
            </a:br>
            <a:endParaRPr lang="en-US" sz="3600" i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88FFC215-E3A0-4F81-A38B-B4715B9AF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432" y="839972"/>
            <a:ext cx="10146891" cy="5826642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 rot="20837239">
            <a:off x="10461474" y="247772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 rot="20837239">
            <a:off x="1728151" y="2331517"/>
            <a:ext cx="390792" cy="2214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04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59" y="563972"/>
            <a:ext cx="11801475" cy="555307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910052" y="5358579"/>
            <a:ext cx="1194619" cy="3687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910051" y="3158613"/>
            <a:ext cx="1194619" cy="3637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59" y="1170960"/>
            <a:ext cx="4515298" cy="40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18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619" y="1254994"/>
            <a:ext cx="9527458" cy="51149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527458" y="3628102"/>
            <a:ext cx="1194619" cy="3687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473381" y="2866102"/>
            <a:ext cx="1194619" cy="3687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896" y="792073"/>
            <a:ext cx="4515298" cy="40711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5D1E227D-4423-4EDE-9514-744923C2C51E}"/>
              </a:ext>
            </a:extLst>
          </p:cNvPr>
          <p:cNvSpPr txBox="1">
            <a:spLocks/>
          </p:cNvSpPr>
          <p:nvPr/>
        </p:nvSpPr>
        <p:spPr>
          <a:xfrm>
            <a:off x="943896" y="262338"/>
            <a:ext cx="10515600" cy="554359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Manifest Investing Assessment of TXRH, cont.</a:t>
            </a:r>
          </a:p>
        </p:txBody>
      </p:sp>
    </p:spTree>
    <p:extLst>
      <p:ext uri="{BB962C8B-B14F-4D97-AF65-F5344CB8AC3E}">
        <p14:creationId xmlns:p14="http://schemas.microsoft.com/office/powerpoint/2010/main" val="1185067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91" y="1565480"/>
            <a:ext cx="9497961" cy="499755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="" xmlns:a16="http://schemas.microsoft.com/office/drawing/2014/main" id="{5D1E227D-4423-4EDE-9514-744923C2C51E}"/>
              </a:ext>
            </a:extLst>
          </p:cNvPr>
          <p:cNvSpPr txBox="1">
            <a:spLocks/>
          </p:cNvSpPr>
          <p:nvPr/>
        </p:nvSpPr>
        <p:spPr>
          <a:xfrm>
            <a:off x="619432" y="365125"/>
            <a:ext cx="10515600" cy="554359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TXRH Quality and PAR – From Manifest Investing</a:t>
            </a:r>
          </a:p>
        </p:txBody>
      </p:sp>
      <p:sp>
        <p:nvSpPr>
          <p:cNvPr id="4" name="Left Arrow 3"/>
          <p:cNvSpPr/>
          <p:nvPr/>
        </p:nvSpPr>
        <p:spPr>
          <a:xfrm>
            <a:off x="9114504" y="2448232"/>
            <a:ext cx="1784554" cy="1327355"/>
          </a:xfrm>
          <a:prstGeom prst="leftArrow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19122" y="2788743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Quality</a:t>
            </a:r>
            <a:br>
              <a:rPr lang="en-US" dirty="0" smtClean="0"/>
            </a:br>
            <a:r>
              <a:rPr lang="en-US" dirty="0" smtClean="0"/>
              <a:t>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768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2463</TotalTime>
  <Words>426</Words>
  <Application>Microsoft Office PowerPoint</Application>
  <PresentationFormat>Widescreen</PresentationFormat>
  <Paragraphs>50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Schwab Sector Performance 2020</vt:lpstr>
      <vt:lpstr>PowerPoint Presentation</vt:lpstr>
      <vt:lpstr>PowerPoint Presentation</vt:lpstr>
      <vt:lpstr> Growing Strong (info from fiscal year ended Dec. 31, 2019 MD&amp;A) </vt:lpstr>
      <vt:lpstr>TXRH Compared to Competitors (Merrill Edge, 4-25-20)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Value Line</vt:lpstr>
      <vt:lpstr>Overall: Some Analysts’  Assessments of TXRH</vt:lpstr>
      <vt:lpstr>Value Line</vt:lpstr>
      <vt:lpstr>Conclusion:  Add to Watch List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 L</dc:creator>
  <cp:lastModifiedBy>gladys.henrikson@verizon.net</cp:lastModifiedBy>
  <cp:revision>76</cp:revision>
  <cp:lastPrinted>2020-04-30T15:35:08Z</cp:lastPrinted>
  <dcterms:created xsi:type="dcterms:W3CDTF">2020-04-26T17:48:27Z</dcterms:created>
  <dcterms:modified xsi:type="dcterms:W3CDTF">2020-05-03T15:17:07Z</dcterms:modified>
</cp:coreProperties>
</file>