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1" r:id="rId3"/>
    <p:sldId id="263" r:id="rId4"/>
    <p:sldId id="265" r:id="rId5"/>
    <p:sldId id="267" r:id="rId6"/>
    <p:sldId id="256" r:id="rId7"/>
    <p:sldId id="258" r:id="rId8"/>
    <p:sldId id="264" r:id="rId9"/>
    <p:sldId id="266" r:id="rId10"/>
    <p:sldId id="268" r:id="rId11"/>
    <p:sldId id="269" r:id="rId12"/>
    <p:sldId id="272" r:id="rId13"/>
    <p:sldId id="274" r:id="rId14"/>
    <p:sldId id="270" r:id="rId15"/>
    <p:sldId id="271" r:id="rId16"/>
    <p:sldId id="277" r:id="rId17"/>
    <p:sldId id="275" r:id="rId18"/>
    <p:sldId id="276" r:id="rId19"/>
    <p:sldId id="273" r:id="rId20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A1331988-3A13-4CF6-8A9D-4F91DD92A31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1B8E2EC3-8CC1-4880-AC10-4023375D7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686EC-D9F5-4A74-9EC9-8DA266EE355C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61E4-79D0-45DC-8F53-309F94709C1D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36C3-401E-4E7B-A4A3-759BB461875C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8C7-1749-4499-8E0A-D3A83BBE4A0B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7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E5597-830F-4822-B6FE-F422B75B3E8F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B967-6FB5-4D8A-8905-F43ABBB76386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337C-3982-414B-B2C1-1F6C36A533AD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5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BA53-A95A-4F52-903D-7040B77D1C1B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7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C4F3-2182-464F-8C04-E6914D2BD3C0}" type="datetime1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054A-51E8-4C15-9275-E2E299FC5FC2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F29E-A434-4202-8914-BF6BB6348B07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E32D-6B9F-4455-8B47-8BAF7E015830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4F33-2C65-44C7-BBC8-A99399324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MicNova March 11, 2020 by Gladys Henrikson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6" y="1867913"/>
            <a:ext cx="6563033" cy="1688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" y="383458"/>
            <a:ext cx="11320998" cy="6169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787" y="4409768"/>
            <a:ext cx="333305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UNH is a Large Co, $274 B/</a:t>
            </a:r>
            <a:r>
              <a:rPr lang="en-US" b="1" dirty="0" err="1" smtClean="0">
                <a:solidFill>
                  <a:srgbClr val="FF0000"/>
                </a:solidFill>
              </a:rPr>
              <a:t>yr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8" y="1075608"/>
            <a:ext cx="11112676" cy="47935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Historical Data &amp; Judgements on UNH SSG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" y="5772638"/>
            <a:ext cx="12178616" cy="680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772638"/>
            <a:ext cx="6741042" cy="295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rot="16200000">
            <a:off x="11393102" y="5080435"/>
            <a:ext cx="503238" cy="720217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2832" y="1648105"/>
            <a:ext cx="40395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832" y="1075607"/>
            <a:ext cx="905484" cy="6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698" y="796967"/>
            <a:ext cx="219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Acid  Tests &amp; Vein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32" y="2225859"/>
            <a:ext cx="3920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832" y="4066749"/>
            <a:ext cx="45274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2832" y="4999306"/>
            <a:ext cx="3920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2832" y="4575925"/>
            <a:ext cx="41778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2" y="313092"/>
            <a:ext cx="10869516" cy="35624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88142" y="4059492"/>
            <a:ext cx="10279625" cy="2326559"/>
            <a:chOff x="1946172" y="4059493"/>
            <a:chExt cx="7886700" cy="15307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6172" y="4059493"/>
              <a:ext cx="7886700" cy="685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6172" y="4866353"/>
              <a:ext cx="7810500" cy="723900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0301" y="3342548"/>
            <a:ext cx="41778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18089" y="3342547"/>
            <a:ext cx="10550357" cy="53294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301" y="5466601"/>
            <a:ext cx="417789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8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Compare Peers to UNH EPS Growth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" y="1875908"/>
            <a:ext cx="11760703" cy="44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68" y="176979"/>
            <a:ext cx="6829425" cy="3237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805" y="3414558"/>
            <a:ext cx="6762750" cy="3079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2620" y="545692"/>
            <a:ext cx="407637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9. Determine Analysts</a:t>
            </a:r>
            <a:r>
              <a:rPr lang="en-US" sz="2400" b="1" dirty="0" smtClean="0">
                <a:solidFill>
                  <a:srgbClr val="FF0000"/>
                </a:solidFill>
              </a:rPr>
              <a:t>’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Assessments </a:t>
            </a:r>
            <a:r>
              <a:rPr lang="en-US" sz="2400" b="1" dirty="0" smtClean="0">
                <a:solidFill>
                  <a:srgbClr val="FF0000"/>
                </a:solidFill>
              </a:rPr>
              <a:t>of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Current UNH Stock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Quality </a:t>
            </a:r>
            <a:r>
              <a:rPr lang="en-US" sz="2400" dirty="0" smtClean="0"/>
              <a:t>&amp; Fin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Ratings: Buy/Hold/Sell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Sales </a:t>
            </a:r>
            <a:r>
              <a:rPr lang="en-US" sz="2400" dirty="0" err="1" smtClean="0"/>
              <a:t>Gwth</a:t>
            </a:r>
            <a:r>
              <a:rPr lang="en-US" sz="2400" dirty="0" smtClean="0"/>
              <a:t> ~ 8%/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EPS </a:t>
            </a:r>
            <a:r>
              <a:rPr lang="en-US" sz="2400" dirty="0" err="1" smtClean="0"/>
              <a:t>Gwth</a:t>
            </a:r>
            <a:r>
              <a:rPr lang="en-US" sz="2400" dirty="0" smtClean="0"/>
              <a:t> ~ 11%/</a:t>
            </a:r>
            <a:r>
              <a:rPr lang="en-US" sz="2400" dirty="0" err="1" smtClean="0"/>
              <a:t>yr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Health Care = growing sector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83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35" y="1546429"/>
            <a:ext cx="10447005" cy="49806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8200" y="365126"/>
            <a:ext cx="10515600" cy="799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9. </a:t>
            </a:r>
            <a:r>
              <a:rPr lang="en-US" sz="3600" b="1" dirty="0" err="1" smtClean="0"/>
              <a:t>Cont</a:t>
            </a:r>
            <a:r>
              <a:rPr lang="en-US" sz="3600" b="1" dirty="0" smtClean="0"/>
              <a:t>: Manifest </a:t>
            </a:r>
            <a:r>
              <a:rPr lang="en-US" sz="3600" b="1" dirty="0" smtClean="0"/>
              <a:t>Investing Chart of UNH Shows “Buy”</a:t>
            </a:r>
            <a:endParaRPr lang="en-US" sz="3600" b="1" dirty="0"/>
          </a:p>
        </p:txBody>
      </p:sp>
      <p:sp>
        <p:nvSpPr>
          <p:cNvPr id="4" name="Pentagon 3"/>
          <p:cNvSpPr/>
          <p:nvPr/>
        </p:nvSpPr>
        <p:spPr>
          <a:xfrm>
            <a:off x="427703" y="2387359"/>
            <a:ext cx="2227007" cy="646331"/>
          </a:xfrm>
          <a:prstGeom prst="homePlat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709" y="2412378"/>
            <a:ext cx="2344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Consistently Hi Quality</a:t>
            </a:r>
            <a:br>
              <a:rPr lang="en-US" dirty="0" smtClean="0"/>
            </a:br>
            <a:r>
              <a:rPr lang="en-US" dirty="0" smtClean="0"/>
              <a:t>     Line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 rot="10800000">
            <a:off x="10515730" y="2580968"/>
            <a:ext cx="1327224" cy="855406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98855" y="2547005"/>
            <a:ext cx="1309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 above </a:t>
            </a:r>
            <a:br>
              <a:rPr lang="en-US" dirty="0" smtClean="0"/>
            </a:br>
            <a:r>
              <a:rPr lang="en-US" dirty="0" smtClean="0"/>
              <a:t>green price </a:t>
            </a:r>
            <a:br>
              <a:rPr lang="en-US" dirty="0" smtClean="0"/>
            </a:br>
            <a:r>
              <a:rPr lang="en-US" dirty="0" smtClean="0"/>
              <a:t>bars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Group Worksheet: Evaluating UNH, using “BI Acid Tests”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361"/>
            <a:ext cx="10208342" cy="45572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1. Does Sales Growth Meet Standards for Large Co (5-7%/</a:t>
            </a:r>
            <a:r>
              <a:rPr lang="en-US" dirty="0" err="1" smtClean="0"/>
              <a:t>yr</a:t>
            </a:r>
            <a:r>
              <a:rPr lang="en-US" dirty="0" smtClean="0"/>
              <a:t>)?________</a:t>
            </a:r>
            <a:br>
              <a:rPr lang="en-US" dirty="0" smtClean="0"/>
            </a:br>
            <a:r>
              <a:rPr lang="en-US" dirty="0" smtClean="0"/>
              <a:t>     Are sales growing, even, declining?______________</a:t>
            </a:r>
          </a:p>
          <a:p>
            <a:pPr marL="0" indent="0">
              <a:buNone/>
            </a:pPr>
            <a:r>
              <a:rPr lang="en-US" dirty="0" smtClean="0"/>
              <a:t>2. Does EPS growth match or exceed sales growth percent?__________</a:t>
            </a:r>
            <a:br>
              <a:rPr lang="en-US" dirty="0" smtClean="0"/>
            </a:br>
            <a:r>
              <a:rPr lang="en-US" dirty="0" smtClean="0"/>
              <a:t>3. Is Pre-Tax Profit on Sales even or increasing?_________</a:t>
            </a:r>
          </a:p>
          <a:p>
            <a:pPr marL="0" indent="0">
              <a:buNone/>
            </a:pPr>
            <a:r>
              <a:rPr lang="en-US" dirty="0" smtClean="0"/>
              <a:t>4. Is debt/capital under 33% or within industry standards?__________</a:t>
            </a:r>
          </a:p>
          <a:p>
            <a:pPr marL="0" indent="0">
              <a:buNone/>
            </a:pPr>
            <a:r>
              <a:rPr lang="en-US" dirty="0" smtClean="0"/>
              <a:t>5. Is Return on Equity = or &gt; than 15%?____________</a:t>
            </a:r>
          </a:p>
          <a:p>
            <a:pPr marL="0" indent="0">
              <a:buNone/>
            </a:pPr>
            <a:r>
              <a:rPr lang="en-US" dirty="0" smtClean="0"/>
              <a:t>6. Is Current P/E above or below Average P/E?___________</a:t>
            </a:r>
          </a:p>
          <a:p>
            <a:pPr marL="0" indent="0">
              <a:buNone/>
            </a:pPr>
            <a:r>
              <a:rPr lang="en-US" dirty="0" smtClean="0"/>
              <a:t>7. Do last 4 </a:t>
            </a:r>
            <a:r>
              <a:rPr lang="en-US" dirty="0" err="1" smtClean="0"/>
              <a:t>Qtrs</a:t>
            </a:r>
            <a:r>
              <a:rPr lang="en-US" dirty="0" smtClean="0"/>
              <a:t> of Data in Sales &amp; Earnings maintain growth rate?_______</a:t>
            </a:r>
          </a:p>
          <a:p>
            <a:pPr marL="0" indent="0">
              <a:buNone/>
            </a:pPr>
            <a:r>
              <a:rPr lang="en-US" dirty="0" smtClean="0"/>
              <a:t>8. How does UNH compare to Peers in Earnings?_________</a:t>
            </a:r>
          </a:p>
          <a:p>
            <a:pPr marL="0" indent="0">
              <a:buNone/>
            </a:pPr>
            <a:r>
              <a:rPr lang="en-US" dirty="0" smtClean="0"/>
              <a:t>9. How do Analysts Rate UNH: Buy, Hold, Sell?_______________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53716" y="1164399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Yes, &gt;8 %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3987" y="1641263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Growing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4058" y="2009838"/>
            <a:ext cx="16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Exceeds &gt;10%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4361" y="2442843"/>
            <a:ext cx="161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5122" y="2934104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Within Industry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0410" y="3443024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Greater; &gt; 20%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5312" y="3934285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Slightly Above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8962" y="4379858"/>
            <a:ext cx="115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Yes, &gt;8 %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5700" y="4834355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Greater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2291" y="5365093"/>
            <a:ext cx="18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1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Make Judgements about UNH’s return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72" y="1196252"/>
            <a:ext cx="11121655" cy="535340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90847" y="1977656"/>
            <a:ext cx="1616148" cy="4465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20494" y="2603365"/>
            <a:ext cx="5979957" cy="4348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48" y="130223"/>
            <a:ext cx="9955162" cy="66714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38330" y="5161935"/>
            <a:ext cx="3395901" cy="7669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38329" y="6034769"/>
            <a:ext cx="3395901" cy="76691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65922" y="2837925"/>
            <a:ext cx="3126659" cy="5542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986" y="1867913"/>
            <a:ext cx="6563033" cy="1688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3487938"/>
            <a:ext cx="68903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MicNova Decision for  Mar 11 2020:</a:t>
            </a:r>
          </a:p>
          <a:p>
            <a:r>
              <a:rPr lang="en-US" sz="3600" i="1" dirty="0" smtClean="0"/>
              <a:t> </a:t>
            </a:r>
          </a:p>
          <a:p>
            <a:r>
              <a:rPr lang="en-US" sz="3600" b="1" dirty="0" smtClean="0"/>
              <a:t>    Do We Add UNH to Watch List?</a:t>
            </a:r>
            <a:endParaRPr lang="en-US" sz="3600" b="1" dirty="0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1361570" y="3174083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1612293" y="451370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9755166" y="293155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of Health Insurance Co. in 2020</a:t>
            </a:r>
            <a:br>
              <a:rPr lang="en-US" dirty="0" smtClean="0"/>
            </a:br>
            <a:r>
              <a:rPr lang="en-US" sz="1400" dirty="0" smtClean="0"/>
              <a:t>Information from “Largest Health Insurance Companies in 2020,” pub online by Value Penguin, Feb 7, 2020. Analyst, Sterling Price.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74161" cy="468837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165123" y="2698955"/>
            <a:ext cx="988142" cy="3172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659194" y="3558933"/>
            <a:ext cx="988142" cy="3172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Top 5 largest health insurance companies by </a:t>
            </a:r>
            <a:r>
              <a:rPr lang="en-US" b="1" i="1" dirty="0" smtClean="0"/>
              <a:t>membership </a:t>
            </a:r>
            <a:r>
              <a:rPr lang="en-US" sz="1400" dirty="0" smtClean="0"/>
              <a:t>Information from “Largest Health Insurance Companies in 2020,” </a:t>
            </a:r>
            <a:r>
              <a:rPr lang="en-US" sz="1400" dirty="0" err="1" smtClean="0"/>
              <a:t>ValuePenguin</a:t>
            </a:r>
            <a:r>
              <a:rPr lang="en-US" sz="1400" dirty="0" smtClean="0"/>
              <a:t>, </a:t>
            </a:r>
            <a:endParaRPr lang="en-US" sz="1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/>
              <a:t>UnitedHealthcare</a:t>
            </a:r>
            <a:r>
              <a:rPr lang="en-US" b="1" dirty="0" smtClean="0"/>
              <a:t> Group - 48.9 </a:t>
            </a:r>
            <a:r>
              <a:rPr lang="en-US" b="1" dirty="0"/>
              <a:t>million </a:t>
            </a:r>
            <a:r>
              <a:rPr lang="en-US" b="1" dirty="0" smtClean="0"/>
              <a:t>members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Anthem - </a:t>
            </a:r>
            <a:r>
              <a:rPr lang="en-US" b="1" dirty="0"/>
              <a:t>40.8 million </a:t>
            </a:r>
            <a:r>
              <a:rPr lang="en-US" b="1" dirty="0" smtClean="0"/>
              <a:t>members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Aetna </a:t>
            </a:r>
            <a:r>
              <a:rPr lang="en-US" i="1" dirty="0" smtClean="0"/>
              <a:t>(Acquired by CVS) </a:t>
            </a:r>
            <a:r>
              <a:rPr lang="en-US" b="1" dirty="0" smtClean="0"/>
              <a:t>- </a:t>
            </a:r>
            <a:r>
              <a:rPr lang="en-US" b="1" dirty="0"/>
              <a:t>22.1 million </a:t>
            </a:r>
            <a:r>
              <a:rPr lang="en-US" b="1" dirty="0" smtClean="0"/>
              <a:t>members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Cigna - </a:t>
            </a:r>
            <a:r>
              <a:rPr lang="en-US" b="1" dirty="0"/>
              <a:t>17.0 million </a:t>
            </a:r>
            <a:r>
              <a:rPr lang="en-US" b="1" dirty="0" smtClean="0"/>
              <a:t>members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Humana </a:t>
            </a:r>
            <a:r>
              <a:rPr lang="en-US" i="1" dirty="0" smtClean="0"/>
              <a:t>(stopped offering individual policies as of 2017)- </a:t>
            </a:r>
            <a:r>
              <a:rPr lang="en-US" b="1" dirty="0"/>
              <a:t>16.6 million </a:t>
            </a:r>
            <a:r>
              <a:rPr lang="en-US" b="1" dirty="0" smtClean="0"/>
              <a:t>members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5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Value Line Industry Assessment</a:t>
            </a:r>
            <a:r>
              <a:rPr lang="en-US" dirty="0" smtClean="0"/>
              <a:t>: </a:t>
            </a:r>
            <a:r>
              <a:rPr lang="en-US" sz="3600" dirty="0" smtClean="0"/>
              <a:t>“Industry Overview: Medical Services,”2020 Education Article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Value Line </a:t>
            </a:r>
            <a:r>
              <a:rPr lang="en-US" dirty="0" smtClean="0"/>
              <a:t>categorizes United Health Care in the </a:t>
            </a:r>
            <a:r>
              <a:rPr lang="en-US" i="1" dirty="0" smtClean="0"/>
              <a:t>Medical Services Industry</a:t>
            </a:r>
            <a:r>
              <a:rPr lang="en-US" dirty="0" smtClean="0"/>
              <a:t>, while CVS Health is in the </a:t>
            </a:r>
            <a:r>
              <a:rPr lang="en-US" i="1" dirty="0" smtClean="0"/>
              <a:t>Pharmacy Benefits Industry. (In March, 2020, VL rated both companies similarly: A++ Financial Strength, but Timeliness &amp; Safety = “1” for UNH and “2” for CVS)</a:t>
            </a:r>
          </a:p>
          <a:p>
            <a:r>
              <a:rPr lang="en-US" b="1" dirty="0" smtClean="0"/>
              <a:t>“Medical Services stocks </a:t>
            </a:r>
            <a:r>
              <a:rPr lang="en-US" dirty="0" smtClean="0"/>
              <a:t>are a conservative strategy: revenue and earnings growth rates are steady but rarely  spectacular.” Ahead, revenues are sure to expand, but health expenditures need to be closely managed.</a:t>
            </a:r>
          </a:p>
          <a:p>
            <a:r>
              <a:rPr lang="en-US" b="1" dirty="0" smtClean="0"/>
              <a:t>Medical Services’ 3 Key Components</a:t>
            </a:r>
            <a:r>
              <a:rPr lang="en-US" dirty="0" smtClean="0"/>
              <a:t>: </a:t>
            </a:r>
            <a:r>
              <a:rPr lang="en-US" b="1" i="1" dirty="0" smtClean="0"/>
              <a:t>Hospitals</a:t>
            </a:r>
            <a:r>
              <a:rPr lang="en-US" dirty="0" smtClean="0"/>
              <a:t>, </a:t>
            </a:r>
            <a:r>
              <a:rPr lang="en-US" b="1" i="1" u="sng" dirty="0" smtClean="0"/>
              <a:t>Insurers/Health Maintenance Organizations</a:t>
            </a:r>
            <a:r>
              <a:rPr lang="en-US" u="sng" dirty="0" smtClean="0"/>
              <a:t> </a:t>
            </a:r>
            <a:r>
              <a:rPr lang="en-US" dirty="0" smtClean="0"/>
              <a:t>(UNH area. </a:t>
            </a:r>
            <a:r>
              <a:rPr lang="en-US" i="1" dirty="0" smtClean="0"/>
              <a:t>Medical Cost Ratio = a crucial metric; UNH = an industry leader, helped by data analytics)</a:t>
            </a:r>
            <a:r>
              <a:rPr lang="en-US" dirty="0" smtClean="0"/>
              <a:t>, and </a:t>
            </a:r>
            <a:r>
              <a:rPr lang="en-US" b="1" i="1" dirty="0" smtClean="0"/>
              <a:t>Clinical laboratories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Cash flow is vital to success; companies, incl. UNH,  turning to mergers &amp; acquisitions to gain economies of scale; alternatively, pursuing joint ventures.</a:t>
            </a:r>
          </a:p>
          <a:p>
            <a:r>
              <a:rPr lang="en-US" b="1" dirty="0" smtClean="0"/>
              <a:t>Influences: </a:t>
            </a:r>
            <a:r>
              <a:rPr lang="en-US" b="1" i="1" dirty="0" smtClean="0"/>
              <a:t>Federal legislation </a:t>
            </a:r>
            <a:r>
              <a:rPr lang="en-US" dirty="0" smtClean="0"/>
              <a:t>– especially related to Medicare and Medicaid funding; </a:t>
            </a:r>
            <a:r>
              <a:rPr lang="en-US" b="1" i="1" dirty="0" smtClean="0"/>
              <a:t>Physician Retention</a:t>
            </a:r>
            <a:r>
              <a:rPr lang="en-US" b="1" dirty="0" smtClean="0"/>
              <a:t>; </a:t>
            </a:r>
            <a:r>
              <a:rPr lang="en-US" b="1" i="1" dirty="0" smtClean="0"/>
              <a:t>Domestic population demographics </a:t>
            </a:r>
            <a:r>
              <a:rPr lang="en-US" b="1" dirty="0" smtClean="0"/>
              <a:t>– </a:t>
            </a:r>
            <a:r>
              <a:rPr lang="en-US" dirty="0" smtClean="0"/>
              <a:t>growth of aging population, more international travel and exposure to diseases.</a:t>
            </a:r>
            <a:r>
              <a:rPr lang="en-US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7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2020+ Health Care Outlook by Some Analysts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Fidelity, 12/2019: “Managed </a:t>
            </a:r>
            <a:r>
              <a:rPr lang="en-US" dirty="0"/>
              <a:t>care </a:t>
            </a:r>
            <a:r>
              <a:rPr lang="en-US" dirty="0" smtClean="0"/>
              <a:t>is </a:t>
            </a:r>
            <a:r>
              <a:rPr lang="en-US" dirty="0"/>
              <a:t>one of the health care sector's long-term winners, backed in part by the strong fundamentals and attractive business models of the industry's </a:t>
            </a:r>
            <a:r>
              <a:rPr lang="en-US" dirty="0" smtClean="0"/>
              <a:t>leaders…</a:t>
            </a:r>
            <a:r>
              <a:rPr lang="en-US" dirty="0"/>
              <a:t>US health care is moving to an integrated care delivery </a:t>
            </a:r>
            <a:r>
              <a:rPr lang="en-US" dirty="0" smtClean="0"/>
              <a:t>model”</a:t>
            </a:r>
          </a:p>
          <a:p>
            <a:r>
              <a:rPr lang="en-US" dirty="0" smtClean="0"/>
              <a:t>Schwab Sector Views, 03/2020: “Coronavirus </a:t>
            </a:r>
            <a:r>
              <a:rPr lang="en-US" dirty="0"/>
              <a:t>Changes Our </a:t>
            </a:r>
            <a:r>
              <a:rPr lang="en-US" dirty="0" smtClean="0"/>
              <a:t>Views.” The Health Care Sector is now the </a:t>
            </a:r>
            <a:r>
              <a:rPr lang="en-US" i="1" dirty="0" smtClean="0"/>
              <a:t>only sector </a:t>
            </a:r>
            <a:r>
              <a:rPr lang="en-US" dirty="0" smtClean="0"/>
              <a:t>Schwab now rates as “Outperform.”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9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270" y="974879"/>
            <a:ext cx="9094840" cy="151759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UNH Business Segments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269" y="2492477"/>
            <a:ext cx="9773265" cy="34953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1. </a:t>
            </a:r>
            <a:r>
              <a:rPr lang="en-US" b="1" dirty="0" err="1" smtClean="0"/>
              <a:t>Unitedhealthcare</a:t>
            </a:r>
            <a:r>
              <a:rPr lang="en-US" dirty="0" smtClean="0"/>
              <a:t> – </a:t>
            </a:r>
            <a:r>
              <a:rPr lang="en-US" b="1" dirty="0" smtClean="0"/>
              <a:t>Health Benefits Management  </a:t>
            </a:r>
            <a:r>
              <a:rPr lang="en-US" i="1" dirty="0" smtClean="0"/>
              <a:t>(52% of profits)</a:t>
            </a:r>
          </a:p>
          <a:p>
            <a:pPr marL="633413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State Medicaid &amp; Community Programs</a:t>
            </a:r>
          </a:p>
          <a:p>
            <a:pPr marL="633413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Employer-sponsored and Individual Benefits</a:t>
            </a:r>
          </a:p>
          <a:p>
            <a:pPr marL="633413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Medicare &amp; Retirement Benefits (</a:t>
            </a:r>
            <a:r>
              <a:rPr lang="en-US" i="1" dirty="0" smtClean="0"/>
              <a:t>fast-growing market</a:t>
            </a:r>
            <a:r>
              <a:rPr lang="en-US" dirty="0" smtClean="0"/>
              <a:t>)</a:t>
            </a:r>
          </a:p>
          <a:p>
            <a:pPr marL="633413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Global – Health Benefits &amp; Services in over 130 Countries</a:t>
            </a:r>
          </a:p>
          <a:p>
            <a:pPr algn="l"/>
            <a:r>
              <a:rPr lang="en-US" dirty="0" smtClean="0"/>
              <a:t>2</a:t>
            </a:r>
            <a:r>
              <a:rPr lang="en-US" b="1" dirty="0" smtClean="0"/>
              <a:t>. </a:t>
            </a:r>
            <a:r>
              <a:rPr lang="en-US" b="1" dirty="0" err="1" smtClean="0"/>
              <a:t>Optum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Health Services and Information Platform </a:t>
            </a:r>
            <a:r>
              <a:rPr lang="en-US" i="1" dirty="0" smtClean="0"/>
              <a:t>(48% of profits)</a:t>
            </a:r>
          </a:p>
          <a:p>
            <a:pPr marL="693738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Optumhealth</a:t>
            </a:r>
            <a:r>
              <a:rPr lang="en-US" dirty="0" smtClean="0"/>
              <a:t> - Population </a:t>
            </a:r>
            <a:r>
              <a:rPr lang="en-US" dirty="0"/>
              <a:t>Health Management and Health Care </a:t>
            </a:r>
            <a:r>
              <a:rPr lang="en-US" dirty="0" smtClean="0"/>
              <a:t>Delivery </a:t>
            </a:r>
            <a:r>
              <a:rPr lang="en-US" i="1" dirty="0" smtClean="0"/>
              <a:t>(expanding provider network</a:t>
            </a:r>
            <a:r>
              <a:rPr lang="en-US" dirty="0" smtClean="0"/>
              <a:t>)</a:t>
            </a:r>
          </a:p>
          <a:p>
            <a:pPr marL="693738" indent="-342900" algn="l">
              <a:buFont typeface="Arial" panose="020B0604020202020204" pitchFamily="34" charset="0"/>
              <a:buChar char="•"/>
            </a:pPr>
            <a:r>
              <a:rPr lang="en-US" dirty="0" err="1" smtClean="0"/>
              <a:t>Optuminsight</a:t>
            </a:r>
            <a:r>
              <a:rPr lang="en-US" dirty="0" smtClean="0"/>
              <a:t>  - Health </a:t>
            </a:r>
            <a:r>
              <a:rPr lang="en-US" dirty="0"/>
              <a:t>Care Analytics, Information and </a:t>
            </a:r>
            <a:r>
              <a:rPr lang="en-US" dirty="0" smtClean="0"/>
              <a:t>Technology (per CFRA - </a:t>
            </a:r>
            <a:r>
              <a:rPr lang="en-US" i="1" dirty="0" smtClean="0"/>
              <a:t>robust demand, in age of personalized medicine, etc.</a:t>
            </a:r>
            <a:r>
              <a:rPr lang="en-US" dirty="0" smtClean="0"/>
              <a:t>)</a:t>
            </a:r>
          </a:p>
          <a:p>
            <a:pPr marL="693738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OptumRx</a:t>
            </a:r>
            <a:r>
              <a:rPr lang="en-US" b="1" cap="all" dirty="0" smtClean="0"/>
              <a:t> </a:t>
            </a:r>
            <a:r>
              <a:rPr lang="en-US" dirty="0" smtClean="0"/>
              <a:t>- Pharmacy </a:t>
            </a:r>
            <a:r>
              <a:rPr lang="en-US" dirty="0"/>
              <a:t>Care Services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4" y="0"/>
            <a:ext cx="6563033" cy="16880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545690"/>
            <a:ext cx="10864353" cy="56928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79975" y="596999"/>
            <a:ext cx="19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UNH Projections,</a:t>
            </a:r>
            <a:br>
              <a:rPr lang="en-US" dirty="0" smtClean="0"/>
            </a:br>
            <a:r>
              <a:rPr lang="en-US" dirty="0" smtClean="0"/>
              <a:t>as of Dec 2019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43216" y="1109973"/>
            <a:ext cx="228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Umbrella Organization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Unitedhealth</a:t>
            </a:r>
            <a:r>
              <a:rPr lang="en-US" dirty="0" smtClean="0"/>
              <a:t> Group Projects 2.5% Enrollment Growth: from 49M to 50M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6368"/>
            <a:ext cx="8821994" cy="4601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168" y="306132"/>
            <a:ext cx="10515600" cy="1325563"/>
          </a:xfrm>
        </p:spPr>
        <p:txBody>
          <a:bodyPr/>
          <a:lstStyle/>
          <a:p>
            <a:r>
              <a:rPr lang="en-US" dirty="0" smtClean="0"/>
              <a:t>UNH Projections from Dec 2019 Investors’ Presentation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066" y="1825625"/>
            <a:ext cx="9055508" cy="46590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99303" y="2993923"/>
            <a:ext cx="8952271" cy="147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60948" y="2793868"/>
            <a:ext cx="1452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~8% growth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1914832" y="3500284"/>
            <a:ext cx="8952271" cy="147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58488" y="3247657"/>
            <a:ext cx="158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~</a:t>
            </a:r>
            <a:r>
              <a:rPr lang="en-US" sz="2000" b="1" dirty="0" smtClean="0"/>
              <a:t>11% </a:t>
            </a:r>
            <a:r>
              <a:rPr lang="en-US" sz="2000" b="1" dirty="0" smtClean="0"/>
              <a:t>growth</a:t>
            </a:r>
            <a:endParaRPr lang="en-US" sz="2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4F33-2C65-44C7-BBC8-A99399324D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02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599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Landscape of Health Insurance Co. in 2020 Information from “Largest Health Insurance Companies in 2020,” pub online by Value Penguin, Feb 7, 2020. Analyst, Sterling Price. </vt:lpstr>
      <vt:lpstr>Top 5 largest health insurance companies by membership Information from “Largest Health Insurance Companies in 2020,” ValuePenguin, </vt:lpstr>
      <vt:lpstr>Value Line Industry Assessment: “Industry Overview: Medical Services,”2020 Education Article</vt:lpstr>
      <vt:lpstr>2020+ Health Care Outlook by Some Analysts</vt:lpstr>
      <vt:lpstr>UNH Business Segments</vt:lpstr>
      <vt:lpstr>PowerPoint Presentation</vt:lpstr>
      <vt:lpstr>Unitedhealth Group Projects 2.5% Enrollment Growth: from 49M to 50M</vt:lpstr>
      <vt:lpstr>UNH Projections from Dec 2019 Investors’ Presentation</vt:lpstr>
      <vt:lpstr>PowerPoint Presentation</vt:lpstr>
      <vt:lpstr>PowerPoint Presentation</vt:lpstr>
      <vt:lpstr>PowerPoint Presentation</vt:lpstr>
      <vt:lpstr>8. Compare Peers to UNH EPS Growth</vt:lpstr>
      <vt:lpstr>PowerPoint Presentation</vt:lpstr>
      <vt:lpstr>PowerPoint Presentation</vt:lpstr>
      <vt:lpstr>Group Worksheet: Evaluating UNH, using “BI Acid Tests”</vt:lpstr>
      <vt:lpstr>10. Make Judgements about UNH’s return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Health Care (UNH)</dc:title>
  <dc:creator>gladys.henrikson@verizon.net</dc:creator>
  <cp:lastModifiedBy>gladys.henrikson@verizon.net</cp:lastModifiedBy>
  <cp:revision>79</cp:revision>
  <cp:lastPrinted>2020-03-11T19:36:58Z</cp:lastPrinted>
  <dcterms:created xsi:type="dcterms:W3CDTF">2020-03-09T21:07:29Z</dcterms:created>
  <dcterms:modified xsi:type="dcterms:W3CDTF">2020-03-11T19:46:48Z</dcterms:modified>
</cp:coreProperties>
</file>