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ajor">
          <a:srgbClr val="FFFFFF"/>
        </a:fontRef>
        <a:srgbClr val="FFFF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rgbClr val="CAD4ED"/>
          </a:solidFill>
        </a:fill>
      </a:tcStyle>
    </a:wholeTbl>
    <a:band2H>
      <a:tcTxStyle b="def" i="def"/>
      <a:tcStyle>
        <a:tcBdr/>
        <a:fill>
          <a:solidFill>
            <a:srgbClr val="E6EBF6"/>
          </a:solidFill>
        </a:fill>
      </a:tcStyle>
    </a:band2H>
    <a:firstCol>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chemeClr val="accent1"/>
          </a:solidFill>
        </a:fill>
      </a:tcStyle>
    </a:firstCol>
    <a:lastRow>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381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chemeClr val="accent1"/>
          </a:solidFill>
        </a:fill>
      </a:tcStyle>
    </a:lastRow>
    <a:firstRow>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381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chemeClr val="accent1"/>
          </a:solidFill>
        </a:fill>
      </a:tcStyle>
    </a:firstRow>
  </a:tblStyle>
  <a:tblStyle styleId="{C7B018BB-80A7-4F77-B60F-C8B233D01FF8}" styleName="">
    <a:tblBg/>
    <a:wholeTbl>
      <a:tcTxStyle b="on" i="off">
        <a:fontRef idx="major">
          <a:srgbClr val="FFFFFF"/>
        </a:fontRef>
        <a:srgbClr val="FFFF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chemeClr val="accent3"/>
          </a:solidFill>
        </a:fill>
      </a:tcStyle>
    </a:firstCol>
    <a:lastRow>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381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chemeClr val="accent3"/>
          </a:solidFill>
        </a:fill>
      </a:tcStyle>
    </a:lastRow>
    <a:firstRow>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381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chemeClr val="accent3"/>
          </a:solidFill>
        </a:fill>
      </a:tcStyle>
    </a:firstRow>
  </a:tblStyle>
  <a:tblStyle styleId="{EEE7283C-3CF3-47DC-8721-378D4A62B228}" styleName="">
    <a:tblBg/>
    <a:wholeTbl>
      <a:tcTxStyle b="on" i="off">
        <a:fontRef idx="major">
          <a:srgbClr val="FFFFFF"/>
        </a:fontRef>
        <a:srgbClr val="FFFF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chemeClr val="accent6"/>
          </a:solidFill>
        </a:fill>
      </a:tcStyle>
    </a:firstCol>
    <a:lastRow>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381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chemeClr val="accent6"/>
          </a:solidFill>
        </a:fill>
      </a:tcStyle>
    </a:lastRow>
    <a:firstRow>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381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chemeClr val="accent6"/>
          </a:solidFill>
        </a:fill>
      </a:tcStyle>
    </a:firstRow>
  </a:tblStyle>
  <a:tblStyle styleId="{CF821DB8-F4EB-4A41-A1BA-3FCAFE7338EE}" styleName="">
    <a:tblBg/>
    <a:wholeTb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BC00FF"/>
          </a:solidFill>
        </a:fill>
      </a:tcStyle>
    </a:band2H>
    <a:firstCol>
      <a:tcTxStyle b="on" i="off">
        <a:fontRef idx="major">
          <a:srgbClr val="BC00FF"/>
        </a:fontRef>
        <a:srgbClr val="BC00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BC00FF"/>
          </a:solidFill>
        </a:fill>
      </a:tcStyle>
    </a:lastRow>
    <a:firstRow>
      <a:tcTxStyle b="on" i="off">
        <a:fontRef idx="major">
          <a:srgbClr val="BC00FF"/>
        </a:fontRef>
        <a:srgbClr val="BC00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FFFFFF"/>
        </a:fontRef>
        <a:srgbClr val="FFFF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rgbClr val="FFFFFF"/>
          </a:solidFill>
        </a:fill>
      </a:tcStyle>
    </a:firstCol>
    <a:lastRow>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381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rgbClr val="FFFFFF"/>
          </a:solidFill>
        </a:fill>
      </a:tcStyle>
    </a:lastRow>
    <a:firstRow>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381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rgbClr val="FFFFFF"/>
          </a:solidFill>
        </a:fill>
      </a:tcStyle>
    </a:firstRow>
  </a:tblStyle>
  <a:tblStyle styleId="{2708684C-4D16-4618-839F-0558EEFCDFE6}" styleName="">
    <a:tblBg/>
    <a:wholeTbl>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rgbClr val="BC00FF">
              <a:alpha val="20000"/>
            </a:srgbClr>
          </a:solidFill>
        </a:fill>
      </a:tcStyle>
    </a:wholeTbl>
    <a:band2H>
      <a:tcTxStyle b="def" i="def"/>
      <a:tcStyle>
        <a:tcBdr/>
        <a:fill>
          <a:solidFill>
            <a:srgbClr val="FFFFFF"/>
          </a:solidFill>
        </a:fill>
      </a:tcStyle>
    </a:band2H>
    <a:firstCol>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solidFill>
            <a:srgbClr val="BC00FF">
              <a:alpha val="20000"/>
            </a:srgbClr>
          </a:solidFill>
        </a:fill>
      </a:tcStyle>
    </a:firstCol>
    <a:lastRow>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50800" cap="flat">
              <a:solidFill>
                <a:srgbClr val="BC00FF"/>
              </a:solidFill>
              <a:prstDash val="solid"/>
              <a:round/>
            </a:ln>
          </a:top>
          <a:bottom>
            <a:ln w="127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noFill/>
        </a:fill>
      </a:tcStyle>
    </a:lastRow>
    <a:firstRow>
      <a:tcTxStyle b="on" i="off">
        <a:fontRef idx="major">
          <a:srgbClr val="BC00FF"/>
        </a:fontRef>
        <a:srgbClr val="BC00FF"/>
      </a:tcTxStyle>
      <a:tcStyle>
        <a:tcBdr>
          <a:left>
            <a:ln w="12700" cap="flat">
              <a:solidFill>
                <a:srgbClr val="BC00FF"/>
              </a:solidFill>
              <a:prstDash val="solid"/>
              <a:round/>
            </a:ln>
          </a:left>
          <a:right>
            <a:ln w="12700" cap="flat">
              <a:solidFill>
                <a:srgbClr val="BC00FF"/>
              </a:solidFill>
              <a:prstDash val="solid"/>
              <a:round/>
            </a:ln>
          </a:right>
          <a:top>
            <a:ln w="12700" cap="flat">
              <a:solidFill>
                <a:srgbClr val="BC00FF"/>
              </a:solidFill>
              <a:prstDash val="solid"/>
              <a:round/>
            </a:ln>
          </a:top>
          <a:bottom>
            <a:ln w="25400" cap="flat">
              <a:solidFill>
                <a:srgbClr val="BC00FF"/>
              </a:solidFill>
              <a:prstDash val="solid"/>
              <a:round/>
            </a:ln>
          </a:bottom>
          <a:insideH>
            <a:ln w="12700" cap="flat">
              <a:solidFill>
                <a:srgbClr val="BC00FF"/>
              </a:solidFill>
              <a:prstDash val="solid"/>
              <a:round/>
            </a:ln>
          </a:insideH>
          <a:insideV>
            <a:ln w="12700" cap="flat">
              <a:solidFill>
                <a:srgbClr val="BC00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473200" y="1790700"/>
            <a:ext cx="21437600" cy="4927600"/>
          </a:xfrm>
          <a:prstGeom prst="rect">
            <a:avLst/>
          </a:prstGeom>
        </p:spPr>
        <p:txBody>
          <a:bodyPr anchor="b"/>
          <a:lstStyle/>
          <a:p>
            <a:pPr/>
            <a:r>
              <a:t>Title Text</a:t>
            </a:r>
          </a:p>
        </p:txBody>
      </p:sp>
      <p:sp>
        <p:nvSpPr>
          <p:cNvPr id="12" name="Body Level One…"/>
          <p:cNvSpPr txBox="1"/>
          <p:nvPr>
            <p:ph type="body" sz="quarter" idx="1"/>
          </p:nvPr>
        </p:nvSpPr>
        <p:spPr>
          <a:xfrm>
            <a:off x="1473200" y="6845300"/>
            <a:ext cx="21437600" cy="2209800"/>
          </a:xfrm>
          <a:prstGeom prst="rect">
            <a:avLst/>
          </a:prstGeom>
        </p:spPr>
        <p:txBody>
          <a:bodyPr anchor="t"/>
          <a:lstStyle>
            <a:lvl1pPr marL="0" indent="0">
              <a:spcBef>
                <a:spcPts val="0"/>
              </a:spcBef>
              <a:buSzTx/>
              <a:buNone/>
              <a:defRPr sz="5800">
                <a:solidFill>
                  <a:srgbClr val="73BFFF"/>
                </a:solidFill>
              </a:defRPr>
            </a:lvl1pPr>
            <a:lvl2pPr marL="0" indent="0">
              <a:spcBef>
                <a:spcPts val="0"/>
              </a:spcBef>
              <a:buSzTx/>
              <a:buNone/>
              <a:defRPr sz="5800">
                <a:solidFill>
                  <a:srgbClr val="73BFFF"/>
                </a:solidFill>
              </a:defRPr>
            </a:lvl2pPr>
            <a:lvl3pPr marL="0" indent="0">
              <a:spcBef>
                <a:spcPts val="0"/>
              </a:spcBef>
              <a:buSzTx/>
              <a:buNone/>
              <a:defRPr sz="5800">
                <a:solidFill>
                  <a:srgbClr val="73BFFF"/>
                </a:solidFill>
              </a:defRPr>
            </a:lvl3pPr>
            <a:lvl4pPr marL="0" indent="0">
              <a:spcBef>
                <a:spcPts val="0"/>
              </a:spcBef>
              <a:buSzTx/>
              <a:buNone/>
              <a:defRPr sz="5800">
                <a:solidFill>
                  <a:srgbClr val="73BFFF"/>
                </a:solidFill>
              </a:defRPr>
            </a:lvl4pPr>
            <a:lvl5pPr marL="0" indent="0">
              <a:spcBef>
                <a:spcPts val="0"/>
              </a:spcBef>
              <a:buSzTx/>
              <a:buNone/>
              <a:defRPr sz="5800">
                <a:solidFill>
                  <a:srgbClr val="73B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2387600" y="8966200"/>
            <a:ext cx="19621500" cy="585521"/>
          </a:xfrm>
          <a:prstGeom prst="rect">
            <a:avLst/>
          </a:prstGeom>
        </p:spPr>
        <p:txBody>
          <a:bodyPr anchor="t"/>
          <a:lstStyle>
            <a:lvl1pPr marL="0" indent="0" algn="ctr">
              <a:spcBef>
                <a:spcPts val="0"/>
              </a:spcBef>
              <a:buSzTx/>
              <a:buNone/>
              <a:defRPr i="1" sz="3200">
                <a:solidFill>
                  <a:srgbClr val="73BFFF"/>
                </a:solidFill>
                <a:effectLst>
                  <a:outerShdw sx="100000" sy="100000" kx="0" ky="0" algn="b" rotWithShape="0" blurRad="38100" dist="36285" dir="2700000">
                    <a:srgbClr val="000000">
                      <a:alpha val="48000"/>
                    </a:srgbClr>
                  </a:outerShdw>
                </a:effectLst>
                <a:latin typeface="+mj-lt"/>
                <a:ea typeface="+mj-ea"/>
                <a:cs typeface="+mj-cs"/>
                <a:sym typeface="Helvetica Neue"/>
              </a:defRPr>
            </a:lvl1pPr>
            <a:lvl2pPr marL="1041400" indent="-406400" algn="ctr">
              <a:spcBef>
                <a:spcPts val="0"/>
              </a:spcBef>
              <a:buBlip>
                <a:blip r:embed="rId2"/>
              </a:buBlip>
              <a:defRPr i="1" sz="3200">
                <a:solidFill>
                  <a:srgbClr val="73BFFF"/>
                </a:solidFill>
                <a:effectLst>
                  <a:outerShdw sx="100000" sy="100000" kx="0" ky="0" algn="b" rotWithShape="0" blurRad="38100" dist="36285" dir="2700000">
                    <a:srgbClr val="000000">
                      <a:alpha val="48000"/>
                    </a:srgbClr>
                  </a:outerShdw>
                </a:effectLst>
                <a:latin typeface="+mj-lt"/>
                <a:ea typeface="+mj-ea"/>
                <a:cs typeface="+mj-cs"/>
                <a:sym typeface="Helvetica Neue"/>
              </a:defRPr>
            </a:lvl2pPr>
            <a:lvl3pPr marL="1676400" indent="-406400" algn="ctr">
              <a:spcBef>
                <a:spcPts val="0"/>
              </a:spcBef>
              <a:buBlip>
                <a:blip r:embed="rId2"/>
              </a:buBlip>
              <a:defRPr i="1" sz="3200">
                <a:solidFill>
                  <a:srgbClr val="73BFFF"/>
                </a:solidFill>
                <a:effectLst>
                  <a:outerShdw sx="100000" sy="100000" kx="0" ky="0" algn="b" rotWithShape="0" blurRad="38100" dist="36285" dir="2700000">
                    <a:srgbClr val="000000">
                      <a:alpha val="48000"/>
                    </a:srgbClr>
                  </a:outerShdw>
                </a:effectLst>
                <a:latin typeface="+mj-lt"/>
                <a:ea typeface="+mj-ea"/>
                <a:cs typeface="+mj-cs"/>
                <a:sym typeface="Helvetica Neue"/>
              </a:defRPr>
            </a:lvl3pPr>
            <a:lvl4pPr marL="2311400" indent="-406400" algn="ctr">
              <a:spcBef>
                <a:spcPts val="0"/>
              </a:spcBef>
              <a:buBlip>
                <a:blip r:embed="rId2"/>
              </a:buBlip>
              <a:defRPr i="1" sz="3200">
                <a:solidFill>
                  <a:srgbClr val="73BFFF"/>
                </a:solidFill>
                <a:effectLst>
                  <a:outerShdw sx="100000" sy="100000" kx="0" ky="0" algn="b" rotWithShape="0" blurRad="38100" dist="36285" dir="2700000">
                    <a:srgbClr val="000000">
                      <a:alpha val="48000"/>
                    </a:srgbClr>
                  </a:outerShdw>
                </a:effectLst>
                <a:latin typeface="+mj-lt"/>
                <a:ea typeface="+mj-ea"/>
                <a:cs typeface="+mj-cs"/>
                <a:sym typeface="Helvetica Neue"/>
              </a:defRPr>
            </a:lvl4pPr>
            <a:lvl5pPr marL="2946400" indent="-406400" algn="ctr">
              <a:spcBef>
                <a:spcPts val="0"/>
              </a:spcBef>
              <a:buBlip>
                <a:blip r:embed="rId2"/>
              </a:buBlip>
              <a:defRPr i="1" sz="3200">
                <a:solidFill>
                  <a:srgbClr val="73BFFF"/>
                </a:solidFill>
                <a:effectLst>
                  <a:outerShdw sx="100000" sy="100000" kx="0" ky="0" algn="b" rotWithShape="0" blurRad="38100" dist="36285" dir="2700000">
                    <a:srgbClr val="000000">
                      <a:alpha val="48000"/>
                    </a:srgbClr>
                  </a:outerShdw>
                </a:effectLst>
                <a:latin typeface="+mj-lt"/>
                <a:ea typeface="+mj-ea"/>
                <a:cs typeface="+mj-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2387600" y="6059289"/>
            <a:ext cx="19621500" cy="850903"/>
          </a:xfrm>
          <a:prstGeom prst="rect">
            <a:avLst/>
          </a:prstGeom>
        </p:spPr>
        <p:txBody>
          <a:bodyPr/>
          <a:lstStyle/>
          <a:p>
            <a:pPr>
              <a:buBlip>
                <a:blip r:embed="rId2"/>
              </a:buBlip>
            </a:pPr>
          </a:p>
        </p:txBody>
      </p:sp>
      <p:sp>
        <p:nvSpPr>
          <p:cNvPr id="9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143070724_2880x2159.jpeg"/>
          <p:cNvSpPr/>
          <p:nvPr>
            <p:ph type="pic" idx="21"/>
          </p:nvPr>
        </p:nvSpPr>
        <p:spPr>
          <a:xfrm>
            <a:off x="-12700" y="-3924300"/>
            <a:ext cx="24384000" cy="18279533"/>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473200" y="-2692400"/>
            <a:ext cx="21437602" cy="16070759"/>
          </a:xfrm>
          <a:prstGeom prst="rect">
            <a:avLst/>
          </a:prstGeom>
        </p:spPr>
        <p:txBody>
          <a:bodyPr lIns="91439" tIns="45719" rIns="91439" bIns="45719" anchor="t">
            <a:noAutofit/>
          </a:bodyPr>
          <a:lstStyle/>
          <a:p>
            <a:pPr/>
          </a:p>
        </p:txBody>
      </p:sp>
      <p:sp>
        <p:nvSpPr>
          <p:cNvPr id="21" name="Title Text"/>
          <p:cNvSpPr txBox="1"/>
          <p:nvPr>
            <p:ph type="title"/>
          </p:nvPr>
        </p:nvSpPr>
        <p:spPr>
          <a:xfrm>
            <a:off x="1473200" y="9575800"/>
            <a:ext cx="21437600" cy="1714500"/>
          </a:xfrm>
          <a:prstGeom prst="rect">
            <a:avLst/>
          </a:prstGeom>
        </p:spPr>
        <p:txBody>
          <a:bodyPr anchor="b"/>
          <a:lstStyle/>
          <a:p>
            <a:pPr/>
            <a:r>
              <a:t>Title Text</a:t>
            </a:r>
          </a:p>
        </p:txBody>
      </p:sp>
      <p:sp>
        <p:nvSpPr>
          <p:cNvPr id="22" name="Body Level One…"/>
          <p:cNvSpPr txBox="1"/>
          <p:nvPr>
            <p:ph type="body" sz="quarter" idx="1"/>
          </p:nvPr>
        </p:nvSpPr>
        <p:spPr>
          <a:xfrm>
            <a:off x="1473200" y="11290300"/>
            <a:ext cx="21437600" cy="2197100"/>
          </a:xfrm>
          <a:prstGeom prst="rect">
            <a:avLst/>
          </a:prstGeom>
        </p:spPr>
        <p:txBody>
          <a:bodyPr anchor="t"/>
          <a:lstStyle>
            <a:lvl1pPr marL="0" indent="0">
              <a:spcBef>
                <a:spcPts val="0"/>
              </a:spcBef>
              <a:buSzTx/>
              <a:buNone/>
              <a:defRPr sz="5800">
                <a:solidFill>
                  <a:srgbClr val="73BFFF"/>
                </a:solidFill>
              </a:defRPr>
            </a:lvl1pPr>
            <a:lvl2pPr marL="0" indent="0">
              <a:spcBef>
                <a:spcPts val="0"/>
              </a:spcBef>
              <a:buSzTx/>
              <a:buNone/>
              <a:defRPr sz="5800">
                <a:solidFill>
                  <a:srgbClr val="73BFFF"/>
                </a:solidFill>
              </a:defRPr>
            </a:lvl2pPr>
            <a:lvl3pPr marL="0" indent="0">
              <a:spcBef>
                <a:spcPts val="0"/>
              </a:spcBef>
              <a:buSzTx/>
              <a:buNone/>
              <a:defRPr sz="5800">
                <a:solidFill>
                  <a:srgbClr val="73BFFF"/>
                </a:solidFill>
              </a:defRPr>
            </a:lvl3pPr>
            <a:lvl4pPr marL="0" indent="0">
              <a:spcBef>
                <a:spcPts val="0"/>
              </a:spcBef>
              <a:buSzTx/>
              <a:buNone/>
              <a:defRPr sz="5800">
                <a:solidFill>
                  <a:srgbClr val="73BFFF"/>
                </a:solidFill>
              </a:defRPr>
            </a:lvl4pPr>
            <a:lvl5pPr marL="0" indent="0">
              <a:spcBef>
                <a:spcPts val="0"/>
              </a:spcBef>
              <a:buSzTx/>
              <a:buNone/>
              <a:defRPr sz="5800">
                <a:solidFill>
                  <a:srgbClr val="73B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473200" y="5143500"/>
            <a:ext cx="21437600" cy="3429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143070716_1012x1350.jpeg"/>
          <p:cNvSpPr/>
          <p:nvPr>
            <p:ph type="pic" idx="21"/>
          </p:nvPr>
        </p:nvSpPr>
        <p:spPr>
          <a:xfrm>
            <a:off x="12925238" y="918941"/>
            <a:ext cx="11599697" cy="15473898"/>
          </a:xfrm>
          <a:prstGeom prst="rect">
            <a:avLst/>
          </a:prstGeom>
        </p:spPr>
        <p:txBody>
          <a:bodyPr lIns="91439" tIns="45719" rIns="91439" bIns="45719" anchor="t">
            <a:noAutofit/>
          </a:bodyPr>
          <a:lstStyle/>
          <a:p>
            <a:pPr/>
          </a:p>
        </p:txBody>
      </p:sp>
      <p:sp>
        <p:nvSpPr>
          <p:cNvPr id="39" name="Title Text"/>
          <p:cNvSpPr txBox="1"/>
          <p:nvPr>
            <p:ph type="title"/>
          </p:nvPr>
        </p:nvSpPr>
        <p:spPr>
          <a:xfrm>
            <a:off x="1473200" y="1803400"/>
            <a:ext cx="9639300" cy="4927600"/>
          </a:xfrm>
          <a:prstGeom prst="rect">
            <a:avLst/>
          </a:prstGeom>
        </p:spPr>
        <p:txBody>
          <a:bodyPr anchor="b"/>
          <a:lstStyle/>
          <a:p>
            <a:pPr/>
            <a:r>
              <a:t>Title Text</a:t>
            </a:r>
          </a:p>
        </p:txBody>
      </p:sp>
      <p:sp>
        <p:nvSpPr>
          <p:cNvPr id="40" name="Body Level One…"/>
          <p:cNvSpPr txBox="1"/>
          <p:nvPr>
            <p:ph type="body" sz="quarter" idx="1"/>
          </p:nvPr>
        </p:nvSpPr>
        <p:spPr>
          <a:xfrm>
            <a:off x="1473200" y="6718300"/>
            <a:ext cx="9639300" cy="5092700"/>
          </a:xfrm>
          <a:prstGeom prst="rect">
            <a:avLst/>
          </a:prstGeom>
        </p:spPr>
        <p:txBody>
          <a:bodyPr anchor="t"/>
          <a:lstStyle>
            <a:lvl1pPr marL="0" indent="0">
              <a:spcBef>
                <a:spcPts val="0"/>
              </a:spcBef>
              <a:buSzTx/>
              <a:buNone/>
              <a:defRPr sz="5800">
                <a:solidFill>
                  <a:srgbClr val="73BFFF"/>
                </a:solidFill>
              </a:defRPr>
            </a:lvl1pPr>
            <a:lvl2pPr marL="0" indent="0">
              <a:spcBef>
                <a:spcPts val="0"/>
              </a:spcBef>
              <a:buSzTx/>
              <a:buNone/>
              <a:defRPr sz="5800">
                <a:solidFill>
                  <a:srgbClr val="73BFFF"/>
                </a:solidFill>
              </a:defRPr>
            </a:lvl2pPr>
            <a:lvl3pPr marL="0" indent="0">
              <a:spcBef>
                <a:spcPts val="0"/>
              </a:spcBef>
              <a:buSzTx/>
              <a:buNone/>
              <a:defRPr sz="5800">
                <a:solidFill>
                  <a:srgbClr val="73BFFF"/>
                </a:solidFill>
              </a:defRPr>
            </a:lvl3pPr>
            <a:lvl4pPr marL="0" indent="0">
              <a:spcBef>
                <a:spcPts val="0"/>
              </a:spcBef>
              <a:buSzTx/>
              <a:buNone/>
              <a:defRPr sz="5800">
                <a:solidFill>
                  <a:srgbClr val="73BFFF"/>
                </a:solidFill>
              </a:defRPr>
            </a:lvl4pPr>
            <a:lvl5pPr marL="0" indent="0">
              <a:spcBef>
                <a:spcPts val="0"/>
              </a:spcBef>
              <a:buSzTx/>
              <a:buNone/>
              <a:defRPr sz="5800">
                <a:solidFill>
                  <a:srgbClr val="73B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1473200" y="355600"/>
            <a:ext cx="21437600" cy="3429000"/>
          </a:xfrm>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1473200" y="355600"/>
            <a:ext cx="21437600" cy="3429000"/>
          </a:xfrm>
          <a:prstGeom prst="rect">
            <a:avLst/>
          </a:prstGeom>
        </p:spPr>
        <p:txBody>
          <a:bodyPr/>
          <a:lstStyle/>
          <a:p>
            <a:pPr/>
            <a:r>
              <a:t>Title Text</a:t>
            </a:r>
          </a:p>
        </p:txBody>
      </p:sp>
      <p:sp>
        <p:nvSpPr>
          <p:cNvPr id="57" name="Body Level One…"/>
          <p:cNvSpPr txBox="1"/>
          <p:nvPr>
            <p:ph type="body" idx="1"/>
          </p:nvPr>
        </p:nvSpPr>
        <p:spPr>
          <a:xfrm>
            <a:off x="1473200" y="3898900"/>
            <a:ext cx="214376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143070716_1012x1350.jpeg"/>
          <p:cNvSpPr/>
          <p:nvPr>
            <p:ph type="pic" sz="half" idx="21"/>
          </p:nvPr>
        </p:nvSpPr>
        <p:spPr>
          <a:xfrm>
            <a:off x="13169900" y="2376297"/>
            <a:ext cx="9522181" cy="12702591"/>
          </a:xfrm>
          <a:prstGeom prst="rect">
            <a:avLst/>
          </a:prstGeom>
        </p:spPr>
        <p:txBody>
          <a:bodyPr lIns="91439" tIns="45719" rIns="91439" bIns="45719" anchor="t">
            <a:noAutofit/>
          </a:bodyPr>
          <a:lstStyle/>
          <a:p>
            <a:pPr/>
          </a:p>
        </p:txBody>
      </p:sp>
      <p:sp>
        <p:nvSpPr>
          <p:cNvPr id="66" name="Title Text"/>
          <p:cNvSpPr txBox="1"/>
          <p:nvPr>
            <p:ph type="title"/>
          </p:nvPr>
        </p:nvSpPr>
        <p:spPr>
          <a:xfrm>
            <a:off x="1473200" y="355600"/>
            <a:ext cx="21437600" cy="3429000"/>
          </a:xfrm>
          <a:prstGeom prst="rect">
            <a:avLst/>
          </a:prstGeom>
        </p:spPr>
        <p:txBody>
          <a:bodyPr/>
          <a:lstStyle/>
          <a:p>
            <a:pPr/>
            <a:r>
              <a:t>Title Text</a:t>
            </a:r>
          </a:p>
        </p:txBody>
      </p:sp>
      <p:sp>
        <p:nvSpPr>
          <p:cNvPr id="67" name="Body Level One…"/>
          <p:cNvSpPr txBox="1"/>
          <p:nvPr>
            <p:ph type="body" sz="half" idx="1"/>
          </p:nvPr>
        </p:nvSpPr>
        <p:spPr>
          <a:xfrm>
            <a:off x="1473200" y="3898900"/>
            <a:ext cx="100076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143070718_1000x750.jpeg"/>
          <p:cNvSpPr/>
          <p:nvPr>
            <p:ph type="pic" sz="quarter" idx="21"/>
          </p:nvPr>
        </p:nvSpPr>
        <p:spPr>
          <a:xfrm>
            <a:off x="15225182" y="6694485"/>
            <a:ext cx="8551335" cy="6413503"/>
          </a:xfrm>
          <a:prstGeom prst="rect">
            <a:avLst/>
          </a:prstGeom>
        </p:spPr>
        <p:txBody>
          <a:bodyPr lIns="91439" tIns="45719" rIns="91439" bIns="45719" anchor="t">
            <a:noAutofit/>
          </a:bodyPr>
          <a:lstStyle/>
          <a:p>
            <a:pPr/>
          </a:p>
        </p:txBody>
      </p:sp>
      <p:sp>
        <p:nvSpPr>
          <p:cNvPr id="84" name="143070724_2880x2159.jpeg"/>
          <p:cNvSpPr/>
          <p:nvPr>
            <p:ph type="pic" sz="quarter" idx="22"/>
          </p:nvPr>
        </p:nvSpPr>
        <p:spPr>
          <a:xfrm>
            <a:off x="15773400" y="914400"/>
            <a:ext cx="7476850" cy="5605041"/>
          </a:xfrm>
          <a:prstGeom prst="rect">
            <a:avLst/>
          </a:prstGeom>
        </p:spPr>
        <p:txBody>
          <a:bodyPr lIns="91439" tIns="45719" rIns="91439" bIns="45719" anchor="t">
            <a:noAutofit/>
          </a:bodyPr>
          <a:lstStyle/>
          <a:p>
            <a:pPr/>
          </a:p>
        </p:txBody>
      </p:sp>
      <p:sp>
        <p:nvSpPr>
          <p:cNvPr id="85" name="143070716_1012x1350.jpeg"/>
          <p:cNvSpPr/>
          <p:nvPr>
            <p:ph type="pic" idx="23"/>
          </p:nvPr>
        </p:nvSpPr>
        <p:spPr>
          <a:xfrm>
            <a:off x="1077597" y="355600"/>
            <a:ext cx="14423168" cy="192405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xfrm>
            <a:off x="23724223" y="13122415"/>
            <a:ext cx="368504" cy="38707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473200" y="1930400"/>
            <a:ext cx="21437600" cy="985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3653366" y="2743200"/>
            <a:ext cx="19507201" cy="930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23721937" y="13122415"/>
            <a:ext cx="368505" cy="387070"/>
          </a:xfrm>
          <a:prstGeom prst="rect">
            <a:avLst/>
          </a:prstGeom>
          <a:ln w="12700">
            <a:miter lim="400000"/>
          </a:ln>
        </p:spPr>
        <p:txBody>
          <a:bodyPr wrap="none" lIns="50800" tIns="50800" rIns="50800" bIns="50800" anchor="ctr">
            <a:spAutoFit/>
          </a:bodyPr>
          <a:lstStyle>
            <a:lvl1pPr algn="r">
              <a:defRPr b="1" sz="1800">
                <a:solidFill>
                  <a:srgbClr val="FFFFFF">
                    <a:alpha val="70000"/>
                  </a:srgbClr>
                </a:solidFill>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1pPr>
      <a:lvl2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2pPr>
      <a:lvl3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3pPr>
      <a:lvl4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4pPr>
      <a:lvl5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5pPr>
      <a:lvl6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6pPr>
      <a:lvl7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7pPr>
      <a:lvl8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8pPr>
      <a:lvl9pPr marL="0" marR="0" indent="0" algn="l" defTabSz="825500" rtl="0" latinLnBrk="0">
        <a:lnSpc>
          <a:spcPct val="100000"/>
        </a:lnSpc>
        <a:spcBef>
          <a:spcPts val="0"/>
        </a:spcBef>
        <a:spcAft>
          <a:spcPts val="0"/>
        </a:spcAft>
        <a:buClrTx/>
        <a:buSzTx/>
        <a:buFontTx/>
        <a:buNone/>
        <a:tabLst/>
        <a:defRPr b="0" baseline="0" cap="none" i="0" spc="0" strike="noStrike" sz="10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9pPr>
    </p:titleStyle>
    <p:bodyStyle>
      <a:lvl1pPr marL="635000" marR="0" indent="-635000" algn="l" defTabSz="825500" rtl="0" latinLnBrk="0">
        <a:lnSpc>
          <a:spcPct val="100000"/>
        </a:lnSpc>
        <a:spcBef>
          <a:spcPts val="5100"/>
        </a:spcBef>
        <a:spcAft>
          <a:spcPts val="0"/>
        </a:spcAft>
        <a:buClrTx/>
        <a:buSzPct val="30000"/>
        <a:buFontTx/>
        <a:buBlip>
          <a:blip r:embed="rId3"/>
        </a:buBlip>
        <a:tabLst/>
        <a:defRPr b="0" baseline="0" cap="none" i="0" spc="0" strike="noStrike" sz="5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1pPr>
      <a:lvl2pPr marL="1270000" marR="0" indent="-635000" algn="l" defTabSz="825500" rtl="0" latinLnBrk="0">
        <a:lnSpc>
          <a:spcPct val="100000"/>
        </a:lnSpc>
        <a:spcBef>
          <a:spcPts val="5100"/>
        </a:spcBef>
        <a:spcAft>
          <a:spcPts val="0"/>
        </a:spcAft>
        <a:buClrTx/>
        <a:buSzPct val="30000"/>
        <a:buFontTx/>
        <a:buBlip>
          <a:blip r:embed="rId3"/>
        </a:buBlip>
        <a:tabLst/>
        <a:defRPr b="0" baseline="0" cap="none" i="0" spc="0" strike="noStrike" sz="5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2pPr>
      <a:lvl3pPr marL="1905000" marR="0" indent="-635000" algn="l" defTabSz="825500" rtl="0" latinLnBrk="0">
        <a:lnSpc>
          <a:spcPct val="100000"/>
        </a:lnSpc>
        <a:spcBef>
          <a:spcPts val="5100"/>
        </a:spcBef>
        <a:spcAft>
          <a:spcPts val="0"/>
        </a:spcAft>
        <a:buClrTx/>
        <a:buSzPct val="30000"/>
        <a:buFontTx/>
        <a:buBlip>
          <a:blip r:embed="rId3"/>
        </a:buBlip>
        <a:tabLst/>
        <a:defRPr b="0" baseline="0" cap="none" i="0" spc="0" strike="noStrike" sz="5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3pPr>
      <a:lvl4pPr marL="2540000" marR="0" indent="-635000" algn="l" defTabSz="825500" rtl="0" latinLnBrk="0">
        <a:lnSpc>
          <a:spcPct val="100000"/>
        </a:lnSpc>
        <a:spcBef>
          <a:spcPts val="5100"/>
        </a:spcBef>
        <a:spcAft>
          <a:spcPts val="0"/>
        </a:spcAft>
        <a:buClrTx/>
        <a:buSzPct val="30000"/>
        <a:buFontTx/>
        <a:buBlip>
          <a:blip r:embed="rId3"/>
        </a:buBlip>
        <a:tabLst/>
        <a:defRPr b="0" baseline="0" cap="none" i="0" spc="0" strike="noStrike" sz="5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4pPr>
      <a:lvl5pPr marL="3175000" marR="0" indent="-635000" algn="l" defTabSz="825500" rtl="0" latinLnBrk="0">
        <a:lnSpc>
          <a:spcPct val="100000"/>
        </a:lnSpc>
        <a:spcBef>
          <a:spcPts val="5100"/>
        </a:spcBef>
        <a:spcAft>
          <a:spcPts val="0"/>
        </a:spcAft>
        <a:buClrTx/>
        <a:buSzPct val="30000"/>
        <a:buFontTx/>
        <a:buBlip>
          <a:blip r:embed="rId3"/>
        </a:buBlip>
        <a:tabLst/>
        <a:defRPr b="0" baseline="0" cap="none" i="0" spc="0" strike="noStrike" sz="5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5pPr>
      <a:lvl6pPr marL="3810000" marR="0" indent="-635000" algn="l" defTabSz="825500" rtl="0" latinLnBrk="0">
        <a:lnSpc>
          <a:spcPct val="100000"/>
        </a:lnSpc>
        <a:spcBef>
          <a:spcPts val="5100"/>
        </a:spcBef>
        <a:spcAft>
          <a:spcPts val="0"/>
        </a:spcAft>
        <a:buClrTx/>
        <a:buSzPct val="30000"/>
        <a:buFontTx/>
        <a:buBlip>
          <a:blip r:embed="rId3"/>
        </a:buBlip>
        <a:tabLst/>
        <a:defRPr b="0" baseline="0" cap="none" i="0" spc="0" strike="noStrike" sz="5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6pPr>
      <a:lvl7pPr marL="4445000" marR="0" indent="-635000" algn="l" defTabSz="825500" rtl="0" latinLnBrk="0">
        <a:lnSpc>
          <a:spcPct val="100000"/>
        </a:lnSpc>
        <a:spcBef>
          <a:spcPts val="5100"/>
        </a:spcBef>
        <a:spcAft>
          <a:spcPts val="0"/>
        </a:spcAft>
        <a:buClrTx/>
        <a:buSzPct val="30000"/>
        <a:buFontTx/>
        <a:buBlip>
          <a:blip r:embed="rId3"/>
        </a:buBlip>
        <a:tabLst/>
        <a:defRPr b="0" baseline="0" cap="none" i="0" spc="0" strike="noStrike" sz="5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7pPr>
      <a:lvl8pPr marL="5080000" marR="0" indent="-635000" algn="l" defTabSz="825500" rtl="0" latinLnBrk="0">
        <a:lnSpc>
          <a:spcPct val="100000"/>
        </a:lnSpc>
        <a:spcBef>
          <a:spcPts val="5100"/>
        </a:spcBef>
        <a:spcAft>
          <a:spcPts val="0"/>
        </a:spcAft>
        <a:buClrTx/>
        <a:buSzPct val="30000"/>
        <a:buFontTx/>
        <a:buBlip>
          <a:blip r:embed="rId3"/>
        </a:buBlip>
        <a:tabLst/>
        <a:defRPr b="0" baseline="0" cap="none" i="0" spc="0" strike="noStrike" sz="5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8pPr>
      <a:lvl9pPr marL="5715000" marR="0" indent="-635000" algn="l" defTabSz="825500" rtl="0" latinLnBrk="0">
        <a:lnSpc>
          <a:spcPct val="100000"/>
        </a:lnSpc>
        <a:spcBef>
          <a:spcPts val="5100"/>
        </a:spcBef>
        <a:spcAft>
          <a:spcPts val="0"/>
        </a:spcAft>
        <a:buClrTx/>
        <a:buSzPct val="30000"/>
        <a:buFontTx/>
        <a:buBlip>
          <a:blip r:embed="rId3"/>
        </a:buBlip>
        <a:tabLst/>
        <a:defRPr b="0" baseline="0" cap="none" i="0" spc="0" strike="noStrike" sz="5000" u="none">
          <a:solidFill>
            <a:srgbClr val="FFFFFF"/>
          </a:solidFill>
          <a:effectLst>
            <a:outerShdw sx="100000" sy="100000" kx="0" ky="0" algn="b" rotWithShape="0" blurRad="50800" dist="38100" dir="5400000">
              <a:srgbClr val="000000"/>
            </a:outerShdw>
          </a:effectLst>
          <a:uFillTx/>
          <a:latin typeface="Helvetica Neue Light"/>
          <a:ea typeface="Helvetica Neue Light"/>
          <a:cs typeface="Helvetica Neue Light"/>
          <a:sym typeface="Helvetica Neue Light"/>
        </a:defRPr>
      </a:lvl9pPr>
    </p:bodyStyle>
    <p:otherStyle>
      <a:lvl1pPr marL="0" marR="0" indent="0" algn="r" defTabSz="8255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Helvetica Neue"/>
        </a:defRPr>
      </a:lvl1pPr>
      <a:lvl2pPr marL="0" marR="0" indent="0" algn="r" defTabSz="8255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Helvetica Neue"/>
        </a:defRPr>
      </a:lvl2pPr>
      <a:lvl3pPr marL="0" marR="0" indent="0" algn="r" defTabSz="8255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Helvetica Neue"/>
        </a:defRPr>
      </a:lvl3pPr>
      <a:lvl4pPr marL="0" marR="0" indent="0" algn="r" defTabSz="8255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Helvetica Neue"/>
        </a:defRPr>
      </a:lvl4pPr>
      <a:lvl5pPr marL="0" marR="0" indent="0" algn="r" defTabSz="8255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Helvetica Neue"/>
        </a:defRPr>
      </a:lvl5pPr>
      <a:lvl6pPr marL="0" marR="0" indent="0" algn="r" defTabSz="8255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Helvetica Neue"/>
        </a:defRPr>
      </a:lvl6pPr>
      <a:lvl7pPr marL="0" marR="0" indent="0" algn="r" defTabSz="8255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Helvetica Neue"/>
        </a:defRPr>
      </a:lvl7pPr>
      <a:lvl8pPr marL="0" marR="0" indent="0" algn="r" defTabSz="8255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Helvetica Neue"/>
        </a:defRPr>
      </a:lvl8pPr>
      <a:lvl9pPr marL="0" marR="0" indent="0" algn="r" defTabSz="825500" rtl="0" latinLnBrk="0">
        <a:lnSpc>
          <a:spcPct val="100000"/>
        </a:lnSpc>
        <a:spcBef>
          <a:spcPts val="0"/>
        </a:spcBef>
        <a:spcAft>
          <a:spcPts val="0"/>
        </a:spcAft>
        <a:buClrTx/>
        <a:buSzTx/>
        <a:buFontTx/>
        <a:buNone/>
        <a:tabLst/>
        <a:defRPr b="1"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image" Target="../media/image5.tif"/><Relationship Id="rId7" Type="http://schemas.openxmlformats.org/officeDocument/2006/relationships/image" Target="../media/image6.tif"/><Relationship Id="rId8" Type="http://schemas.openxmlformats.org/officeDocument/2006/relationships/image" Target="../media/image7.tif"/><Relationship Id="rId9" Type="http://schemas.openxmlformats.org/officeDocument/2006/relationships/image" Target="../media/image8.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tock Presentation…"/>
          <p:cNvSpPr txBox="1"/>
          <p:nvPr>
            <p:ph type="subTitle" sz="quarter" idx="1"/>
          </p:nvPr>
        </p:nvSpPr>
        <p:spPr>
          <a:xfrm>
            <a:off x="1473200" y="10248900"/>
            <a:ext cx="21437600" cy="2209800"/>
          </a:xfrm>
          <a:prstGeom prst="rect">
            <a:avLst/>
          </a:prstGeom>
        </p:spPr>
        <p:txBody>
          <a:bodyPr/>
          <a:lstStyle/>
          <a:p>
            <a:pPr defTabSz="795527">
              <a:lnSpc>
                <a:spcPct val="90000"/>
              </a:lnSpc>
              <a:defRPr sz="5600">
                <a:solidFill>
                  <a:srgbClr val="FFFFFF"/>
                </a:solidFill>
                <a:effectLst/>
                <a:latin typeface="Calibri Light"/>
                <a:ea typeface="Calibri Light"/>
                <a:cs typeface="Calibri Light"/>
                <a:sym typeface="Calibri Light"/>
              </a:defRPr>
            </a:pPr>
            <a:r>
              <a:t>Stock Presentation</a:t>
            </a:r>
          </a:p>
          <a:p>
            <a:pPr defTabSz="795527">
              <a:lnSpc>
                <a:spcPct val="90000"/>
              </a:lnSpc>
              <a:spcBef>
                <a:spcPts val="800"/>
              </a:spcBef>
              <a:defRPr sz="3900">
                <a:solidFill>
                  <a:srgbClr val="FFFFFF"/>
                </a:solidFill>
                <a:effectLst/>
                <a:latin typeface="Calibri"/>
                <a:ea typeface="Calibri"/>
                <a:cs typeface="Calibri"/>
                <a:sym typeface="Calibri"/>
              </a:defRPr>
            </a:pPr>
            <a:r>
              <a:t>Wilbert Nixon, McNoVA</a:t>
            </a:r>
          </a:p>
          <a:p>
            <a:pPr defTabSz="795527">
              <a:lnSpc>
                <a:spcPct val="90000"/>
              </a:lnSpc>
              <a:spcBef>
                <a:spcPts val="800"/>
              </a:spcBef>
              <a:defRPr sz="3900">
                <a:solidFill>
                  <a:srgbClr val="FFFFFF"/>
                </a:solidFill>
                <a:effectLst/>
                <a:latin typeface="Calibri"/>
                <a:ea typeface="Calibri"/>
                <a:cs typeface="Calibri"/>
                <a:sym typeface="Calibri"/>
              </a:defRPr>
            </a:pPr>
            <a:r>
              <a:t>-- September 21, 2021</a:t>
            </a:r>
          </a:p>
        </p:txBody>
      </p:sp>
      <p:pic>
        <p:nvPicPr>
          <p:cNvPr id="120" name="Image" descr="Image"/>
          <p:cNvPicPr>
            <a:picLocks noChangeAspect="1"/>
          </p:cNvPicPr>
          <p:nvPr/>
        </p:nvPicPr>
        <p:blipFill>
          <a:blip r:embed="rId2">
            <a:extLst/>
          </a:blip>
          <a:stretch>
            <a:fillRect/>
          </a:stretch>
        </p:blipFill>
        <p:spPr>
          <a:xfrm>
            <a:off x="4833875" y="5074918"/>
            <a:ext cx="2675594" cy="2209803"/>
          </a:xfrm>
          <a:prstGeom prst="rect">
            <a:avLst/>
          </a:prstGeom>
          <a:ln w="12700">
            <a:miter lim="400000"/>
          </a:ln>
        </p:spPr>
      </p:pic>
      <p:pic>
        <p:nvPicPr>
          <p:cNvPr id="121" name="Image" descr="Image"/>
          <p:cNvPicPr>
            <a:picLocks noChangeAspect="1"/>
          </p:cNvPicPr>
          <p:nvPr/>
        </p:nvPicPr>
        <p:blipFill>
          <a:blip r:embed="rId3">
            <a:extLst/>
          </a:blip>
          <a:stretch>
            <a:fillRect/>
          </a:stretch>
        </p:blipFill>
        <p:spPr>
          <a:xfrm>
            <a:off x="1498181" y="5089609"/>
            <a:ext cx="3355176" cy="2180420"/>
          </a:xfrm>
          <a:prstGeom prst="rect">
            <a:avLst/>
          </a:prstGeom>
          <a:ln w="12700">
            <a:miter lim="400000"/>
          </a:ln>
        </p:spPr>
      </p:pic>
      <p:pic>
        <p:nvPicPr>
          <p:cNvPr id="122" name="Image" descr="Image"/>
          <p:cNvPicPr>
            <a:picLocks noChangeAspect="1"/>
          </p:cNvPicPr>
          <p:nvPr/>
        </p:nvPicPr>
        <p:blipFill>
          <a:blip r:embed="rId4">
            <a:extLst/>
          </a:blip>
          <a:stretch>
            <a:fillRect/>
          </a:stretch>
        </p:blipFill>
        <p:spPr>
          <a:xfrm>
            <a:off x="9997067" y="5119458"/>
            <a:ext cx="2180419" cy="2180420"/>
          </a:xfrm>
          <a:prstGeom prst="rect">
            <a:avLst/>
          </a:prstGeom>
          <a:ln w="12700">
            <a:miter lim="400000"/>
          </a:ln>
        </p:spPr>
      </p:pic>
      <p:pic>
        <p:nvPicPr>
          <p:cNvPr id="123" name="Image" descr="Image"/>
          <p:cNvPicPr>
            <a:picLocks noChangeAspect="1"/>
          </p:cNvPicPr>
          <p:nvPr/>
        </p:nvPicPr>
        <p:blipFill>
          <a:blip r:embed="rId5">
            <a:extLst/>
          </a:blip>
          <a:stretch>
            <a:fillRect/>
          </a:stretch>
        </p:blipFill>
        <p:spPr>
          <a:xfrm>
            <a:off x="12196678" y="5074918"/>
            <a:ext cx="1986026" cy="2209803"/>
          </a:xfrm>
          <a:prstGeom prst="rect">
            <a:avLst/>
          </a:prstGeom>
          <a:ln w="12700">
            <a:miter lim="400000"/>
          </a:ln>
        </p:spPr>
      </p:pic>
      <p:pic>
        <p:nvPicPr>
          <p:cNvPr id="124" name="Image" descr="Image"/>
          <p:cNvPicPr>
            <a:picLocks noChangeAspect="1"/>
          </p:cNvPicPr>
          <p:nvPr/>
        </p:nvPicPr>
        <p:blipFill>
          <a:blip r:embed="rId6">
            <a:extLst/>
          </a:blip>
          <a:stretch>
            <a:fillRect/>
          </a:stretch>
        </p:blipFill>
        <p:spPr>
          <a:xfrm>
            <a:off x="16500498" y="5066667"/>
            <a:ext cx="4064003" cy="2226304"/>
          </a:xfrm>
          <a:prstGeom prst="rect">
            <a:avLst/>
          </a:prstGeom>
          <a:ln w="12700">
            <a:miter lim="400000"/>
          </a:ln>
        </p:spPr>
      </p:pic>
      <p:pic>
        <p:nvPicPr>
          <p:cNvPr id="125" name="Image" descr="Image"/>
          <p:cNvPicPr>
            <a:picLocks noChangeAspect="1"/>
          </p:cNvPicPr>
          <p:nvPr/>
        </p:nvPicPr>
        <p:blipFill>
          <a:blip r:embed="rId7">
            <a:extLst/>
          </a:blip>
          <a:stretch>
            <a:fillRect/>
          </a:stretch>
        </p:blipFill>
        <p:spPr>
          <a:xfrm>
            <a:off x="14198600" y="5096516"/>
            <a:ext cx="2286000" cy="2226304"/>
          </a:xfrm>
          <a:prstGeom prst="rect">
            <a:avLst/>
          </a:prstGeom>
          <a:ln w="12700">
            <a:miter lim="400000"/>
          </a:ln>
        </p:spPr>
      </p:pic>
      <p:pic>
        <p:nvPicPr>
          <p:cNvPr id="126" name="Image" descr="Image"/>
          <p:cNvPicPr>
            <a:picLocks noChangeAspect="1"/>
          </p:cNvPicPr>
          <p:nvPr/>
        </p:nvPicPr>
        <p:blipFill>
          <a:blip r:embed="rId8">
            <a:extLst/>
          </a:blip>
          <a:stretch>
            <a:fillRect/>
          </a:stretch>
        </p:blipFill>
        <p:spPr>
          <a:xfrm>
            <a:off x="1516517" y="407466"/>
            <a:ext cx="5611948" cy="4676622"/>
          </a:xfrm>
          <a:prstGeom prst="rect">
            <a:avLst/>
          </a:prstGeom>
          <a:ln w="12700">
            <a:miter lim="400000"/>
          </a:ln>
        </p:spPr>
      </p:pic>
      <p:pic>
        <p:nvPicPr>
          <p:cNvPr id="127" name="Image" descr="Image"/>
          <p:cNvPicPr>
            <a:picLocks noChangeAspect="1"/>
          </p:cNvPicPr>
          <p:nvPr/>
        </p:nvPicPr>
        <p:blipFill>
          <a:blip r:embed="rId9">
            <a:extLst/>
          </a:blip>
          <a:stretch>
            <a:fillRect/>
          </a:stretch>
        </p:blipFill>
        <p:spPr>
          <a:xfrm>
            <a:off x="7473636" y="5021969"/>
            <a:ext cx="2544498" cy="23754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4 Reasons:…"/>
          <p:cNvSpPr txBox="1"/>
          <p:nvPr>
            <p:ph type="title"/>
          </p:nvPr>
        </p:nvSpPr>
        <p:spPr>
          <a:xfrm>
            <a:off x="1473200" y="355600"/>
            <a:ext cx="21437600" cy="1950237"/>
          </a:xfrm>
          <a:prstGeom prst="rect">
            <a:avLst/>
          </a:prstGeom>
        </p:spPr>
        <p:txBody>
          <a:bodyPr/>
          <a:lstStyle/>
          <a:p>
            <a:pPr defTabSz="610869">
              <a:defRPr sz="4800">
                <a:effectLst>
                  <a:outerShdw sx="100000" sy="100000" kx="0" ky="0" algn="b" rotWithShape="0" blurRad="38100" dist="28194" dir="5400000">
                    <a:srgbClr val="000000"/>
                  </a:outerShdw>
                </a:effectLst>
              </a:defRPr>
            </a:pPr>
            <a:r>
              <a:t>4 Reasons:</a:t>
            </a:r>
          </a:p>
          <a:p>
            <a:pPr defTabSz="610869">
              <a:defRPr sz="7400">
                <a:effectLst>
                  <a:outerShdw sx="100000" sy="100000" kx="0" ky="0" algn="b" rotWithShape="0" blurRad="38100" dist="28194" dir="5400000">
                    <a:srgbClr val="000000"/>
                  </a:outerShdw>
                </a:effectLst>
              </a:defRPr>
            </a:pPr>
            <a:r>
              <a:t>The Stock is on Sale</a:t>
            </a:r>
          </a:p>
        </p:txBody>
      </p:sp>
      <p:sp>
        <p:nvSpPr>
          <p:cNvPr id="156" name="FB is a huge company, trading at a market cap of $1.05 trillion.  The company is expected to earn $14.08 per share for the full year of 2021, which values the stock at a price-to-earnings ratio of 26.…"/>
          <p:cNvSpPr txBox="1"/>
          <p:nvPr>
            <p:ph type="body" idx="1"/>
          </p:nvPr>
        </p:nvSpPr>
        <p:spPr>
          <a:xfrm>
            <a:off x="1473200" y="3587112"/>
            <a:ext cx="21437600" cy="8675376"/>
          </a:xfrm>
          <a:prstGeom prst="rect">
            <a:avLst/>
          </a:prstGeom>
        </p:spPr>
        <p:txBody>
          <a:bodyPr/>
          <a:lstStyle/>
          <a:p>
            <a:pPr>
              <a:buBlip>
                <a:blip r:embed="rId2"/>
              </a:buBlip>
            </a:pPr>
            <a:r>
              <a:t>FB is a huge company, trading at a market cap of $1.05 trillion.  The company is expected to earn $14.08 per share for the full year of 2021, which values the stock at a price-to-earnings ratio of 26.</a:t>
            </a:r>
          </a:p>
          <a:p>
            <a:pPr>
              <a:buBlip>
                <a:blip r:embed="rId2"/>
              </a:buBlip>
            </a:pPr>
            <a:r>
              <a:t>Hitting its estimates would mean a 40% increase in EPS from 2020, and that's an impressive jump for a company of such size.  Analysts are also expecting double-digit growth in 2022, so the current valuation seems very reasonable.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4 Reasons:…"/>
          <p:cNvSpPr txBox="1"/>
          <p:nvPr>
            <p:ph type="title"/>
          </p:nvPr>
        </p:nvSpPr>
        <p:spPr>
          <a:xfrm>
            <a:off x="1473198" y="355600"/>
            <a:ext cx="20331942" cy="1957567"/>
          </a:xfrm>
          <a:prstGeom prst="rect">
            <a:avLst/>
          </a:prstGeom>
        </p:spPr>
        <p:txBody>
          <a:bodyPr/>
          <a:lstStyle/>
          <a:p>
            <a:pPr defTabSz="610869">
              <a:defRPr sz="4800">
                <a:effectLst>
                  <a:outerShdw sx="100000" sy="100000" kx="0" ky="0" algn="b" rotWithShape="0" blurRad="38100" dist="28194" dir="5400000">
                    <a:srgbClr val="000000"/>
                  </a:outerShdw>
                </a:effectLst>
              </a:defRPr>
            </a:pPr>
            <a:r>
              <a:t>4 Reasons:</a:t>
            </a:r>
          </a:p>
          <a:p>
            <a:pPr defTabSz="610869">
              <a:defRPr sz="7400">
                <a:effectLst>
                  <a:outerShdw sx="100000" sy="100000" kx="0" ky="0" algn="b" rotWithShape="0" blurRad="38100" dist="28194" dir="5400000">
                    <a:srgbClr val="000000"/>
                  </a:outerShdw>
                </a:effectLst>
              </a:defRPr>
            </a:pPr>
            <a:r>
              <a:t>The Stock is on Sale</a:t>
            </a:r>
          </a:p>
        </p:txBody>
      </p:sp>
      <p:sp>
        <p:nvSpPr>
          <p:cNvPr id="159" name="One aspect of FB that's difficult to account for in its valuation is the company's versatility.  With all of that cash on its balance sheet and a forward-thinking management team, it's hard to put a number on the potential value that FB can create in the"/>
          <p:cNvSpPr txBox="1"/>
          <p:nvPr>
            <p:ph type="body" idx="1"/>
          </p:nvPr>
        </p:nvSpPr>
        <p:spPr>
          <a:xfrm>
            <a:off x="1473200" y="3905250"/>
            <a:ext cx="21437600" cy="8039100"/>
          </a:xfrm>
          <a:prstGeom prst="rect">
            <a:avLst/>
          </a:prstGeom>
        </p:spPr>
        <p:txBody>
          <a:bodyPr/>
          <a:lstStyle/>
          <a:p>
            <a:pPr>
              <a:buBlip>
                <a:blip r:embed="rId2"/>
              </a:buBlip>
            </a:pPr>
            <a:r>
              <a:t>One aspect of FB that's difficult to account for in its valuation is the company's versatility.  With all of that cash on its balance sheet and a forward-thinking management team, it's hard to put a number on the potential value that FB can create in the future that isn't obvious today.</a:t>
            </a:r>
          </a:p>
          <a:p>
            <a:pPr>
              <a:buBlip>
                <a:blip r:embed="rId2"/>
              </a:buBlip>
            </a:pPr>
            <a:r>
              <a:t>We can only look at what Facebook currently is. Still, the company's ability to create new business segments through acquisitions or innovating is something that investors should keep in mind, especially given Zuckerberg's enthusiasm for the Metaverse.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4 Reasons:…"/>
          <p:cNvSpPr txBox="1"/>
          <p:nvPr>
            <p:ph type="title"/>
          </p:nvPr>
        </p:nvSpPr>
        <p:spPr>
          <a:xfrm>
            <a:off x="1473198" y="355598"/>
            <a:ext cx="20552324" cy="2156219"/>
          </a:xfrm>
          <a:prstGeom prst="rect">
            <a:avLst/>
          </a:prstGeom>
        </p:spPr>
        <p:txBody>
          <a:bodyPr/>
          <a:lstStyle/>
          <a:p>
            <a:pPr defTabSz="676909">
              <a:defRPr sz="5300">
                <a:effectLst>
                  <a:outerShdw sx="100000" sy="100000" kx="0" ky="0" algn="b" rotWithShape="0" blurRad="38100" dist="31242" dir="5400000">
                    <a:srgbClr val="000000"/>
                  </a:outerShdw>
                </a:effectLst>
              </a:defRPr>
            </a:pPr>
            <a:r>
              <a:t>4 Reasons:</a:t>
            </a:r>
          </a:p>
          <a:p>
            <a:pPr defTabSz="676909">
              <a:defRPr sz="8200">
                <a:effectLst>
                  <a:outerShdw sx="100000" sy="100000" kx="0" ky="0" algn="b" rotWithShape="0" blurRad="38100" dist="31242" dir="5400000">
                    <a:srgbClr val="000000"/>
                  </a:outerShdw>
                </a:effectLst>
              </a:defRPr>
            </a:pPr>
            <a:r>
              <a:t>Still Room to Grow</a:t>
            </a:r>
          </a:p>
        </p:txBody>
      </p:sp>
      <p:sp>
        <p:nvSpPr>
          <p:cNvPr id="162" name="Big technology companies rule the world, and FB is one of a select few in the trillion-dollar market cap club.  But don't be fooled; the business continues to grow, makes a ton of money, and returns value to shareholders through share buybacks and strate"/>
          <p:cNvSpPr txBox="1"/>
          <p:nvPr>
            <p:ph type="body" idx="1"/>
          </p:nvPr>
        </p:nvSpPr>
        <p:spPr>
          <a:xfrm>
            <a:off x="1030559" y="3410639"/>
            <a:ext cx="21437602" cy="9028322"/>
          </a:xfrm>
          <a:prstGeom prst="rect">
            <a:avLst/>
          </a:prstGeom>
        </p:spPr>
        <p:txBody>
          <a:bodyPr/>
          <a:lstStyle/>
          <a:p>
            <a:pPr>
              <a:buBlip>
                <a:blip r:embed="rId2"/>
              </a:buBlip>
            </a:pPr>
            <a:r>
              <a:t>Big technology companies rule the world, and FB is one of a select few in the trillion-dollar market cap club.  But don't be fooled; the business continues to grow, makes a ton of money, and returns value to shareholders through share buybacks and strategic moves that create long-term value in the company.</a:t>
            </a:r>
          </a:p>
          <a:p>
            <a:pPr>
              <a:buBlip>
                <a:blip r:embed="rId2"/>
              </a:buBlip>
            </a:pPr>
            <a:r>
              <a:t>There is a lot to like in FB, despite the controversies (or perhaps because of them), which makes it a compelling investment idea today.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FB  Bulls Say"/>
          <p:cNvSpPr txBox="1"/>
          <p:nvPr>
            <p:ph type="title"/>
          </p:nvPr>
        </p:nvSpPr>
        <p:spPr>
          <a:xfrm>
            <a:off x="1473198" y="355599"/>
            <a:ext cx="21029028" cy="1722915"/>
          </a:xfrm>
          <a:prstGeom prst="rect">
            <a:avLst/>
          </a:prstGeom>
        </p:spPr>
        <p:txBody>
          <a:bodyPr/>
          <a:lstStyle/>
          <a:p>
            <a:pPr/>
            <a:r>
              <a:t>FB  </a:t>
            </a:r>
            <a:r>
              <a:rPr sz="6500"/>
              <a:t>Bulls Say</a:t>
            </a:r>
          </a:p>
        </p:txBody>
      </p:sp>
      <p:pic>
        <p:nvPicPr>
          <p:cNvPr id="165" name="Screen Shot 2021-09-17 at 11.12.34 PM.png" descr="Screen Shot 2021-09-17 at 11.12.34 PM.png"/>
          <p:cNvPicPr>
            <a:picLocks noChangeAspect="1"/>
          </p:cNvPicPr>
          <p:nvPr/>
        </p:nvPicPr>
        <p:blipFill>
          <a:blip r:embed="rId2">
            <a:extLst/>
          </a:blip>
          <a:stretch>
            <a:fillRect/>
          </a:stretch>
        </p:blipFill>
        <p:spPr>
          <a:xfrm>
            <a:off x="1725938" y="3170177"/>
            <a:ext cx="20932124" cy="950924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FB  Bears Say"/>
          <p:cNvSpPr txBox="1"/>
          <p:nvPr>
            <p:ph type="title"/>
          </p:nvPr>
        </p:nvSpPr>
        <p:spPr>
          <a:xfrm>
            <a:off x="1473200" y="355600"/>
            <a:ext cx="21225032" cy="1667481"/>
          </a:xfrm>
          <a:prstGeom prst="rect">
            <a:avLst/>
          </a:prstGeom>
        </p:spPr>
        <p:txBody>
          <a:bodyPr/>
          <a:lstStyle/>
          <a:p>
            <a:pPr/>
            <a:r>
              <a:t>FB  </a:t>
            </a:r>
            <a:r>
              <a:rPr sz="6500"/>
              <a:t>Bears Say</a:t>
            </a:r>
          </a:p>
        </p:txBody>
      </p:sp>
      <p:pic>
        <p:nvPicPr>
          <p:cNvPr id="168" name="Screen Shot 2021-09-17 at 11.13.13 PM.png" descr="Screen Shot 2021-09-17 at 11.13.13 PM.png"/>
          <p:cNvPicPr>
            <a:picLocks noChangeAspect="1"/>
          </p:cNvPicPr>
          <p:nvPr/>
        </p:nvPicPr>
        <p:blipFill>
          <a:blip r:embed="rId2">
            <a:extLst/>
          </a:blip>
          <a:srcRect l="0" t="0" r="0" b="139"/>
          <a:stretch>
            <a:fillRect/>
          </a:stretch>
        </p:blipFill>
        <p:spPr>
          <a:xfrm>
            <a:off x="2028562" y="3424144"/>
            <a:ext cx="20326941" cy="9001409"/>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FB  Economic Moat Analysis"/>
          <p:cNvSpPr txBox="1"/>
          <p:nvPr>
            <p:ph type="title"/>
          </p:nvPr>
        </p:nvSpPr>
        <p:spPr>
          <a:xfrm>
            <a:off x="1473198" y="355598"/>
            <a:ext cx="21288764" cy="1614718"/>
          </a:xfrm>
          <a:prstGeom prst="rect">
            <a:avLst/>
          </a:prstGeom>
        </p:spPr>
        <p:txBody>
          <a:bodyPr/>
          <a:lstStyle/>
          <a:p>
            <a:pPr/>
            <a:r>
              <a:t>FB  </a:t>
            </a:r>
            <a:r>
              <a:rPr sz="6500"/>
              <a:t>Economic Moat Analysis</a:t>
            </a:r>
          </a:p>
        </p:txBody>
      </p:sp>
      <p:pic>
        <p:nvPicPr>
          <p:cNvPr id="171" name="Screen Shot 2021-09-17 at 11.14.12 PM.png" descr="Screen Shot 2021-09-17 at 11.14.12 PM.png"/>
          <p:cNvPicPr>
            <a:picLocks noChangeAspect="1"/>
          </p:cNvPicPr>
          <p:nvPr/>
        </p:nvPicPr>
        <p:blipFill>
          <a:blip r:embed="rId2">
            <a:extLst/>
          </a:blip>
          <a:stretch>
            <a:fillRect/>
          </a:stretch>
        </p:blipFill>
        <p:spPr>
          <a:xfrm>
            <a:off x="3042306" y="2877173"/>
            <a:ext cx="18299387" cy="10095255"/>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FB  Price vs. Fair Value chart"/>
          <p:cNvSpPr txBox="1"/>
          <p:nvPr>
            <p:ph type="title"/>
          </p:nvPr>
        </p:nvSpPr>
        <p:spPr>
          <a:xfrm>
            <a:off x="1473200" y="355599"/>
            <a:ext cx="20808082" cy="1758202"/>
          </a:xfrm>
          <a:prstGeom prst="rect">
            <a:avLst/>
          </a:prstGeom>
        </p:spPr>
        <p:txBody>
          <a:bodyPr/>
          <a:lstStyle/>
          <a:p>
            <a:pPr/>
            <a:r>
              <a:t>FB  </a:t>
            </a:r>
            <a:r>
              <a:rPr sz="6500"/>
              <a:t>Price vs. Fair Value chart</a:t>
            </a:r>
          </a:p>
        </p:txBody>
      </p:sp>
      <p:pic>
        <p:nvPicPr>
          <p:cNvPr id="174" name="Screen Shot 2021-09-17 at 11.09.12 PM.png" descr="Screen Shot 2021-09-17 at 11.09.12 PM.png"/>
          <p:cNvPicPr>
            <a:picLocks noChangeAspect="1"/>
          </p:cNvPicPr>
          <p:nvPr/>
        </p:nvPicPr>
        <p:blipFill>
          <a:blip r:embed="rId2">
            <a:extLst/>
          </a:blip>
          <a:stretch>
            <a:fillRect/>
          </a:stretch>
        </p:blipFill>
        <p:spPr>
          <a:xfrm>
            <a:off x="2567986" y="3217716"/>
            <a:ext cx="18618512" cy="9414167"/>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FB  Peer &amp; Industry Analysis chart"/>
          <p:cNvSpPr txBox="1"/>
          <p:nvPr>
            <p:ph type="title"/>
          </p:nvPr>
        </p:nvSpPr>
        <p:spPr>
          <a:xfrm>
            <a:off x="1473201" y="355600"/>
            <a:ext cx="21199576" cy="1783066"/>
          </a:xfrm>
          <a:prstGeom prst="rect">
            <a:avLst/>
          </a:prstGeom>
        </p:spPr>
        <p:txBody>
          <a:bodyPr/>
          <a:lstStyle/>
          <a:p>
            <a:pPr/>
            <a:r>
              <a:t>FB  </a:t>
            </a:r>
            <a:r>
              <a:rPr sz="6500"/>
              <a:t>Peer &amp; Industry Analysis chart</a:t>
            </a:r>
          </a:p>
        </p:txBody>
      </p:sp>
      <p:pic>
        <p:nvPicPr>
          <p:cNvPr id="177" name="Screen Shot 2021-09-18 at 12.19.06 AM.png" descr="Screen Shot 2021-09-18 at 12.19.06 AM.png"/>
          <p:cNvPicPr>
            <a:picLocks noChangeAspect="1"/>
          </p:cNvPicPr>
          <p:nvPr/>
        </p:nvPicPr>
        <p:blipFill>
          <a:blip r:embed="rId2">
            <a:extLst/>
          </a:blip>
          <a:stretch>
            <a:fillRect/>
          </a:stretch>
        </p:blipFill>
        <p:spPr>
          <a:xfrm>
            <a:off x="4010671" y="2775344"/>
            <a:ext cx="16124576" cy="1029888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SG chart"/>
          <p:cNvSpPr txBox="1"/>
          <p:nvPr>
            <p:ph type="title"/>
          </p:nvPr>
        </p:nvSpPr>
        <p:spPr>
          <a:xfrm>
            <a:off x="1473200" y="355600"/>
            <a:ext cx="21088750" cy="1998748"/>
          </a:xfrm>
          <a:prstGeom prst="rect">
            <a:avLst/>
          </a:prstGeom>
        </p:spPr>
        <p:txBody>
          <a:bodyPr/>
          <a:lstStyle/>
          <a:p>
            <a:pPr/>
            <a:r>
              <a:t>SSG chart</a:t>
            </a:r>
          </a:p>
        </p:txBody>
      </p:sp>
      <p:pic>
        <p:nvPicPr>
          <p:cNvPr id="180" name="Screen Shot 2021-09-18 at 8.25.21 PM.png" descr="Screen Shot 2021-09-18 at 8.25.21 PM.png"/>
          <p:cNvPicPr>
            <a:picLocks noChangeAspect="1"/>
          </p:cNvPicPr>
          <p:nvPr/>
        </p:nvPicPr>
        <p:blipFill>
          <a:blip r:embed="rId2">
            <a:extLst/>
          </a:blip>
          <a:stretch>
            <a:fillRect/>
          </a:stretch>
        </p:blipFill>
        <p:spPr>
          <a:xfrm>
            <a:off x="3691346" y="2702042"/>
            <a:ext cx="17001308" cy="10445516"/>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SG  Fundamental &amp; Management Data"/>
          <p:cNvSpPr txBox="1"/>
          <p:nvPr>
            <p:ph type="title"/>
          </p:nvPr>
        </p:nvSpPr>
        <p:spPr>
          <a:xfrm>
            <a:off x="1473201" y="355599"/>
            <a:ext cx="20919742" cy="2121643"/>
          </a:xfrm>
          <a:prstGeom prst="rect">
            <a:avLst/>
          </a:prstGeom>
        </p:spPr>
        <p:txBody>
          <a:bodyPr/>
          <a:lstStyle/>
          <a:p>
            <a:pPr/>
            <a:r>
              <a:t>SSG  </a:t>
            </a:r>
            <a:r>
              <a:rPr sz="6500"/>
              <a:t>Fundamental &amp; Management Data</a:t>
            </a:r>
          </a:p>
        </p:txBody>
      </p:sp>
      <p:pic>
        <p:nvPicPr>
          <p:cNvPr id="183" name="Screen Shot 2021-09-18 at 8.26.02 PM.png" descr="Screen Shot 2021-09-18 at 8.26.02 PM.png"/>
          <p:cNvPicPr>
            <a:picLocks noChangeAspect="1"/>
          </p:cNvPicPr>
          <p:nvPr/>
        </p:nvPicPr>
        <p:blipFill>
          <a:blip r:embed="rId2">
            <a:extLst/>
          </a:blip>
          <a:stretch>
            <a:fillRect/>
          </a:stretch>
        </p:blipFill>
        <p:spPr>
          <a:xfrm>
            <a:off x="1115067" y="4880757"/>
            <a:ext cx="22153865" cy="608808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  Mark Twain"/>
          <p:cNvSpPr txBox="1"/>
          <p:nvPr>
            <p:ph type="body" sz="quarter" idx="1"/>
          </p:nvPr>
        </p:nvSpPr>
        <p:spPr>
          <a:xfrm>
            <a:off x="2381250" y="9985161"/>
            <a:ext cx="19621502" cy="1423723"/>
          </a:xfrm>
          <a:prstGeom prst="rect">
            <a:avLst/>
          </a:prstGeom>
        </p:spPr>
        <p:txBody>
          <a:bodyPr/>
          <a:lstStyle/>
          <a:p>
            <a:pPr/>
            <a:r>
              <a:t>–-  White Rose (Mr. Robot)</a:t>
            </a:r>
          </a:p>
        </p:txBody>
      </p:sp>
      <p:sp>
        <p:nvSpPr>
          <p:cNvPr id="130" name="“During the gold rush, its a good time to be in the pick and shovel business”"/>
          <p:cNvSpPr txBox="1"/>
          <p:nvPr>
            <p:ph type="body" idx="21"/>
          </p:nvPr>
        </p:nvSpPr>
        <p:spPr>
          <a:xfrm>
            <a:off x="2381249" y="2197718"/>
            <a:ext cx="19621502" cy="1607184"/>
          </a:xfrm>
          <a:prstGeom prst="rect">
            <a:avLst/>
          </a:prstGeom>
          <a:extLst>
            <a:ext uri="{C572A759-6A51-4108-AA02-DFA0A04FC94B}">
              <ma14:wrappingTextBoxFlag xmlns:ma14="http://schemas.microsoft.com/office/mac/drawingml/2011/main" val="1"/>
            </a:ext>
          </a:extLst>
        </p:spPr>
        <p:txBody>
          <a:bodyPr/>
          <a:lstStyle>
            <a:lvl1pPr marL="0" indent="0" algn="ctr">
              <a:spcBef>
                <a:spcPts val="0"/>
              </a:spcBef>
              <a:buSzTx/>
              <a:buNone/>
              <a:defRPr>
                <a:effectLst>
                  <a:outerShdw sx="100000" sy="100000" kx="0" ky="0" algn="b" rotWithShape="0" blurRad="38100" dist="54428" dir="2700000">
                    <a:srgbClr val="000000">
                      <a:alpha val="48000"/>
                    </a:srgbClr>
                  </a:outerShdw>
                </a:effectLst>
              </a:defRPr>
            </a:lvl1pPr>
          </a:lstStyle>
          <a:p>
            <a:pPr/>
            <a:r>
              <a:t>“During the gold rush, its a good time to be in the pick and shovel business” </a:t>
            </a:r>
          </a:p>
        </p:txBody>
      </p:sp>
      <p:sp>
        <p:nvSpPr>
          <p:cNvPr id="131" name="“During the gold rush, its a good time to be in the pick and shovel business”"/>
          <p:cNvSpPr txBox="1"/>
          <p:nvPr/>
        </p:nvSpPr>
        <p:spPr>
          <a:xfrm>
            <a:off x="2381249" y="7774981"/>
            <a:ext cx="19621502" cy="16071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5000">
                <a:effectLst>
                  <a:outerShdw sx="100000" sy="100000" kx="0" ky="0" algn="b" rotWithShape="0" blurRad="38100" dist="54428" dir="2700000">
                    <a:srgbClr val="000000">
                      <a:alpha val="48000"/>
                    </a:srgbClr>
                  </a:outerShdw>
                </a:effectLst>
                <a:latin typeface="Helvetica Neue Light"/>
                <a:ea typeface="Helvetica Neue Light"/>
                <a:cs typeface="Helvetica Neue Light"/>
                <a:sym typeface="Helvetica Neue Light"/>
              </a:defRPr>
            </a:lvl1pPr>
          </a:lstStyle>
          <a:p>
            <a:pPr/>
            <a:r>
              <a:t>“Nothing creates profit quite like global conflict.” </a:t>
            </a:r>
          </a:p>
        </p:txBody>
      </p:sp>
      <p:sp>
        <p:nvSpPr>
          <p:cNvPr id="132" name="–-  Mark Twain"/>
          <p:cNvSpPr txBox="1"/>
          <p:nvPr/>
        </p:nvSpPr>
        <p:spPr>
          <a:xfrm>
            <a:off x="6476305" y="4543414"/>
            <a:ext cx="11431390" cy="8040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i="1" sz="3200">
                <a:solidFill>
                  <a:srgbClr val="73BFFF"/>
                </a:solidFill>
                <a:effectLst>
                  <a:outerShdw sx="100000" sy="100000" kx="0" ky="0" algn="b" rotWithShape="0" blurRad="38100" dist="36285" dir="2700000">
                    <a:srgbClr val="000000">
                      <a:alpha val="48000"/>
                    </a:srgbClr>
                  </a:outerShdw>
                </a:effectLst>
              </a:defRPr>
            </a:lvl1pPr>
          </a:lstStyle>
          <a:p>
            <a:pPr/>
            <a:r>
              <a:t>–-  Mark Twain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SG  Price Earnings History"/>
          <p:cNvSpPr txBox="1"/>
          <p:nvPr>
            <p:ph type="title"/>
          </p:nvPr>
        </p:nvSpPr>
        <p:spPr>
          <a:xfrm>
            <a:off x="1473200" y="355600"/>
            <a:ext cx="21009890" cy="1827897"/>
          </a:xfrm>
          <a:prstGeom prst="rect">
            <a:avLst/>
          </a:prstGeom>
        </p:spPr>
        <p:txBody>
          <a:bodyPr/>
          <a:lstStyle/>
          <a:p>
            <a:pPr/>
            <a:r>
              <a:t>SSG  </a:t>
            </a:r>
            <a:r>
              <a:rPr sz="6500"/>
              <a:t>Price Earnings History</a:t>
            </a:r>
          </a:p>
        </p:txBody>
      </p:sp>
      <p:pic>
        <p:nvPicPr>
          <p:cNvPr id="186" name="Screen Shot 2021-09-18 at 8.26.52 PM.png" descr="Screen Shot 2021-09-18 at 8.26.52 PM.png"/>
          <p:cNvPicPr>
            <a:picLocks noChangeAspect="1"/>
          </p:cNvPicPr>
          <p:nvPr/>
        </p:nvPicPr>
        <p:blipFill>
          <a:blip r:embed="rId2">
            <a:extLst/>
          </a:blip>
          <a:stretch>
            <a:fillRect/>
          </a:stretch>
        </p:blipFill>
        <p:spPr>
          <a:xfrm>
            <a:off x="856644" y="3341103"/>
            <a:ext cx="22670713" cy="9167394"/>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SG  Risk and Reward (next 5 years)"/>
          <p:cNvSpPr txBox="1"/>
          <p:nvPr>
            <p:ph type="title"/>
          </p:nvPr>
        </p:nvSpPr>
        <p:spPr>
          <a:xfrm>
            <a:off x="1473199" y="355600"/>
            <a:ext cx="21066632" cy="1847920"/>
          </a:xfrm>
          <a:prstGeom prst="rect">
            <a:avLst/>
          </a:prstGeom>
        </p:spPr>
        <p:txBody>
          <a:bodyPr/>
          <a:lstStyle/>
          <a:p>
            <a:pPr/>
            <a:r>
              <a:t>SSG  </a:t>
            </a:r>
            <a:r>
              <a:rPr sz="6500"/>
              <a:t>Risk and Reward (next 5 years)</a:t>
            </a:r>
          </a:p>
        </p:txBody>
      </p:sp>
      <p:pic>
        <p:nvPicPr>
          <p:cNvPr id="189" name="Screen Shot 2021-09-18 at 8.27.34 PM.png" descr="Screen Shot 2021-09-18 at 8.27.34 PM.png"/>
          <p:cNvPicPr>
            <a:picLocks noChangeAspect="1"/>
          </p:cNvPicPr>
          <p:nvPr/>
        </p:nvPicPr>
        <p:blipFill>
          <a:blip r:embed="rId2">
            <a:extLst/>
          </a:blip>
          <a:stretch>
            <a:fillRect/>
          </a:stretch>
        </p:blipFill>
        <p:spPr>
          <a:xfrm>
            <a:off x="1509787" y="2504938"/>
            <a:ext cx="21364427" cy="10839723"/>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SG  5-year potential"/>
          <p:cNvSpPr txBox="1"/>
          <p:nvPr>
            <p:ph type="title"/>
          </p:nvPr>
        </p:nvSpPr>
        <p:spPr>
          <a:xfrm>
            <a:off x="1473199" y="355600"/>
            <a:ext cx="21066632" cy="1847920"/>
          </a:xfrm>
          <a:prstGeom prst="rect">
            <a:avLst/>
          </a:prstGeom>
        </p:spPr>
        <p:txBody>
          <a:bodyPr/>
          <a:lstStyle/>
          <a:p>
            <a:pPr/>
            <a:r>
              <a:t>SSG  </a:t>
            </a:r>
            <a:r>
              <a:rPr sz="6500"/>
              <a:t>5-year potential</a:t>
            </a:r>
          </a:p>
        </p:txBody>
      </p:sp>
      <p:pic>
        <p:nvPicPr>
          <p:cNvPr id="192" name="Screen Shot 2021-09-18 at 8.30.12 PM.png" descr="Screen Shot 2021-09-18 at 8.30.12 PM.png"/>
          <p:cNvPicPr>
            <a:picLocks noChangeAspect="1"/>
          </p:cNvPicPr>
          <p:nvPr/>
        </p:nvPicPr>
        <p:blipFill>
          <a:blip r:embed="rId2">
            <a:extLst/>
          </a:blip>
          <a:stretch>
            <a:fillRect/>
          </a:stretch>
        </p:blipFill>
        <p:spPr>
          <a:xfrm>
            <a:off x="1825611" y="2809955"/>
            <a:ext cx="20732778" cy="10229692"/>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FB  5-year price chart"/>
          <p:cNvSpPr txBox="1"/>
          <p:nvPr>
            <p:ph type="title"/>
          </p:nvPr>
        </p:nvSpPr>
        <p:spPr>
          <a:xfrm>
            <a:off x="1473200" y="355599"/>
            <a:ext cx="20357350" cy="1602950"/>
          </a:xfrm>
          <a:prstGeom prst="rect">
            <a:avLst/>
          </a:prstGeom>
        </p:spPr>
        <p:txBody>
          <a:bodyPr/>
          <a:lstStyle/>
          <a:p>
            <a:pPr defTabSz="817244">
              <a:defRPr sz="9900">
                <a:effectLst>
                  <a:outerShdw sx="100000" sy="100000" kx="0" ky="0" algn="b" rotWithShape="0" blurRad="50292" dist="37719" dir="5400000">
                    <a:srgbClr val="000000"/>
                  </a:outerShdw>
                </a:effectLst>
              </a:defRPr>
            </a:pPr>
            <a:r>
              <a:t>FB  </a:t>
            </a:r>
            <a:r>
              <a:rPr sz="6435"/>
              <a:t>5-year price chart</a:t>
            </a:r>
          </a:p>
        </p:txBody>
      </p:sp>
      <p:pic>
        <p:nvPicPr>
          <p:cNvPr id="195" name="9. FB 5-year chart (210920).pdf" descr="9. FB 5-year chart (210920).pdf"/>
          <p:cNvPicPr>
            <a:picLocks noChangeAspect="0"/>
          </p:cNvPicPr>
          <p:nvPr/>
        </p:nvPicPr>
        <p:blipFill>
          <a:blip r:embed="rId2">
            <a:extLst/>
          </a:blip>
          <a:stretch>
            <a:fillRect/>
          </a:stretch>
        </p:blipFill>
        <p:spPr>
          <a:xfrm>
            <a:off x="1639997" y="2145228"/>
            <a:ext cx="20023756" cy="112072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Facebook (FB)"/>
          <p:cNvSpPr txBox="1"/>
          <p:nvPr>
            <p:ph type="title"/>
          </p:nvPr>
        </p:nvSpPr>
        <p:spPr>
          <a:xfrm>
            <a:off x="1473198" y="355599"/>
            <a:ext cx="21095928" cy="1897616"/>
          </a:xfrm>
          <a:prstGeom prst="rect">
            <a:avLst/>
          </a:prstGeom>
        </p:spPr>
        <p:txBody>
          <a:bodyPr/>
          <a:lstStyle/>
          <a:p>
            <a:pPr/>
            <a:r>
              <a:t>Facebook (FB)</a:t>
            </a:r>
          </a:p>
        </p:txBody>
      </p:sp>
      <p:sp>
        <p:nvSpPr>
          <p:cNvPr id="135" name="Facebook is the world’s largest online social network, with 2.5 billion monthly active users.  Users engage with each other in different ways, exchanging messages and sharing news events, photos, and videos.…"/>
          <p:cNvSpPr txBox="1"/>
          <p:nvPr>
            <p:ph type="body" idx="1"/>
          </p:nvPr>
        </p:nvSpPr>
        <p:spPr>
          <a:prstGeom prst="rect">
            <a:avLst/>
          </a:prstGeom>
        </p:spPr>
        <p:txBody>
          <a:bodyPr/>
          <a:lstStyle/>
          <a:p>
            <a:pPr>
              <a:buBlip>
                <a:blip r:embed="rId2"/>
              </a:buBlip>
            </a:pPr>
            <a:r>
              <a:t>Facebook is the world’s largest online social network, with 2.5 billion monthly active users.  Users engage with each other in different ways, exchanging messages and sharing news events, photos, and videos.</a:t>
            </a:r>
          </a:p>
          <a:p>
            <a:pPr>
              <a:buBlip>
                <a:blip r:embed="rId2"/>
              </a:buBlip>
            </a:pPr>
            <a:r>
              <a:t>On the video side, the firm is in the process of building a library of premium content and monetizing it via ads or subscription revenue.  Facebook refers to this as Facebook Watch.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Facebook (FB)"/>
          <p:cNvSpPr txBox="1"/>
          <p:nvPr>
            <p:ph type="title"/>
          </p:nvPr>
        </p:nvSpPr>
        <p:spPr>
          <a:xfrm>
            <a:off x="1473198" y="355600"/>
            <a:ext cx="21081980" cy="2099544"/>
          </a:xfrm>
          <a:prstGeom prst="rect">
            <a:avLst/>
          </a:prstGeom>
        </p:spPr>
        <p:txBody>
          <a:bodyPr/>
          <a:lstStyle/>
          <a:p>
            <a:pPr/>
            <a:r>
              <a:t>Facebook (FB)</a:t>
            </a:r>
          </a:p>
        </p:txBody>
      </p:sp>
      <p:sp>
        <p:nvSpPr>
          <p:cNvPr id="138" name="The firm’s ecosystem consists mainly of the Facebook app, Instagram, Messenger, WhatsApp, and many features surrounding these products.  Users can access Facebook on mobile devices and desktops.…"/>
          <p:cNvSpPr txBox="1"/>
          <p:nvPr>
            <p:ph type="body" idx="1"/>
          </p:nvPr>
        </p:nvSpPr>
        <p:spPr>
          <a:prstGeom prst="rect">
            <a:avLst/>
          </a:prstGeom>
        </p:spPr>
        <p:txBody>
          <a:bodyPr/>
          <a:lstStyle/>
          <a:p>
            <a:pPr>
              <a:buBlip>
                <a:blip r:embed="rId2"/>
              </a:buBlip>
            </a:pPr>
            <a:r>
              <a:t>The firm’s ecosystem consists mainly of the Facebook app, Instagram, Messenger, WhatsApp, and many features surrounding these products.  Users can access Facebook on mobile devices and desktops.</a:t>
            </a:r>
          </a:p>
          <a:p>
            <a:pPr>
              <a:buBlip>
                <a:blip r:embed="rId2"/>
              </a:buBlip>
            </a:pPr>
            <a:r>
              <a:t>Advertising revenue represents more than 90% of the firm’s total revenue, with 50% coming from the U.S. and Canada and 25% from Europe.  With gross margins above 80%, Facebook operates at a 30%-plus margin.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4 Reasons Facebook (FB) is a Compelling Buy"/>
          <p:cNvSpPr txBox="1"/>
          <p:nvPr>
            <p:ph type="title"/>
          </p:nvPr>
        </p:nvSpPr>
        <p:spPr>
          <a:prstGeom prst="rect">
            <a:avLst/>
          </a:prstGeom>
        </p:spPr>
        <p:txBody>
          <a:bodyPr/>
          <a:lstStyle>
            <a:lvl1pPr>
              <a:defRPr sz="8100"/>
            </a:lvl1pPr>
          </a:lstStyle>
          <a:p>
            <a:pPr/>
            <a:r>
              <a:t>4 Reasons Facebook (FB) is a Compelling Buy</a:t>
            </a:r>
          </a:p>
        </p:txBody>
      </p:sp>
      <p:sp>
        <p:nvSpPr>
          <p:cNvPr id="141" name="A Dynamic Business Model…"/>
          <p:cNvSpPr txBox="1"/>
          <p:nvPr>
            <p:ph type="body" idx="1"/>
          </p:nvPr>
        </p:nvSpPr>
        <p:spPr>
          <a:xfrm>
            <a:off x="1473200" y="3905250"/>
            <a:ext cx="21437600" cy="8039100"/>
          </a:xfrm>
          <a:prstGeom prst="rect">
            <a:avLst/>
          </a:prstGeom>
        </p:spPr>
        <p:txBody>
          <a:bodyPr/>
          <a:lstStyle/>
          <a:p>
            <a:pPr>
              <a:buBlip>
                <a:blip r:embed="rId2"/>
              </a:buBlip>
            </a:pPr>
            <a:r>
              <a:t>A Dynamic Business Model</a:t>
            </a:r>
          </a:p>
          <a:p>
            <a:pPr>
              <a:buBlip>
                <a:blip r:embed="rId2"/>
              </a:buBlip>
            </a:pPr>
            <a:r>
              <a:t>A “cash cow” with growth</a:t>
            </a:r>
          </a:p>
          <a:p>
            <a:pPr>
              <a:buBlip>
                <a:blip r:embed="rId2"/>
              </a:buBlip>
            </a:pPr>
            <a:r>
              <a:t>An aggressive stock buyback</a:t>
            </a:r>
          </a:p>
          <a:p>
            <a:pPr>
              <a:buBlip>
                <a:blip r:embed="rId2"/>
              </a:buBlip>
            </a:pPr>
            <a:r>
              <a:t>A stock that’s on sale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4 Reasons:…"/>
          <p:cNvSpPr txBox="1"/>
          <p:nvPr>
            <p:ph type="title"/>
          </p:nvPr>
        </p:nvSpPr>
        <p:spPr>
          <a:xfrm>
            <a:off x="1473199" y="355600"/>
            <a:ext cx="20914019" cy="2337445"/>
          </a:xfrm>
          <a:prstGeom prst="rect">
            <a:avLst/>
          </a:prstGeom>
        </p:spPr>
        <p:txBody>
          <a:bodyPr/>
          <a:lstStyle/>
          <a:p>
            <a:pPr defTabSz="734694">
              <a:defRPr sz="5700">
                <a:effectLst>
                  <a:outerShdw sx="100000" sy="100000" kx="0" ky="0" algn="b" rotWithShape="0" blurRad="50800" dist="33909" dir="5400000">
                    <a:srgbClr val="000000"/>
                  </a:outerShdw>
                </a:effectLst>
              </a:defRPr>
            </a:pPr>
            <a:r>
              <a:t>4 Reasons:</a:t>
            </a:r>
          </a:p>
          <a:p>
            <a:pPr defTabSz="734694">
              <a:defRPr sz="8900">
                <a:effectLst>
                  <a:outerShdw sx="100000" sy="100000" kx="0" ky="0" algn="b" rotWithShape="0" blurRad="50800" dist="33909" dir="5400000">
                    <a:srgbClr val="000000"/>
                  </a:outerShdw>
                </a:effectLst>
              </a:defRPr>
            </a:pPr>
            <a:r>
              <a:t>Dynamic Business Model</a:t>
            </a:r>
          </a:p>
        </p:txBody>
      </p:sp>
      <p:sp>
        <p:nvSpPr>
          <p:cNvPr id="144" name="FB started as a simple social media network in the early 2000s, but founder and CEO Mark Zuckerberg has been active in positioning the company for future growth.…"/>
          <p:cNvSpPr txBox="1"/>
          <p:nvPr>
            <p:ph type="body" idx="1"/>
          </p:nvPr>
        </p:nvSpPr>
        <p:spPr>
          <a:xfrm>
            <a:off x="1473200" y="3905250"/>
            <a:ext cx="21437600" cy="8039100"/>
          </a:xfrm>
          <a:prstGeom prst="rect">
            <a:avLst/>
          </a:prstGeom>
        </p:spPr>
        <p:txBody>
          <a:bodyPr/>
          <a:lstStyle/>
          <a:p>
            <a:pPr>
              <a:buBlip>
                <a:blip r:embed="rId2"/>
              </a:buBlip>
              <a:defRPr sz="4200"/>
            </a:pPr>
            <a:r>
              <a:t>FB started as a simple social media network in the early 2000s, but founder and CEO Mark Zuckerberg has been active in positioning the company for future growth.</a:t>
            </a:r>
          </a:p>
          <a:p>
            <a:pPr>
              <a:buBlip>
                <a:blip r:embed="rId2"/>
              </a:buBlip>
              <a:defRPr sz="4200"/>
            </a:pPr>
            <a:r>
              <a:t>FB predicted the importance of images to social media, buying Instagram for $1 billion in 2012, in what is commonly looked back on as one of the "steals" of corporate history, now that Instagram boasts more than 1 billion users.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4 Reasons:…"/>
          <p:cNvSpPr txBox="1"/>
          <p:nvPr>
            <p:ph type="title"/>
          </p:nvPr>
        </p:nvSpPr>
        <p:spPr>
          <a:xfrm>
            <a:off x="1473200" y="355599"/>
            <a:ext cx="20442472" cy="2340575"/>
          </a:xfrm>
          <a:prstGeom prst="rect">
            <a:avLst/>
          </a:prstGeom>
        </p:spPr>
        <p:txBody>
          <a:bodyPr/>
          <a:lstStyle/>
          <a:p>
            <a:pPr defTabSz="734694">
              <a:defRPr sz="5700">
                <a:effectLst>
                  <a:outerShdw sx="100000" sy="100000" kx="0" ky="0" algn="b" rotWithShape="0" blurRad="50800" dist="33909" dir="5400000">
                    <a:srgbClr val="000000"/>
                  </a:outerShdw>
                </a:effectLst>
              </a:defRPr>
            </a:pPr>
            <a:r>
              <a:t>4 Reasons:</a:t>
            </a:r>
          </a:p>
          <a:p>
            <a:pPr defTabSz="734694">
              <a:defRPr sz="8900">
                <a:effectLst>
                  <a:outerShdw sx="100000" sy="100000" kx="0" ky="0" algn="b" rotWithShape="0" blurRad="50800" dist="33909" dir="5400000">
                    <a:srgbClr val="000000"/>
                  </a:outerShdw>
                </a:effectLst>
              </a:defRPr>
            </a:pPr>
            <a:r>
              <a:t>Dynamic Business Model</a:t>
            </a:r>
          </a:p>
        </p:txBody>
      </p:sp>
      <p:sp>
        <p:nvSpPr>
          <p:cNvPr id="147" name="FB later bought WhatsApp in 2014 in a deal worth $16 billion in cash and stock; the WhatsApp platform now has more than 2 billion users and is the world's most popular mobile messenger.…"/>
          <p:cNvSpPr txBox="1"/>
          <p:nvPr>
            <p:ph type="body" idx="1"/>
          </p:nvPr>
        </p:nvSpPr>
        <p:spPr>
          <a:xfrm>
            <a:off x="1473200" y="3905250"/>
            <a:ext cx="21437600" cy="8039100"/>
          </a:xfrm>
          <a:prstGeom prst="rect">
            <a:avLst/>
          </a:prstGeom>
        </p:spPr>
        <p:txBody>
          <a:bodyPr/>
          <a:lstStyle/>
          <a:p>
            <a:pPr>
              <a:buBlip>
                <a:blip r:embed="rId2"/>
              </a:buBlip>
              <a:defRPr sz="4200"/>
            </a:pPr>
            <a:r>
              <a:t>FB later bought WhatsApp in 2014 in a deal worth $16 billion in cash and stock; the WhatsApp platform now has more than 2 billion users and is the world's most popular mobile messenger.</a:t>
            </a:r>
          </a:p>
          <a:p>
            <a:pPr>
              <a:buBlip>
                <a:blip r:embed="rId2"/>
              </a:buBlip>
              <a:defRPr sz="4200"/>
            </a:pPr>
            <a:r>
              <a:t>FB has also leaned into augmented reality (AR) and virtual reality (VR), buying VR hardware company Oculus in 2014 for $2 billion, and recently announcing a new team to develop Facebook's "Metaverse" business.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4 Reasons:…"/>
          <p:cNvSpPr txBox="1"/>
          <p:nvPr>
            <p:ph type="title"/>
          </p:nvPr>
        </p:nvSpPr>
        <p:spPr>
          <a:xfrm>
            <a:off x="1473200" y="355598"/>
            <a:ext cx="21114572" cy="2344249"/>
          </a:xfrm>
          <a:prstGeom prst="rect">
            <a:avLst/>
          </a:prstGeom>
        </p:spPr>
        <p:txBody>
          <a:bodyPr/>
          <a:lstStyle/>
          <a:p>
            <a:pPr defTabSz="734694">
              <a:defRPr sz="5700">
                <a:effectLst>
                  <a:outerShdw sx="100000" sy="100000" kx="0" ky="0" algn="b" rotWithShape="0" blurRad="50800" dist="33909" dir="5400000">
                    <a:srgbClr val="000000"/>
                  </a:outerShdw>
                </a:effectLst>
              </a:defRPr>
            </a:pPr>
            <a:r>
              <a:t>4 Reasons:</a:t>
            </a:r>
          </a:p>
          <a:p>
            <a:pPr defTabSz="734694">
              <a:defRPr sz="8900">
                <a:effectLst>
                  <a:outerShdw sx="100000" sy="100000" kx="0" ky="0" algn="b" rotWithShape="0" blurRad="50800" dist="33909" dir="5400000">
                    <a:srgbClr val="000000"/>
                  </a:outerShdw>
                </a:effectLst>
              </a:defRPr>
            </a:pPr>
            <a:r>
              <a:t>“Cash Cow” with Growth</a:t>
            </a:r>
          </a:p>
        </p:txBody>
      </p:sp>
      <p:sp>
        <p:nvSpPr>
          <p:cNvPr id="150" name="These, among other strategic acquisitions have created value for FB over time via both user growth and monetization.  FB makes the vast majority of its revenue from advertising, so by growing users and generating increasingly more revenue from them, it's"/>
          <p:cNvSpPr txBox="1"/>
          <p:nvPr>
            <p:ph type="body" idx="1"/>
          </p:nvPr>
        </p:nvSpPr>
        <p:spPr>
          <a:xfrm>
            <a:off x="1473200" y="3905250"/>
            <a:ext cx="21437600" cy="8039100"/>
          </a:xfrm>
          <a:prstGeom prst="rect">
            <a:avLst/>
          </a:prstGeom>
        </p:spPr>
        <p:txBody>
          <a:bodyPr/>
          <a:lstStyle/>
          <a:p>
            <a:pPr marL="571500" indent="-571500" defTabSz="742950">
              <a:spcBef>
                <a:spcPts val="4500"/>
              </a:spcBef>
              <a:buBlip>
                <a:blip r:embed="rId2"/>
              </a:buBlip>
              <a:defRPr sz="4500">
                <a:effectLst>
                  <a:outerShdw sx="100000" sy="100000" kx="0" ky="0" algn="b" rotWithShape="0" blurRad="50800" dist="34289" dir="5400000">
                    <a:srgbClr val="000000"/>
                  </a:outerShdw>
                </a:effectLst>
              </a:defRPr>
            </a:pPr>
            <a:r>
              <a:t>These, among other strategic acquisitions have created value for FB over time via both user growth and monetization.  FB makes the vast majority of its revenue from advertising, so by growing users and generating increasingly more revenue from them, it's a two-sided way to grow revenue.</a:t>
            </a:r>
          </a:p>
          <a:p>
            <a:pPr marL="571500" indent="-571500" defTabSz="742950">
              <a:spcBef>
                <a:spcPts val="4500"/>
              </a:spcBef>
              <a:buBlip>
                <a:blip r:embed="rId2"/>
              </a:buBlip>
              <a:defRPr sz="4500">
                <a:effectLst>
                  <a:outerShdw sx="100000" sy="100000" kx="0" ky="0" algn="b" rotWithShape="0" blurRad="50800" dist="34289" dir="5400000">
                    <a:srgbClr val="000000"/>
                  </a:outerShdw>
                </a:effectLst>
              </a:defRPr>
            </a:pPr>
            <a:r>
              <a:t>FB's total number of daily users has grown 20% over the past two years, to 1.9 billion.  FB is increasing its average revenue per user (ARPU) at the same time, hitting $10.12 per user in 2021's second quarter, a 43% increase year-over-year.</a:t>
            </a:r>
          </a:p>
          <a:p>
            <a:pPr marL="571500" indent="-571500" defTabSz="742950">
              <a:spcBef>
                <a:spcPts val="4500"/>
              </a:spcBef>
              <a:buBlip>
                <a:blip r:embed="rId2"/>
              </a:buBlip>
              <a:defRPr sz="4500">
                <a:effectLst>
                  <a:outerShdw sx="100000" sy="100000" kx="0" ky="0" algn="b" rotWithShape="0" blurRad="50800" dist="34289" dir="5400000">
                    <a:srgbClr val="000000"/>
                  </a:outerShdw>
                </a:effectLst>
              </a:defRPr>
            </a:pPr>
            <a:r>
              <a:t>With more users generating more revenue, FB's overall revenue growth is impressive.  In its Q2 2021, FB did $29 billion in revenue, a 56% increase over 2020.</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4 Reasons:…"/>
          <p:cNvSpPr txBox="1"/>
          <p:nvPr>
            <p:ph type="title"/>
          </p:nvPr>
        </p:nvSpPr>
        <p:spPr>
          <a:xfrm>
            <a:off x="1473198" y="355600"/>
            <a:ext cx="21007518" cy="2185769"/>
          </a:xfrm>
          <a:prstGeom prst="rect">
            <a:avLst/>
          </a:prstGeom>
        </p:spPr>
        <p:txBody>
          <a:bodyPr/>
          <a:lstStyle/>
          <a:p>
            <a:pPr defTabSz="685165">
              <a:defRPr sz="5300">
                <a:effectLst>
                  <a:outerShdw sx="100000" sy="100000" kx="0" ky="0" algn="b" rotWithShape="0" blurRad="38100" dist="31623" dir="5400000">
                    <a:srgbClr val="000000"/>
                  </a:outerShdw>
                </a:effectLst>
              </a:defRPr>
            </a:pPr>
            <a:r>
              <a:t>4 Reasons:</a:t>
            </a:r>
          </a:p>
          <a:p>
            <a:pPr defTabSz="685165">
              <a:defRPr sz="8300">
                <a:effectLst>
                  <a:outerShdw sx="100000" sy="100000" kx="0" ky="0" algn="b" rotWithShape="0" blurRad="38100" dist="31623" dir="5400000">
                    <a:srgbClr val="000000"/>
                  </a:outerShdw>
                </a:effectLst>
              </a:defRPr>
            </a:pPr>
            <a:r>
              <a:t>Aggressive Stock Buyback</a:t>
            </a:r>
          </a:p>
        </p:txBody>
      </p:sp>
      <p:sp>
        <p:nvSpPr>
          <p:cNvPr id="153" name="FB is very profitable, generating lots of cash as revenue grows larger.  It converted $8.5 billion, or 29% of its revenue, into free cash flow (FCF) in Q2; FCF is the cash remaining after spending what it needs to run the business.…"/>
          <p:cNvSpPr txBox="1"/>
          <p:nvPr>
            <p:ph type="body" idx="1"/>
          </p:nvPr>
        </p:nvSpPr>
        <p:spPr>
          <a:xfrm>
            <a:off x="1473200" y="3905250"/>
            <a:ext cx="21437600" cy="8039100"/>
          </a:xfrm>
          <a:prstGeom prst="rect">
            <a:avLst/>
          </a:prstGeom>
        </p:spPr>
        <p:txBody>
          <a:bodyPr/>
          <a:lstStyle/>
          <a:p>
            <a:pPr marL="514350" indent="-514350" defTabSz="668655">
              <a:spcBef>
                <a:spcPts val="4100"/>
              </a:spcBef>
              <a:buBlip>
                <a:blip r:embed="rId2"/>
              </a:buBlip>
              <a:defRPr sz="4000">
                <a:effectLst>
                  <a:outerShdw sx="100000" sy="100000" kx="0" ky="0" algn="b" rotWithShape="0" blurRad="38100" dist="30861" dir="5400000">
                    <a:srgbClr val="000000"/>
                  </a:outerShdw>
                </a:effectLst>
              </a:defRPr>
            </a:pPr>
            <a:r>
              <a:t>FB is very profitable, generating lots of cash as revenue grows larger.  It converted $8.5 billion, or 29% of its revenue, into free cash flow (FCF) in Q2; FCF is the cash remaining after spending what it needs to run the business.</a:t>
            </a:r>
          </a:p>
          <a:p>
            <a:pPr marL="514350" indent="-514350" defTabSz="668655">
              <a:spcBef>
                <a:spcPts val="4100"/>
              </a:spcBef>
              <a:buBlip>
                <a:blip r:embed="rId2"/>
              </a:buBlip>
              <a:defRPr sz="4000">
                <a:effectLst>
                  <a:outerShdw sx="100000" sy="100000" kx="0" ky="0" algn="b" rotWithShape="0" blurRad="38100" dist="30861" dir="5400000">
                    <a:srgbClr val="000000"/>
                  </a:outerShdw>
                </a:effectLst>
              </a:defRPr>
            </a:pPr>
            <a:r>
              <a:t>Rather than pay a dividend, FB is buying back its own stock, increasing the value of the remaining shares because its profits are split between a smaller number of shares.  The result is an increase in earnings per share (EPS), which typically drives the stock price higher over time.</a:t>
            </a:r>
          </a:p>
          <a:p>
            <a:pPr marL="514350" indent="-514350" defTabSz="668655">
              <a:spcBef>
                <a:spcPts val="4100"/>
              </a:spcBef>
              <a:buBlip>
                <a:blip r:embed="rId2"/>
              </a:buBlip>
              <a:defRPr sz="4000">
                <a:effectLst>
                  <a:outerShdw sx="100000" sy="100000" kx="0" ky="0" algn="b" rotWithShape="0" blurRad="38100" dist="30861" dir="5400000">
                    <a:srgbClr val="000000"/>
                  </a:outerShdw>
                </a:effectLst>
              </a:defRPr>
            </a:pPr>
            <a:r>
              <a:t>FB bought back $7.1 billion of its stock during 2021 Q2, and its total number of shares outstanding has decreased to 2.877 billion from 2.921 billion at the end of 2018.  The company has $64 billion on its balance sheet in cash and securities, so investors should look for the buybacks to continue.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A7A7A7"/>
      </a:dk2>
      <a:lt2>
        <a:srgbClr val="535353"/>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a:ea typeface="Helvetica Neue"/>
        <a:cs typeface="Helvetica Neue"/>
      </a:majorFont>
      <a:minorFont>
        <a:latin typeface="Helvetica"/>
        <a:ea typeface="Helvetica"/>
        <a:cs typeface="Helvetica"/>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C00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A7A7A7"/>
      </a:dk2>
      <a:lt2>
        <a:srgbClr val="535353"/>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a:ea typeface="Helvetica Neue"/>
        <a:cs typeface="Helvetica Neue"/>
      </a:majorFont>
      <a:minorFont>
        <a:latin typeface="Helvetica"/>
        <a:ea typeface="Helvetica"/>
        <a:cs typeface="Helvetica"/>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C00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FFFF"/>
            </a:solidFill>
            <a:effectLst>
              <a:outerShdw sx="100000" sy="100000" kx="0" ky="0" algn="b" rotWithShape="0" blurRad="50800" dist="38100" dir="540000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