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 id="2147484201" r:id="rId2"/>
  </p:sldMasterIdLst>
  <p:notesMasterIdLst>
    <p:notesMasterId r:id="rId24"/>
  </p:notesMasterIdLst>
  <p:handoutMasterIdLst>
    <p:handoutMasterId r:id="rId25"/>
  </p:handoutMasterIdLst>
  <p:sldIdLst>
    <p:sldId id="928" r:id="rId3"/>
    <p:sldId id="930" r:id="rId4"/>
    <p:sldId id="259" r:id="rId5"/>
    <p:sldId id="262" r:id="rId6"/>
    <p:sldId id="266" r:id="rId7"/>
    <p:sldId id="268" r:id="rId8"/>
    <p:sldId id="287" r:id="rId9"/>
    <p:sldId id="288" r:id="rId10"/>
    <p:sldId id="284" r:id="rId11"/>
    <p:sldId id="286" r:id="rId12"/>
    <p:sldId id="310" r:id="rId13"/>
    <p:sldId id="291" r:id="rId14"/>
    <p:sldId id="311" r:id="rId15"/>
    <p:sldId id="312" r:id="rId16"/>
    <p:sldId id="296" r:id="rId17"/>
    <p:sldId id="293" r:id="rId18"/>
    <p:sldId id="302" r:id="rId19"/>
    <p:sldId id="313" r:id="rId20"/>
    <p:sldId id="305" r:id="rId21"/>
    <p:sldId id="306" r:id="rId22"/>
    <p:sldId id="931" r:id="rId2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C00CC"/>
    <a:srgbClr val="376091"/>
    <a:srgbClr val="00458A"/>
    <a:srgbClr val="FF9933"/>
    <a:srgbClr val="9933FF"/>
    <a:srgbClr val="FF0000"/>
    <a:srgbClr val="006C00"/>
    <a:srgbClr val="003468"/>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5678" autoAdjust="0"/>
  </p:normalViewPr>
  <p:slideViewPr>
    <p:cSldViewPr>
      <p:cViewPr varScale="1">
        <p:scale>
          <a:sx n="70" d="100"/>
          <a:sy n="70" d="100"/>
        </p:scale>
        <p:origin x="66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9683"/>
    </p:cViewPr>
  </p:sorterViewPr>
  <p:notesViewPr>
    <p:cSldViewPr>
      <p:cViewPr varScale="1">
        <p:scale>
          <a:sx n="85" d="100"/>
          <a:sy n="85" d="100"/>
        </p:scale>
        <p:origin x="2088" y="53"/>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1" y="0"/>
            <a:ext cx="9296400" cy="55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76" tIns="48689" rIns="97376" bIns="48689"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0" y="6640825"/>
            <a:ext cx="8375388" cy="36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76" tIns="48689" rIns="97376" bIns="48689"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8007879" y="6641465"/>
            <a:ext cx="1288521" cy="36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76" tIns="48689" rIns="97376" bIns="48689"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69" tIns="46585" rIns="93169" bIns="46585" rtlCol="0"/>
          <a:lstStyle>
            <a:lvl1pPr algn="r">
              <a:defRPr sz="1200"/>
            </a:lvl1pPr>
          </a:lstStyle>
          <a:p>
            <a:fld id="{E52113C5-E00A-4258-B6C8-79E2386AC8A6}" type="datetimeFigureOut">
              <a:rPr lang="en-US" smtClean="0"/>
              <a:t>3/14/2021</a:t>
            </a:fld>
            <a:endParaRPr lang="en-US" dirty="0"/>
          </a:p>
        </p:txBody>
      </p:sp>
      <p:sp>
        <p:nvSpPr>
          <p:cNvPr id="4" name="Slide Image Placeholder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3"/>
            <a:ext cx="4028440" cy="350520"/>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3"/>
            <a:ext cx="4028440" cy="350520"/>
          </a:xfrm>
          <a:prstGeom prst="rect">
            <a:avLst/>
          </a:prstGeom>
        </p:spPr>
        <p:txBody>
          <a:bodyPr vert="horz" lIns="93169" tIns="46585" rIns="93169" bIns="46585"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t>Simpson Manufacturing Company produces wood production products.  The company offers connectors, truss plates, fastening systems, fasteners, prefabricated lateral systems, concrete construction products, adhesives, mechanical anchors, carbide drill bits, powdered-actuated</a:t>
            </a:r>
            <a:r>
              <a:rPr lang="en-US" baseline="0" dirty="0"/>
              <a:t> tools and fiber reinforced materials.  Simpson Manufacturing markets its products to the residential, light industry and commercial construction markets as well as the remodeling and do-it-yourself markets.  The largest end market is the United States.  Simson Manufacturing is a medium size company with building products and equipment industry and Industrials sector.  It is also a global company dealing with 60 countries.</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236509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earnings per share (EPS) growth is the second indicator BetterInvesting uses to identify well managed growth companies.</a:t>
            </a:r>
            <a:br>
              <a:rPr lang="en-US" dirty="0"/>
            </a:br>
            <a:r>
              <a:rPr lang="en-US" dirty="0"/>
              <a:t/>
            </a:r>
            <a:br>
              <a:rPr lang="en-US" dirty="0"/>
            </a:br>
            <a:r>
              <a:rPr lang="en-US" dirty="0"/>
              <a:t>It is desirable to invest in companies whose EPS growth rate is strong and consistent and generally growing faster than the overall economy and inflation combined.  The SSD line is up and straight and the latest year ago quarter data is higher than it’s peers</a:t>
            </a:r>
          </a:p>
        </p:txBody>
      </p:sp>
      <p:sp>
        <p:nvSpPr>
          <p:cNvPr id="4" name="Slide Number Placeholder 3"/>
          <p:cNvSpPr>
            <a:spLocks noGrp="1"/>
          </p:cNvSpPr>
          <p:nvPr>
            <p:ph type="sldNum" sz="quarter" idx="10"/>
          </p:nvPr>
        </p:nvSpPr>
        <p:spPr/>
        <p:txBody>
          <a:bodyPr/>
          <a:lstStyle/>
          <a:p>
            <a:fld id="{94DF791D-0A52-4F42-B17F-CD13ACB06D77}" type="slidenum">
              <a:rPr lang="en-US" smtClean="0"/>
              <a:t>11</a:t>
            </a:fld>
            <a:endParaRPr lang="en-US"/>
          </a:p>
        </p:txBody>
      </p:sp>
    </p:spTree>
    <p:extLst>
      <p:ext uri="{BB962C8B-B14F-4D97-AF65-F5344CB8AC3E}">
        <p14:creationId xmlns:p14="http://schemas.microsoft.com/office/powerpoint/2010/main" val="398307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reviewed the company's historical sales and earnings growth. Both should be growing</a:t>
            </a:r>
            <a:br>
              <a:rPr lang="en-US" dirty="0"/>
            </a:br>
            <a:r>
              <a:rPr lang="en-US" dirty="0"/>
              <a:t>1. Faster than the economy and inflation combined</a:t>
            </a:r>
            <a:br>
              <a:rPr lang="en-US" dirty="0"/>
            </a:br>
            <a:r>
              <a:rPr lang="en-US" dirty="0"/>
              <a:t>2. Faster than competitors</a:t>
            </a:r>
            <a:br>
              <a:rPr lang="en-US" dirty="0"/>
            </a:br>
            <a:r>
              <a:rPr lang="en-US" dirty="0"/>
              <a:t>3. Consistently</a:t>
            </a:r>
            <a:br>
              <a:rPr lang="en-US" dirty="0"/>
            </a:br>
            <a:r>
              <a:rPr lang="en-US" dirty="0"/>
              <a:t/>
            </a:r>
            <a:br>
              <a:rPr lang="en-US" dirty="0"/>
            </a:br>
            <a:r>
              <a:rPr lang="en-US" dirty="0"/>
              <a:t>If these conditions have been met then check that EPS is growing in line with sales.  The graph demonstrates that this is so.</a:t>
            </a:r>
          </a:p>
        </p:txBody>
      </p:sp>
      <p:sp>
        <p:nvSpPr>
          <p:cNvPr id="4" name="Slide Number Placeholder 3"/>
          <p:cNvSpPr>
            <a:spLocks noGrp="1"/>
          </p:cNvSpPr>
          <p:nvPr>
            <p:ph type="sldNum" sz="quarter" idx="10"/>
          </p:nvPr>
        </p:nvSpPr>
        <p:spPr/>
        <p:txBody>
          <a:bodyPr/>
          <a:lstStyle/>
          <a:p>
            <a:fld id="{94DF791D-0A52-4F42-B17F-CD13ACB06D77}" type="slidenum">
              <a:rPr lang="en-US" smtClean="0"/>
              <a:t>12</a:t>
            </a:fld>
            <a:endParaRPr lang="en-US"/>
          </a:p>
        </p:txBody>
      </p:sp>
    </p:spTree>
    <p:extLst>
      <p:ext uri="{BB962C8B-B14F-4D97-AF65-F5344CB8AC3E}">
        <p14:creationId xmlns:p14="http://schemas.microsoft.com/office/powerpoint/2010/main" val="288027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 Pre-tax Profit on Sales is the third indicator BetterInvesting uses to identify well managed growth companies. A good percent pre-tax profit margin shows a company is well managed.</a:t>
            </a:r>
            <a:br>
              <a:rPr lang="en-US" dirty="0"/>
            </a:br>
            <a:r>
              <a:rPr lang="en-US" dirty="0"/>
              <a:t/>
            </a:r>
            <a:br>
              <a:rPr lang="en-US" dirty="0"/>
            </a:br>
            <a:r>
              <a:rPr lang="en-US" dirty="0"/>
              <a:t>It is desirable to invest in companies whose percent pre-tax profit is increasing or at least staying the same. Examining the most recent five year average helps us determine this.  Is the 5 year average percentage of pre-tax profit on sales increasing or at least staying the same?  Is the percentage of profit consistent over time?</a:t>
            </a:r>
            <a:br>
              <a:rPr lang="en-US" dirty="0"/>
            </a:br>
            <a:endParaRPr lang="en-US" dirty="0"/>
          </a:p>
          <a:p>
            <a:r>
              <a:rPr lang="en-US" dirty="0"/>
              <a:t>Does this company deserve further study?</a:t>
            </a:r>
            <a:br>
              <a:rPr lang="en-US" dirty="0"/>
            </a:br>
            <a:r>
              <a:rPr lang="en-US" dirty="0"/>
              <a:t/>
            </a:r>
            <a:br>
              <a:rPr lang="en-US" dirty="0"/>
            </a:br>
            <a:r>
              <a:rPr lang="en-US" dirty="0"/>
              <a:t>Compare your candidate company to</a:t>
            </a:r>
            <a:br>
              <a:rPr lang="en-US" dirty="0"/>
            </a:br>
            <a:endParaRPr lang="en-US" dirty="0"/>
          </a:p>
        </p:txBody>
      </p:sp>
      <p:sp>
        <p:nvSpPr>
          <p:cNvPr id="4" name="Slide Number Placeholder 3"/>
          <p:cNvSpPr>
            <a:spLocks noGrp="1"/>
          </p:cNvSpPr>
          <p:nvPr>
            <p:ph type="sldNum" sz="quarter" idx="10"/>
          </p:nvPr>
        </p:nvSpPr>
        <p:spPr/>
        <p:txBody>
          <a:bodyPr/>
          <a:lstStyle/>
          <a:p>
            <a:fld id="{94DF791D-0A52-4F42-B17F-CD13ACB06D77}" type="slidenum">
              <a:rPr lang="en-US" smtClean="0"/>
              <a:t>13</a:t>
            </a:fld>
            <a:endParaRPr lang="en-US"/>
          </a:p>
        </p:txBody>
      </p:sp>
    </p:spTree>
    <p:extLst>
      <p:ext uri="{BB962C8B-B14F-4D97-AF65-F5344CB8AC3E}">
        <p14:creationId xmlns:p14="http://schemas.microsoft.com/office/powerpoint/2010/main" val="246983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 Return on Equity (ROE) is the fourth indicator BetterInvesting uses to identify well managed growth companies. It tells how effectively company management is using the shareholders' money to make a profit.</a:t>
            </a:r>
            <a:br>
              <a:rPr lang="en-US" dirty="0"/>
            </a:br>
            <a:r>
              <a:rPr lang="en-US" dirty="0"/>
              <a:t>It is desirable to invest in companies whose ROE percentage is increasing or at least staying the same. An exception is when a company is paying off debt, which is covered in the next section.</a:t>
            </a:r>
          </a:p>
          <a:p>
            <a:pPr fontAlgn="base"/>
            <a:r>
              <a:rPr lang="en-US" dirty="0"/>
              <a:t>Is the percentage of ROE increasing or at least staying the same?</a:t>
            </a:r>
            <a:br>
              <a:rPr lang="en-US" dirty="0"/>
            </a:br>
            <a:r>
              <a:rPr lang="en-US" dirty="0"/>
              <a:t>Is the percentage of ROE consistent over time?</a:t>
            </a:r>
            <a:br>
              <a:rPr lang="en-US" dirty="0"/>
            </a:br>
            <a:r>
              <a:rPr lang="en-US" dirty="0"/>
              <a:t>Does this company deserve further study?</a:t>
            </a:r>
          </a:p>
        </p:txBody>
      </p:sp>
      <p:sp>
        <p:nvSpPr>
          <p:cNvPr id="4" name="Slide Number Placeholder 3"/>
          <p:cNvSpPr>
            <a:spLocks noGrp="1"/>
          </p:cNvSpPr>
          <p:nvPr>
            <p:ph type="sldNum" sz="quarter" idx="10"/>
          </p:nvPr>
        </p:nvSpPr>
        <p:spPr/>
        <p:txBody>
          <a:bodyPr/>
          <a:lstStyle/>
          <a:p>
            <a:fld id="{94DF791D-0A52-4F42-B17F-CD13ACB06D77}" type="slidenum">
              <a:rPr lang="en-US" smtClean="0"/>
              <a:t>14</a:t>
            </a:fld>
            <a:endParaRPr lang="en-US"/>
          </a:p>
        </p:txBody>
      </p:sp>
    </p:spTree>
    <p:extLst>
      <p:ext uri="{BB962C8B-B14F-4D97-AF65-F5344CB8AC3E}">
        <p14:creationId xmlns:p14="http://schemas.microsoft.com/office/powerpoint/2010/main" val="363590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One indicator of management skill is how debt is employed.</a:t>
            </a:r>
            <a:br>
              <a:rPr lang="en-US" dirty="0"/>
            </a:br>
            <a:r>
              <a:rPr lang="en-US" dirty="0"/>
              <a:t>Most companies borrow money to help them reach their goals. Companies go into debt to buy equipment, real estate, and many other things. Some industries use debt more than others. Borrowing some money can be very good because it helps the company do things it could not afford to do on an all cash basis. Borrowing too much money can be very bad because it increases risk in two ways:</a:t>
            </a:r>
            <a:br>
              <a:rPr lang="en-US" dirty="0"/>
            </a:br>
            <a:r>
              <a:rPr lang="en-US" dirty="0"/>
              <a:t>1. Debt increases the risk to common shareholders because the company must pay the claims from debt and preferred stockholders before common shareholders receive anything.</a:t>
            </a:r>
            <a:br>
              <a:rPr lang="en-US" dirty="0"/>
            </a:br>
            <a:r>
              <a:rPr lang="en-US" dirty="0"/>
              <a:t>2. High levels of debt are risky for a company because it has to pay its debt obligations whether it's doing well or not. If the company runs short of money during a recession, the debt obligations could force the company to go out of business.</a:t>
            </a:r>
            <a:br>
              <a:rPr lang="en-US" dirty="0"/>
            </a:br>
            <a:r>
              <a:rPr lang="en-US" dirty="0"/>
              <a:t/>
            </a:r>
            <a:br>
              <a:rPr lang="en-US" dirty="0"/>
            </a:br>
            <a:r>
              <a:rPr lang="en-US" dirty="0"/>
              <a:t>Check: Is the total debt increasing or decreasing?</a:t>
            </a:r>
            <a:br>
              <a:rPr lang="en-US" dirty="0"/>
            </a:br>
            <a:r>
              <a:rPr lang="en-US" dirty="0"/>
              <a:t>Review the company web site and official reports to understand the reasons for significant changes in total debt.</a:t>
            </a:r>
            <a:br>
              <a:rPr lang="en-US" dirty="0"/>
            </a:br>
            <a:r>
              <a:rPr lang="en-US" dirty="0"/>
              <a:t>Look at Total Debt and % Debt to Capital together to understand how the company is managing debt.</a:t>
            </a:r>
            <a:endParaRPr lang="en-US" b="1" dirty="0"/>
          </a:p>
        </p:txBody>
      </p:sp>
      <p:sp>
        <p:nvSpPr>
          <p:cNvPr id="4" name="Slide Number Placeholder 3"/>
          <p:cNvSpPr>
            <a:spLocks noGrp="1"/>
          </p:cNvSpPr>
          <p:nvPr>
            <p:ph type="sldNum" sz="quarter" idx="10"/>
          </p:nvPr>
        </p:nvSpPr>
        <p:spPr/>
        <p:txBody>
          <a:bodyPr/>
          <a:lstStyle/>
          <a:p>
            <a:fld id="{94DF791D-0A52-4F42-B17F-CD13ACB06D77}" type="slidenum">
              <a:rPr lang="en-US" smtClean="0"/>
              <a:t>15</a:t>
            </a:fld>
            <a:endParaRPr lang="en-US"/>
          </a:p>
        </p:txBody>
      </p:sp>
    </p:spTree>
    <p:extLst>
      <p:ext uri="{BB962C8B-B14F-4D97-AF65-F5344CB8AC3E}">
        <p14:creationId xmlns:p14="http://schemas.microsoft.com/office/powerpoint/2010/main" val="197055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One indicator of management skill is how debt is employed. Look at Total Debt and % Debt to Capital together to understand how the company is managing debt.</a:t>
            </a:r>
            <a:br>
              <a:rPr lang="en-US" dirty="0"/>
            </a:br>
            <a:r>
              <a:rPr lang="en-US" dirty="0"/>
              <a:t/>
            </a:r>
            <a:br>
              <a:rPr lang="en-US" dirty="0"/>
            </a:br>
            <a:r>
              <a:rPr lang="en-US" dirty="0"/>
              <a:t>The percent of total debt to capital helps you understand whether company management is using debt conservatively or liberally. The ratio enables you to make valuable comparisons between the company you are studying, peer companies and the industry.</a:t>
            </a:r>
            <a:br>
              <a:rPr lang="en-US" dirty="0"/>
            </a:br>
            <a:r>
              <a:rPr lang="en-US" dirty="0"/>
              <a:t/>
            </a:r>
            <a:br>
              <a:rPr lang="en-US" dirty="0"/>
            </a:br>
            <a:r>
              <a:rPr lang="en-US" dirty="0"/>
              <a:t>Some industries such as banks, financial institutions, and utilities typically operate using higher levels of debt. Some successful companies in other industries have proven that they can carry high debt over many years. Younger companies often have relatively higher levels of debt, but because they are young they don't have a track record that shows they can manage it well over many years. This adds considerable risk as an investment.</a:t>
            </a:r>
            <a:br>
              <a:rPr lang="en-US" dirty="0"/>
            </a:br>
            <a:r>
              <a:rPr lang="en-US" dirty="0"/>
              <a:t/>
            </a:r>
            <a:br>
              <a:rPr lang="en-US" dirty="0"/>
            </a:br>
            <a:r>
              <a:rPr lang="en-US" dirty="0"/>
              <a:t>Check: Is percent of Debt to Capital increasing or decreasing markedly?</a:t>
            </a:r>
            <a:br>
              <a:rPr lang="en-US" dirty="0"/>
            </a:br>
            <a:r>
              <a:rPr lang="en-US" dirty="0"/>
              <a:t>Review the company web site and official documents to understand the reasons for changes in debt levels (company expansion, acquisitions, divestiture, etc.)</a:t>
            </a:r>
          </a:p>
          <a:p>
            <a:pPr fontAlgn="base"/>
            <a:r>
              <a:rPr lang="en-US" dirty="0"/>
              <a:t>Is the company on a "spending spree" financed by debt?</a:t>
            </a:r>
          </a:p>
          <a:p>
            <a:pPr fontAlgn="base"/>
            <a:r>
              <a:rPr lang="en-US" dirty="0"/>
              <a:t>Is the company borrowing enough to help it stay competitive?</a:t>
            </a:r>
            <a:br>
              <a:rPr lang="en-US" dirty="0"/>
            </a:br>
            <a:r>
              <a:rPr lang="en-US" dirty="0"/>
              <a:t>Compare to: Historical trends, Peer Group, Industry averages</a:t>
            </a:r>
          </a:p>
        </p:txBody>
      </p:sp>
      <p:sp>
        <p:nvSpPr>
          <p:cNvPr id="4" name="Slide Number Placeholder 3"/>
          <p:cNvSpPr>
            <a:spLocks noGrp="1"/>
          </p:cNvSpPr>
          <p:nvPr>
            <p:ph type="sldNum" sz="quarter" idx="10"/>
          </p:nvPr>
        </p:nvSpPr>
        <p:spPr/>
        <p:txBody>
          <a:bodyPr/>
          <a:lstStyle/>
          <a:p>
            <a:fld id="{94DF791D-0A52-4F42-B17F-CD13ACB06D77}" type="slidenum">
              <a:rPr lang="en-US" smtClean="0"/>
              <a:t>16</a:t>
            </a:fld>
            <a:endParaRPr lang="en-US"/>
          </a:p>
        </p:txBody>
      </p:sp>
    </p:spTree>
    <p:extLst>
      <p:ext uri="{BB962C8B-B14F-4D97-AF65-F5344CB8AC3E}">
        <p14:creationId xmlns:p14="http://schemas.microsoft.com/office/powerpoint/2010/main" val="521945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judgements are based on</a:t>
            </a:r>
            <a:r>
              <a:rPr lang="en-US" baseline="0" dirty="0"/>
              <a:t> Value Line, Morningstar and Manifest Investing estimates</a:t>
            </a:r>
            <a:endParaRPr lang="en-US" dirty="0"/>
          </a:p>
        </p:txBody>
      </p:sp>
      <p:sp>
        <p:nvSpPr>
          <p:cNvPr id="4" name="Slide Number Placeholder 3"/>
          <p:cNvSpPr>
            <a:spLocks noGrp="1"/>
          </p:cNvSpPr>
          <p:nvPr>
            <p:ph type="sldNum" sz="quarter" idx="10"/>
          </p:nvPr>
        </p:nvSpPr>
        <p:spPr/>
        <p:txBody>
          <a:bodyPr/>
          <a:lstStyle/>
          <a:p>
            <a:fld id="{94DF791D-0A52-4F42-B17F-CD13ACB06D77}" type="slidenum">
              <a:rPr lang="en-US" smtClean="0"/>
              <a:t>17</a:t>
            </a:fld>
            <a:endParaRPr lang="en-US"/>
          </a:p>
        </p:txBody>
      </p:sp>
    </p:spTree>
    <p:extLst>
      <p:ext uri="{BB962C8B-B14F-4D97-AF65-F5344CB8AC3E}">
        <p14:creationId xmlns:p14="http://schemas.microsoft.com/office/powerpoint/2010/main" val="273561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Manifest Investing Growth </a:t>
            </a:r>
            <a:r>
              <a:rPr lang="en-US" dirty="0" err="1"/>
              <a:t>estimes</a:t>
            </a:r>
            <a:r>
              <a:rPr lang="en-US" dirty="0"/>
              <a:t> sales </a:t>
            </a:r>
            <a:r>
              <a:rPr lang="en-US" dirty="0" err="1"/>
              <a:t>sales</a:t>
            </a:r>
            <a:r>
              <a:rPr lang="en-US" dirty="0"/>
              <a:t> at 8.4% and EPS to $5.98.</a:t>
            </a:r>
          </a:p>
        </p:txBody>
      </p:sp>
      <p:sp>
        <p:nvSpPr>
          <p:cNvPr id="4" name="Slide Number Placeholder 3"/>
          <p:cNvSpPr>
            <a:spLocks noGrp="1"/>
          </p:cNvSpPr>
          <p:nvPr>
            <p:ph type="sldNum" sz="quarter" idx="10"/>
          </p:nvPr>
        </p:nvSpPr>
        <p:spPr/>
        <p:txBody>
          <a:bodyPr/>
          <a:lstStyle/>
          <a:p>
            <a:fld id="{94DF791D-0A52-4F42-B17F-CD13ACB06D77}" type="slidenum">
              <a:rPr lang="en-US" smtClean="0"/>
              <a:t>18</a:t>
            </a:fld>
            <a:endParaRPr lang="en-US"/>
          </a:p>
        </p:txBody>
      </p:sp>
    </p:spTree>
    <p:extLst>
      <p:ext uri="{BB962C8B-B14F-4D97-AF65-F5344CB8AC3E}">
        <p14:creationId xmlns:p14="http://schemas.microsoft.com/office/powerpoint/2010/main" val="2474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F791D-0A52-4F42-B17F-CD13ACB06D77}" type="slidenum">
              <a:rPr lang="en-US" smtClean="0"/>
              <a:t>19</a:t>
            </a:fld>
            <a:endParaRPr lang="en-US"/>
          </a:p>
        </p:txBody>
      </p:sp>
    </p:spTree>
    <p:extLst>
      <p:ext uri="{BB962C8B-B14F-4D97-AF65-F5344CB8AC3E}">
        <p14:creationId xmlns:p14="http://schemas.microsoft.com/office/powerpoint/2010/main" val="376498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well considered, forecasts are not certain.  By comparing the current price to 1. Your forecast high price and</a:t>
            </a:r>
            <a:br>
              <a:rPr lang="en-US" dirty="0"/>
            </a:br>
            <a:r>
              <a:rPr lang="en-US" dirty="0"/>
              <a:t>2. Your forecast low price you determine your potential gain and potential loss.</a:t>
            </a:r>
            <a:br>
              <a:rPr lang="en-US" dirty="0"/>
            </a:br>
            <a:r>
              <a:rPr lang="en-US" dirty="0"/>
              <a:t>It is desirable to invest in companies offering a potential gain at least three times the potential loss.</a:t>
            </a:r>
          </a:p>
          <a:p>
            <a:pPr fontAlgn="base"/>
            <a:r>
              <a:rPr lang="en-US" dirty="0"/>
              <a:t>Compounded Return is the projected annual price appreciation plus the projected average annual yield.</a:t>
            </a:r>
            <a:br>
              <a:rPr lang="en-US" dirty="0"/>
            </a:br>
            <a:r>
              <a:rPr lang="en-US" dirty="0"/>
              <a:t>The Price Appreciation is the increase in the price of the stock, assuming you sold the stock at its projected high price.</a:t>
            </a:r>
            <a:br>
              <a:rPr lang="en-US" dirty="0"/>
            </a:br>
            <a:r>
              <a:rPr lang="en-US" dirty="0"/>
              <a:t>The Yield is the projected average annual return on the price, paid as a dividend. Yield is calculated by dividing the dividend by the purchase price of the stock.</a:t>
            </a:r>
            <a:br>
              <a:rPr lang="en-US" dirty="0"/>
            </a:br>
            <a:r>
              <a:rPr lang="en-US" dirty="0"/>
              <a:t>If the company performs as well as you expect, and you sell the stock at the forecast high price, this will be your financial return.</a:t>
            </a:r>
          </a:p>
        </p:txBody>
      </p:sp>
      <p:sp>
        <p:nvSpPr>
          <p:cNvPr id="4" name="Slide Number Placeholder 3"/>
          <p:cNvSpPr>
            <a:spLocks noGrp="1"/>
          </p:cNvSpPr>
          <p:nvPr>
            <p:ph type="sldNum" sz="quarter" idx="10"/>
          </p:nvPr>
        </p:nvSpPr>
        <p:spPr/>
        <p:txBody>
          <a:bodyPr/>
          <a:lstStyle/>
          <a:p>
            <a:fld id="{94DF791D-0A52-4F42-B17F-CD13ACB06D77}" type="slidenum">
              <a:rPr lang="en-US" smtClean="0"/>
              <a:t>20</a:t>
            </a:fld>
            <a:endParaRPr lang="en-US"/>
          </a:p>
        </p:txBody>
      </p:sp>
    </p:spTree>
    <p:extLst>
      <p:ext uri="{BB962C8B-B14F-4D97-AF65-F5344CB8AC3E}">
        <p14:creationId xmlns:p14="http://schemas.microsoft.com/office/powerpoint/2010/main" val="68552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Simpson has spent the last 60 years providing the highest quality structural building solutions with a strong foundation of customer service, product innovation, and industry leadership,</a:t>
            </a:r>
            <a:r>
              <a:rPr lang="en-US" baseline="0" dirty="0"/>
              <a:t> supporting the process of building safer, stronger structures.</a:t>
            </a:r>
            <a:r>
              <a:rPr lang="en-US" dirty="0"/>
              <a:t> Simpson differentiates from its competitors  </a:t>
            </a:r>
            <a:r>
              <a:rPr lang="en-US" dirty="0" err="1"/>
              <a:t>accross</a:t>
            </a:r>
            <a:r>
              <a:rPr lang="en-US" dirty="0"/>
              <a:t> operating segments by designing and marketing end-to-end construction product systems.  Simpson </a:t>
            </a:r>
            <a:r>
              <a:rPr lang="en-US" dirty="0" err="1"/>
              <a:t>promoses</a:t>
            </a:r>
            <a:r>
              <a:rPr lang="en-US" dirty="0"/>
              <a:t> aa culture of employee ownership that value the contributions of every employee.</a:t>
            </a:r>
          </a:p>
        </p:txBody>
      </p:sp>
      <p:sp>
        <p:nvSpPr>
          <p:cNvPr id="4" name="Slide Number Placeholder 3"/>
          <p:cNvSpPr>
            <a:spLocks noGrp="1"/>
          </p:cNvSpPr>
          <p:nvPr>
            <p:ph type="sldNum" sz="quarter" idx="10"/>
          </p:nvPr>
        </p:nvSpPr>
        <p:spPr/>
        <p:txBody>
          <a:bodyPr/>
          <a:lstStyle/>
          <a:p>
            <a:fld id="{94DF791D-0A52-4F42-B17F-CD13ACB06D77}" type="slidenum">
              <a:rPr lang="en-US" smtClean="0"/>
              <a:t>3</a:t>
            </a:fld>
            <a:endParaRPr lang="en-US"/>
          </a:p>
        </p:txBody>
      </p:sp>
    </p:spTree>
    <p:extLst>
      <p:ext uri="{BB962C8B-B14F-4D97-AF65-F5344CB8AC3E}">
        <p14:creationId xmlns:p14="http://schemas.microsoft.com/office/powerpoint/2010/main" val="177124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607DF2-17BE-4C2C-AFE5-F620D71543FC}" type="slidenum">
              <a:rPr lang="en-US" smtClean="0"/>
              <a:t>21</a:t>
            </a:fld>
            <a:endParaRPr lang="en-US" dirty="0"/>
          </a:p>
        </p:txBody>
      </p:sp>
    </p:spTree>
    <p:extLst>
      <p:ext uri="{BB962C8B-B14F-4D97-AF65-F5344CB8AC3E}">
        <p14:creationId xmlns:p14="http://schemas.microsoft.com/office/powerpoint/2010/main" val="123852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Simpson has returned 74% of cash flow from operations returned to stockholders since 2017 through a combination of dividends and common stock buy backs.</a:t>
            </a:r>
          </a:p>
        </p:txBody>
      </p:sp>
      <p:sp>
        <p:nvSpPr>
          <p:cNvPr id="4" name="Slide Number Placeholder 3"/>
          <p:cNvSpPr>
            <a:spLocks noGrp="1"/>
          </p:cNvSpPr>
          <p:nvPr>
            <p:ph type="sldNum" sz="quarter" idx="10"/>
          </p:nvPr>
        </p:nvSpPr>
        <p:spPr/>
        <p:txBody>
          <a:bodyPr/>
          <a:lstStyle/>
          <a:p>
            <a:fld id="{94DF791D-0A52-4F42-B17F-CD13ACB06D77}" type="slidenum">
              <a:rPr lang="en-US" smtClean="0"/>
              <a:t>4</a:t>
            </a:fld>
            <a:endParaRPr lang="en-US"/>
          </a:p>
        </p:txBody>
      </p:sp>
    </p:spTree>
    <p:extLst>
      <p:ext uri="{BB962C8B-B14F-4D97-AF65-F5344CB8AC3E}">
        <p14:creationId xmlns:p14="http://schemas.microsoft.com/office/powerpoint/2010/main" val="241728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Products Applications Include Single family homes, DIY: Decks,  Multi family Homes, Outdoor Accents and Hardware.</a:t>
            </a:r>
          </a:p>
        </p:txBody>
      </p:sp>
      <p:sp>
        <p:nvSpPr>
          <p:cNvPr id="4" name="Slide Number Placeholder 3"/>
          <p:cNvSpPr>
            <a:spLocks noGrp="1"/>
          </p:cNvSpPr>
          <p:nvPr>
            <p:ph type="sldNum" sz="quarter" idx="10"/>
          </p:nvPr>
        </p:nvSpPr>
        <p:spPr/>
        <p:txBody>
          <a:bodyPr/>
          <a:lstStyle/>
          <a:p>
            <a:fld id="{94DF791D-0A52-4F42-B17F-CD13ACB06D77}" type="slidenum">
              <a:rPr lang="en-US" smtClean="0"/>
              <a:t>5</a:t>
            </a:fld>
            <a:endParaRPr lang="en-US"/>
          </a:p>
        </p:txBody>
      </p:sp>
    </p:spTree>
    <p:extLst>
      <p:ext uri="{BB962C8B-B14F-4D97-AF65-F5344CB8AC3E}">
        <p14:creationId xmlns:p14="http://schemas.microsoft.com/office/powerpoint/2010/main" val="145991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Key end markets Light Framed Construction</a:t>
            </a:r>
            <a:r>
              <a:rPr lang="en-US"/>
              <a:t>, </a:t>
            </a:r>
            <a:endParaRPr lang="en-US" dirty="0"/>
          </a:p>
        </p:txBody>
      </p:sp>
      <p:sp>
        <p:nvSpPr>
          <p:cNvPr id="4" name="Slide Number Placeholder 3"/>
          <p:cNvSpPr>
            <a:spLocks noGrp="1"/>
          </p:cNvSpPr>
          <p:nvPr>
            <p:ph type="sldNum" sz="quarter" idx="10"/>
          </p:nvPr>
        </p:nvSpPr>
        <p:spPr/>
        <p:txBody>
          <a:bodyPr/>
          <a:lstStyle/>
          <a:p>
            <a:fld id="{94DF791D-0A52-4F42-B17F-CD13ACB06D77}" type="slidenum">
              <a:rPr lang="en-US" smtClean="0"/>
              <a:t>6</a:t>
            </a:fld>
            <a:endParaRPr lang="en-US"/>
          </a:p>
        </p:txBody>
      </p:sp>
    </p:spTree>
    <p:extLst>
      <p:ext uri="{BB962C8B-B14F-4D97-AF65-F5344CB8AC3E}">
        <p14:creationId xmlns:p14="http://schemas.microsoft.com/office/powerpoint/2010/main" val="128156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DF791D-0A52-4F42-B17F-CD13ACB06D77}" type="slidenum">
              <a:rPr lang="en-US" smtClean="0"/>
              <a:t>7</a:t>
            </a:fld>
            <a:endParaRPr lang="en-US"/>
          </a:p>
        </p:txBody>
      </p:sp>
    </p:spTree>
    <p:extLst>
      <p:ext uri="{BB962C8B-B14F-4D97-AF65-F5344CB8AC3E}">
        <p14:creationId xmlns:p14="http://schemas.microsoft.com/office/powerpoint/2010/main" val="100836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a:t>
            </a:r>
            <a:r>
              <a:rPr lang="en-US" baseline="0" dirty="0"/>
              <a:t> over year growth in both earnings per share and Dividends per share since 2010</a:t>
            </a:r>
            <a:endParaRPr lang="en-US" dirty="0"/>
          </a:p>
        </p:txBody>
      </p:sp>
      <p:sp>
        <p:nvSpPr>
          <p:cNvPr id="4" name="Slide Number Placeholder 3"/>
          <p:cNvSpPr>
            <a:spLocks noGrp="1"/>
          </p:cNvSpPr>
          <p:nvPr>
            <p:ph type="sldNum" sz="quarter" idx="10"/>
          </p:nvPr>
        </p:nvSpPr>
        <p:spPr/>
        <p:txBody>
          <a:bodyPr/>
          <a:lstStyle/>
          <a:p>
            <a:fld id="{94DF791D-0A52-4F42-B17F-CD13ACB06D77}" type="slidenum">
              <a:rPr lang="en-US" smtClean="0"/>
              <a:t>8</a:t>
            </a:fld>
            <a:endParaRPr lang="en-US"/>
          </a:p>
        </p:txBody>
      </p:sp>
    </p:spTree>
    <p:extLst>
      <p:ext uri="{BB962C8B-B14F-4D97-AF65-F5344CB8AC3E}">
        <p14:creationId xmlns:p14="http://schemas.microsoft.com/office/powerpoint/2010/main" val="193410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 business prospects are encouraging and should rapidly accelerate once the global health crisis is in the rearview mirror. Simpson’s European operations hold plenty of promise, as pent-up demand ought to surge in conjunction with recovering global economies. In the U.S., attractive mortgage rates, robust suburban homebuilding, and a resilient renovation market are apt to keep volumes moving in the right direction. Lastly, strategic bolt-on acquisitions should nicely supplement organic growth. s. Acquired S&amp;P Clever in Jan. 2012 and Automatic Stamping, LLC and Fox Industries in Dec. 2011. Simpson’s top line also benefited from the return of home improvement giant Lowe’s as a customer.0, interested buy-and-hold subscribers would be wise to keep this one on their </a:t>
            </a:r>
            <a:r>
              <a:rPr lang="en-US" dirty="0" err="1"/>
              <a:t>watchlists</a:t>
            </a:r>
            <a:r>
              <a:rPr lang="en-US" dirty="0"/>
              <a:t> should the price decline further</a:t>
            </a:r>
          </a:p>
        </p:txBody>
      </p:sp>
      <p:sp>
        <p:nvSpPr>
          <p:cNvPr id="4" name="Slide Number Placeholder 3"/>
          <p:cNvSpPr>
            <a:spLocks noGrp="1"/>
          </p:cNvSpPr>
          <p:nvPr>
            <p:ph type="sldNum" sz="quarter" idx="10"/>
          </p:nvPr>
        </p:nvSpPr>
        <p:spPr/>
        <p:txBody>
          <a:bodyPr/>
          <a:lstStyle/>
          <a:p>
            <a:fld id="{94DF791D-0A52-4F42-B17F-CD13ACB06D77}" type="slidenum">
              <a:rPr lang="en-US" smtClean="0"/>
              <a:t>9</a:t>
            </a:fld>
            <a:endParaRPr lang="en-US"/>
          </a:p>
        </p:txBody>
      </p:sp>
    </p:spTree>
    <p:extLst>
      <p:ext uri="{BB962C8B-B14F-4D97-AF65-F5344CB8AC3E}">
        <p14:creationId xmlns:p14="http://schemas.microsoft.com/office/powerpoint/2010/main" val="236213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 sales growth is the first of four indicators BetterInvesting uses to identify well managed growth companies.</a:t>
            </a:r>
            <a:br>
              <a:rPr lang="en-US" dirty="0"/>
            </a:br>
            <a:r>
              <a:rPr lang="en-US" dirty="0"/>
              <a:t/>
            </a:r>
            <a:br>
              <a:rPr lang="en-US" dirty="0"/>
            </a:br>
            <a:r>
              <a:rPr lang="en-US" dirty="0"/>
              <a:t>It is desirable to invest in companies whose sales growth is strong and consistent and generally growing faster than the overall economy and inflation combined. *SSD (black Line) is up and straight and in the last year has increased by 17.5 percent which is greater than any of it’s peers and the industry average of 10 percent.</a:t>
            </a:r>
          </a:p>
        </p:txBody>
      </p:sp>
      <p:sp>
        <p:nvSpPr>
          <p:cNvPr id="4" name="Slide Number Placeholder 3"/>
          <p:cNvSpPr>
            <a:spLocks noGrp="1"/>
          </p:cNvSpPr>
          <p:nvPr>
            <p:ph type="sldNum" sz="quarter" idx="10"/>
          </p:nvPr>
        </p:nvSpPr>
        <p:spPr/>
        <p:txBody>
          <a:bodyPr/>
          <a:lstStyle/>
          <a:p>
            <a:fld id="{94DF791D-0A52-4F42-B17F-CD13ACB06D77}" type="slidenum">
              <a:rPr lang="en-US" smtClean="0"/>
              <a:t>10</a:t>
            </a:fld>
            <a:endParaRPr lang="en-US"/>
          </a:p>
        </p:txBody>
      </p:sp>
    </p:spTree>
    <p:extLst>
      <p:ext uri="{BB962C8B-B14F-4D97-AF65-F5344CB8AC3E}">
        <p14:creationId xmlns:p14="http://schemas.microsoft.com/office/powerpoint/2010/main" val="370970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98D6C3F-0BE6-4103-9D9F-CF3A98F41C1D}" type="datetime1">
              <a:rPr lang="en-US" smtClean="0"/>
              <a:t>3/14/2021</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3000" y="1431607"/>
            <a:ext cx="8001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8"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7924800" y="6414649"/>
            <a:ext cx="1205336"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456BDDB-2EA1-411E-BD52-2DD2677EEB42}" type="datetime1">
              <a:rPr lang="en-US" smtClean="0"/>
              <a:t>3/14/2021</a:t>
            </a:fld>
            <a:endParaRPr lang="en-US" dirty="0"/>
          </a:p>
        </p:txBody>
      </p:sp>
    </p:spTree>
    <p:extLst>
      <p:ext uri="{BB962C8B-B14F-4D97-AF65-F5344CB8AC3E}">
        <p14:creationId xmlns:p14="http://schemas.microsoft.com/office/powerpoint/2010/main" val="428792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43000" y="1508760"/>
            <a:ext cx="39624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14" name="Content Placeholder 2"/>
          <p:cNvSpPr>
            <a:spLocks noGrp="1"/>
          </p:cNvSpPr>
          <p:nvPr>
            <p:ph sz="half" idx="13" hasCustomPrompt="1"/>
          </p:nvPr>
        </p:nvSpPr>
        <p:spPr>
          <a:xfrm>
            <a:off x="5105400" y="1508760"/>
            <a:ext cx="40386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2"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3" name="Date Placeholder 5"/>
          <p:cNvSpPr>
            <a:spLocks noGrp="1"/>
          </p:cNvSpPr>
          <p:nvPr>
            <p:ph type="dt" sz="half" idx="2"/>
          </p:nvPr>
        </p:nvSpPr>
        <p:spPr>
          <a:xfrm>
            <a:off x="7924800" y="6414649"/>
            <a:ext cx="1205336"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5EC26CD5-4345-48D2-89EF-E549AB679735}" type="datetime1">
              <a:rPr lang="en-US" smtClean="0"/>
              <a:t>3/14/2021</a:t>
            </a:fld>
            <a:endParaRPr lang="en-US" dirty="0"/>
          </a:p>
        </p:txBody>
      </p:sp>
    </p:spTree>
    <p:extLst>
      <p:ext uri="{BB962C8B-B14F-4D97-AF65-F5344CB8AC3E}">
        <p14:creationId xmlns:p14="http://schemas.microsoft.com/office/powerpoint/2010/main" val="262761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8"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1"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2" name="Date Placeholder 5"/>
          <p:cNvSpPr>
            <a:spLocks noGrp="1"/>
          </p:cNvSpPr>
          <p:nvPr>
            <p:ph type="dt" sz="half" idx="2"/>
          </p:nvPr>
        </p:nvSpPr>
        <p:spPr>
          <a:xfrm>
            <a:off x="7924800" y="6414649"/>
            <a:ext cx="1205336"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9DB64385-6356-472C-ADF6-4367A7B901CF}" type="datetime1">
              <a:rPr lang="en-US" smtClean="0"/>
              <a:t>3/14/2021</a:t>
            </a:fld>
            <a:endParaRPr lang="en-US" dirty="0"/>
          </a:p>
        </p:txBody>
      </p:sp>
    </p:spTree>
    <p:extLst>
      <p:ext uri="{BB962C8B-B14F-4D97-AF65-F5344CB8AC3E}">
        <p14:creationId xmlns:p14="http://schemas.microsoft.com/office/powerpoint/2010/main" val="291907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6"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1" name="Date Placeholder 5"/>
          <p:cNvSpPr>
            <a:spLocks noGrp="1"/>
          </p:cNvSpPr>
          <p:nvPr>
            <p:ph type="dt" sz="half" idx="2"/>
          </p:nvPr>
        </p:nvSpPr>
        <p:spPr>
          <a:xfrm>
            <a:off x="7924800" y="6414649"/>
            <a:ext cx="1205336"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55F7E2D-8052-4334-9C69-A426A326F58B}" type="datetime1">
              <a:rPr lang="en-US" smtClean="0"/>
              <a:t>3/14/2021</a:t>
            </a:fld>
            <a:endParaRPr lang="en-US" dirty="0"/>
          </a:p>
        </p:txBody>
      </p:sp>
    </p:spTree>
    <p:extLst>
      <p:ext uri="{BB962C8B-B14F-4D97-AF65-F5344CB8AC3E}">
        <p14:creationId xmlns:p14="http://schemas.microsoft.com/office/powerpoint/2010/main" val="40540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28600" y="76200"/>
            <a:ext cx="8763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6924" y="6423600"/>
            <a:ext cx="9137075"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71314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8600" y="76200"/>
            <a:ext cx="8763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9" name="Date Placeholder 5"/>
          <p:cNvSpPr>
            <a:spLocks noGrp="1"/>
          </p:cNvSpPr>
          <p:nvPr>
            <p:ph type="dt" sz="half" idx="2"/>
          </p:nvPr>
        </p:nvSpPr>
        <p:spPr>
          <a:xfrm>
            <a:off x="7924800" y="6414649"/>
            <a:ext cx="1205336"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A8611481-767A-472F-9747-B1ABCE0A10EC}" type="datetime1">
              <a:rPr lang="en-US" smtClean="0"/>
              <a:t>3/14/2021</a:t>
            </a:fld>
            <a:endParaRPr lang="en-US" dirty="0"/>
          </a:p>
        </p:txBody>
      </p:sp>
    </p:spTree>
    <p:extLst>
      <p:ext uri="{BB962C8B-B14F-4D97-AF65-F5344CB8AC3E}">
        <p14:creationId xmlns:p14="http://schemas.microsoft.com/office/powerpoint/2010/main" val="154035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924" y="6423600"/>
            <a:ext cx="9137075"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272583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457200" y="18288"/>
            <a:ext cx="1463040" cy="329184"/>
          </a:xfrm>
        </p:spPr>
        <p:txBody>
          <a:bodyPr/>
          <a:lstStyle/>
          <a:p>
            <a:fld id="{2F8CF672-42BF-4BF9-8EFE-FC65F22BE002}" type="datetime1">
              <a:rPr lang="en-US" smtClean="0"/>
              <a:t>3/14/2021</a:t>
            </a:fld>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1600200" y="18288"/>
            <a:ext cx="6096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AFE68-4C74-483D-87DE-8E0FCAF42E8A}" type="datetime1">
              <a:rPr lang="en-US" smtClean="0"/>
              <a:t>3/14/2021</a:t>
            </a:fld>
            <a:endParaRPr lang="en-US" dirty="0"/>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460500"/>
            <a:ext cx="40386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460500"/>
            <a:ext cx="40386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EBE9CF0-EB8D-45DF-9C2B-2C313571B1E7}" type="datetime1">
              <a:rPr lang="en-US" smtClean="0"/>
              <a:t>3/14/2021</a:t>
            </a:fld>
            <a:endParaRPr lang="en-US" dirty="0"/>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60499"/>
            <a:ext cx="393192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222500"/>
            <a:ext cx="393192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54880" y="1460499"/>
            <a:ext cx="393192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754880" y="2222500"/>
            <a:ext cx="393192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10D3A6A2-D5C2-4DF5-B1A7-F379B3A62C45}" type="datetime1">
              <a:rPr lang="en-US" smtClean="0"/>
              <a:t>3/14/2021</a:t>
            </a:fld>
            <a:endParaRPr lang="en-US" dirty="0"/>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4572000" y="1475741"/>
            <a:ext cx="796"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F4933-0877-4D8C-9F91-63757D35EF2E}" type="datetime1">
              <a:rPr lang="en-US" smtClean="0"/>
              <a:t>3/14/2021</a:t>
            </a:fld>
            <a:endParaRPr lang="en-US" dirty="0"/>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9D0A8-39CB-4842-A8FB-6815808A291B}" type="datetime1">
              <a:rPr lang="en-US" smtClean="0"/>
              <a:t>3/14/2021</a:t>
            </a:fld>
            <a:endParaRPr lang="en-US" dirty="0"/>
          </a:p>
        </p:txBody>
      </p:sp>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7"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9"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4" name="Date Placeholder 5"/>
          <p:cNvSpPr>
            <a:spLocks noGrp="1"/>
          </p:cNvSpPr>
          <p:nvPr>
            <p:ph type="dt" sz="half" idx="2"/>
          </p:nvPr>
        </p:nvSpPr>
        <p:spPr>
          <a:xfrm>
            <a:off x="7924800" y="6414649"/>
            <a:ext cx="1205336"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0C5D4FB5-C272-4EFD-99AF-093226C3106E}" type="datetime1">
              <a:rPr lang="en-US" smtClean="0"/>
              <a:t>3/14/2021</a:t>
            </a:fld>
            <a:endParaRPr lang="en-US" dirty="0"/>
          </a:p>
        </p:txBody>
      </p:sp>
      <p:sp>
        <p:nvSpPr>
          <p:cNvPr id="15" name="Subtitle 2"/>
          <p:cNvSpPr>
            <a:spLocks noGrp="1"/>
          </p:cNvSpPr>
          <p:nvPr>
            <p:ph type="subTitle" idx="1" hasCustomPrompt="1"/>
          </p:nvPr>
        </p:nvSpPr>
        <p:spPr>
          <a:xfrm>
            <a:off x="1177636" y="1644058"/>
            <a:ext cx="7839364"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168400" y="15443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8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9144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380999"/>
            <a:ext cx="86868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937" y="41927"/>
            <a:ext cx="215873" cy="281905"/>
          </a:xfrm>
          <a:prstGeom prst="rect">
            <a:avLst/>
          </a:prstGeom>
        </p:spPr>
      </p:pic>
      <p:sp>
        <p:nvSpPr>
          <p:cNvPr id="4" name="Date Placeholder 3"/>
          <p:cNvSpPr>
            <a:spLocks noGrp="1"/>
          </p:cNvSpPr>
          <p:nvPr>
            <p:ph type="dt" sz="half" idx="2"/>
          </p:nvPr>
        </p:nvSpPr>
        <p:spPr bwMode="white">
          <a:xfrm>
            <a:off x="457200" y="18288"/>
            <a:ext cx="1143000" cy="329184"/>
          </a:xfrm>
          <a:prstGeom prst="rect">
            <a:avLst/>
          </a:prstGeom>
        </p:spPr>
        <p:txBody>
          <a:bodyPr vert="horz" lIns="91440" tIns="45720" rIns="91440" bIns="45720" rtlCol="0" anchor="ctr"/>
          <a:lstStyle>
            <a:lvl1pPr algn="l">
              <a:defRPr sz="1200" b="1">
                <a:solidFill>
                  <a:srgbClr val="FFFFFF"/>
                </a:solidFill>
              </a:defRPr>
            </a:lvl1pPr>
          </a:lstStyle>
          <a:p>
            <a:fld id="{95968B5B-D69B-4461-B92E-578436374BDB}" type="datetime1">
              <a:rPr lang="en-US" smtClean="0"/>
              <a:t>3/14/2021</a:t>
            </a:fld>
            <a:endParaRPr lang="en-US" dirty="0"/>
          </a:p>
        </p:txBody>
      </p:sp>
      <p:sp>
        <p:nvSpPr>
          <p:cNvPr id="5" name="Footer Placeholder 4"/>
          <p:cNvSpPr>
            <a:spLocks noGrp="1"/>
          </p:cNvSpPr>
          <p:nvPr>
            <p:ph type="ftr" sz="quarter" idx="3"/>
          </p:nvPr>
        </p:nvSpPr>
        <p:spPr bwMode="white">
          <a:xfrm>
            <a:off x="1600200" y="18288"/>
            <a:ext cx="6096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8077200" y="18288"/>
            <a:ext cx="10668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1508760"/>
            <a:ext cx="8001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5"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6" name="Date Placeholder 5"/>
          <p:cNvSpPr>
            <a:spLocks noGrp="1"/>
          </p:cNvSpPr>
          <p:nvPr>
            <p:ph type="dt" sz="half" idx="2"/>
          </p:nvPr>
        </p:nvSpPr>
        <p:spPr>
          <a:xfrm>
            <a:off x="7924800" y="6414649"/>
            <a:ext cx="1205336"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21325C0A-6950-4BD0-BBD2-799E12702978}" type="datetime1">
              <a:rPr lang="en-US" smtClean="0"/>
              <a:t>3/14/2021</a:t>
            </a:fld>
            <a:endParaRPr lang="en-US" dirty="0"/>
          </a:p>
        </p:txBody>
      </p:sp>
    </p:spTree>
    <p:extLst>
      <p:ext uri="{BB962C8B-B14F-4D97-AF65-F5344CB8AC3E}">
        <p14:creationId xmlns:p14="http://schemas.microsoft.com/office/powerpoint/2010/main" val="1732839018"/>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143000" y="1905000"/>
            <a:ext cx="7315200" cy="2209800"/>
          </a:xfrm>
        </p:spPr>
        <p:txBody>
          <a:bodyPr/>
          <a:lstStyle/>
          <a:p>
            <a:r>
              <a:rPr lang="en-US" dirty="0"/>
              <a:t>DC Regional Chapter, MicNOVA</a:t>
            </a:r>
          </a:p>
          <a:p>
            <a:r>
              <a:rPr lang="en-US" dirty="0"/>
              <a:t>Simpson Manufacturing Co. (NYSE: SSD)</a:t>
            </a:r>
          </a:p>
          <a:p>
            <a:r>
              <a:rPr lang="en-US" dirty="0"/>
              <a:t>Ticker Heat Map</a:t>
            </a:r>
          </a:p>
        </p:txBody>
      </p:sp>
      <p:sp>
        <p:nvSpPr>
          <p:cNvPr id="10" name="Title 9"/>
          <p:cNvSpPr>
            <a:spLocks noGrp="1"/>
          </p:cNvSpPr>
          <p:nvPr>
            <p:ph type="title"/>
          </p:nvPr>
        </p:nvSpPr>
        <p:spPr/>
        <p:txBody>
          <a:bodyPr>
            <a:normAutofit/>
          </a:bodyPr>
          <a:lstStyle/>
          <a:p>
            <a:r>
              <a:rPr lang="en-US" dirty="0"/>
              <a:t>Maskey </a:t>
            </a:r>
            <a:r>
              <a:rPr lang="en-US" dirty="0" err="1"/>
              <a:t>Krishnarao</a:t>
            </a:r>
            <a:r>
              <a:rPr lang="en-US" dirty="0"/>
              <a:t> </a:t>
            </a:r>
          </a:p>
        </p:txBody>
      </p:sp>
      <p:sp>
        <p:nvSpPr>
          <p:cNvPr id="4" name="Slide Number Placeholder 3"/>
          <p:cNvSpPr>
            <a:spLocks noGrp="1"/>
          </p:cNvSpPr>
          <p:nvPr>
            <p:ph type="sldNum" sz="quarter" idx="4"/>
          </p:nvPr>
        </p:nvSpPr>
        <p:spPr/>
        <p:txBody>
          <a:bodyPr/>
          <a:lstStyle/>
          <a:p>
            <a:fld id="{B7C7DEAE-B1FF-4F0D-9790-23B38FF51CAA}" type="slidenum">
              <a:rPr lang="en-US" smtClean="0"/>
              <a:pPr/>
              <a:t>1</a:t>
            </a:fld>
            <a:endParaRPr lang="en-US" dirty="0"/>
          </a:p>
        </p:txBody>
      </p:sp>
      <p:sp>
        <p:nvSpPr>
          <p:cNvPr id="5" name="Footer Placeholder 4"/>
          <p:cNvSpPr>
            <a:spLocks noGrp="1"/>
          </p:cNvSpPr>
          <p:nvPr>
            <p:ph type="ftr" sz="quarter" idx="3"/>
          </p:nvPr>
        </p:nvSpPr>
        <p:spPr/>
        <p:txBody>
          <a:bodyPr/>
          <a:lstStyle/>
          <a:p>
            <a:r>
              <a:rPr lang="fr-FR"/>
              <a:t>WWW.BETTERINVESTING.ORG</a:t>
            </a:r>
            <a:endParaRPr lang="en-US" dirty="0"/>
          </a:p>
        </p:txBody>
      </p:sp>
      <p:pic>
        <p:nvPicPr>
          <p:cNvPr id="8" name="Content Placeholder 4">
            <a:extLst>
              <a:ext uri="{FF2B5EF4-FFF2-40B4-BE49-F238E27FC236}">
                <a16:creationId xmlns:a16="http://schemas.microsoft.com/office/drawing/2014/main" xmlns="" id="{E80ED003-B8CD-42E1-A979-53176AAB5F3B}"/>
              </a:ext>
            </a:extLst>
          </p:cNvPr>
          <p:cNvPicPr>
            <a:picLocks noChangeAspect="1"/>
          </p:cNvPicPr>
          <p:nvPr/>
        </p:nvPicPr>
        <p:blipFill>
          <a:blip r:embed="rId3"/>
          <a:stretch>
            <a:fillRect/>
          </a:stretch>
        </p:blipFill>
        <p:spPr>
          <a:xfrm>
            <a:off x="2133599" y="3733800"/>
            <a:ext cx="4876801" cy="2648997"/>
          </a:xfrm>
          <a:prstGeom prst="rect">
            <a:avLst/>
          </a:prstGeom>
        </p:spPr>
      </p:pic>
      <p:pic>
        <p:nvPicPr>
          <p:cNvPr id="6" name="Picture 5">
            <a:extLst>
              <a:ext uri="{FF2B5EF4-FFF2-40B4-BE49-F238E27FC236}">
                <a16:creationId xmlns:a16="http://schemas.microsoft.com/office/drawing/2014/main" xmlns="" id="{55236757-59C7-444C-A92C-25019BA41D2A}"/>
              </a:ext>
            </a:extLst>
          </p:cNvPr>
          <p:cNvPicPr>
            <a:picLocks noChangeAspect="1"/>
          </p:cNvPicPr>
          <p:nvPr/>
        </p:nvPicPr>
        <p:blipFill>
          <a:blip r:embed="rId4"/>
          <a:stretch>
            <a:fillRect/>
          </a:stretch>
        </p:blipFill>
        <p:spPr>
          <a:xfrm>
            <a:off x="7010400" y="313278"/>
            <a:ext cx="1905000" cy="1408045"/>
          </a:xfrm>
          <a:prstGeom prst="rect">
            <a:avLst/>
          </a:prstGeom>
          <a:ln w="28575">
            <a:solidFill>
              <a:schemeClr val="tx1"/>
            </a:solidFill>
          </a:ln>
        </p:spPr>
      </p:pic>
    </p:spTree>
    <p:extLst>
      <p:ext uri="{BB962C8B-B14F-4D97-AF65-F5344CB8AC3E}">
        <p14:creationId xmlns:p14="http://schemas.microsoft.com/office/powerpoint/2010/main" val="1787829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871537"/>
            <a:ext cx="6943726" cy="3271838"/>
          </a:xfrm>
          <a:prstGeom prst="rect">
            <a:avLst/>
          </a:prstGeom>
        </p:spPr>
      </p:pic>
      <p:sp>
        <p:nvSpPr>
          <p:cNvPr id="3" name="TextBox 2"/>
          <p:cNvSpPr txBox="1"/>
          <p:nvPr/>
        </p:nvSpPr>
        <p:spPr>
          <a:xfrm>
            <a:off x="157162" y="885826"/>
            <a:ext cx="1985963" cy="507831"/>
          </a:xfrm>
          <a:prstGeom prst="rect">
            <a:avLst/>
          </a:prstGeom>
          <a:noFill/>
        </p:spPr>
        <p:txBody>
          <a:bodyPr wrap="square" rtlCol="0">
            <a:spAutoFit/>
          </a:bodyPr>
          <a:lstStyle/>
          <a:p>
            <a:r>
              <a:rPr lang="en-US" sz="2700" dirty="0"/>
              <a:t>SALES</a:t>
            </a:r>
          </a:p>
        </p:txBody>
      </p:sp>
      <p:pic>
        <p:nvPicPr>
          <p:cNvPr id="7" name="Picture 6"/>
          <p:cNvPicPr>
            <a:picLocks noChangeAspect="1"/>
          </p:cNvPicPr>
          <p:nvPr/>
        </p:nvPicPr>
        <p:blipFill>
          <a:blip r:embed="rId4"/>
          <a:stretch>
            <a:fillRect/>
          </a:stretch>
        </p:blipFill>
        <p:spPr>
          <a:xfrm>
            <a:off x="6943726" y="871537"/>
            <a:ext cx="2200275" cy="1614488"/>
          </a:xfrm>
          <a:prstGeom prst="rect">
            <a:avLst/>
          </a:prstGeom>
        </p:spPr>
      </p:pic>
      <p:pic>
        <p:nvPicPr>
          <p:cNvPr id="9" name="Picture 8"/>
          <p:cNvPicPr>
            <a:picLocks noChangeAspect="1"/>
          </p:cNvPicPr>
          <p:nvPr/>
        </p:nvPicPr>
        <p:blipFill>
          <a:blip r:embed="rId5"/>
          <a:stretch>
            <a:fillRect/>
          </a:stretch>
        </p:blipFill>
        <p:spPr>
          <a:xfrm>
            <a:off x="0" y="4157662"/>
            <a:ext cx="1743075" cy="1843088"/>
          </a:xfrm>
          <a:prstGeom prst="rect">
            <a:avLst/>
          </a:prstGeom>
        </p:spPr>
      </p:pic>
      <p:pic>
        <p:nvPicPr>
          <p:cNvPr id="10" name="Picture 9"/>
          <p:cNvPicPr>
            <a:picLocks noChangeAspect="1"/>
          </p:cNvPicPr>
          <p:nvPr/>
        </p:nvPicPr>
        <p:blipFill>
          <a:blip r:embed="rId6"/>
          <a:stretch>
            <a:fillRect/>
          </a:stretch>
        </p:blipFill>
        <p:spPr>
          <a:xfrm>
            <a:off x="1743075" y="4443412"/>
            <a:ext cx="1011555" cy="1557338"/>
          </a:xfrm>
          <a:prstGeom prst="rect">
            <a:avLst/>
          </a:prstGeom>
        </p:spPr>
      </p:pic>
      <p:pic>
        <p:nvPicPr>
          <p:cNvPr id="11" name="Picture 10"/>
          <p:cNvPicPr>
            <a:picLocks noChangeAspect="1"/>
          </p:cNvPicPr>
          <p:nvPr/>
        </p:nvPicPr>
        <p:blipFill>
          <a:blip r:embed="rId7"/>
          <a:stretch>
            <a:fillRect/>
          </a:stretch>
        </p:blipFill>
        <p:spPr>
          <a:xfrm>
            <a:off x="2754630" y="4457700"/>
            <a:ext cx="1960245" cy="1557338"/>
          </a:xfrm>
          <a:prstGeom prst="rect">
            <a:avLst/>
          </a:prstGeom>
        </p:spPr>
      </p:pic>
      <p:pic>
        <p:nvPicPr>
          <p:cNvPr id="12" name="Picture 11"/>
          <p:cNvPicPr>
            <a:picLocks noChangeAspect="1"/>
          </p:cNvPicPr>
          <p:nvPr/>
        </p:nvPicPr>
        <p:blipFill>
          <a:blip r:embed="rId8"/>
          <a:stretch>
            <a:fillRect/>
          </a:stretch>
        </p:blipFill>
        <p:spPr>
          <a:xfrm>
            <a:off x="4714875" y="4443412"/>
            <a:ext cx="2443163" cy="1557338"/>
          </a:xfrm>
          <a:prstGeom prst="rect">
            <a:avLst/>
          </a:prstGeom>
        </p:spPr>
      </p:pic>
      <p:pic>
        <p:nvPicPr>
          <p:cNvPr id="13" name="Picture 12"/>
          <p:cNvPicPr>
            <a:picLocks noChangeAspect="1"/>
          </p:cNvPicPr>
          <p:nvPr/>
        </p:nvPicPr>
        <p:blipFill>
          <a:blip r:embed="rId9"/>
          <a:stretch>
            <a:fillRect/>
          </a:stretch>
        </p:blipFill>
        <p:spPr>
          <a:xfrm>
            <a:off x="7158037" y="4500562"/>
            <a:ext cx="1985963" cy="1457326"/>
          </a:xfrm>
          <a:prstGeom prst="rect">
            <a:avLst/>
          </a:prstGeom>
        </p:spPr>
      </p:pic>
      <p:sp>
        <p:nvSpPr>
          <p:cNvPr id="14" name="Footer Placeholder 4">
            <a:extLst>
              <a:ext uri="{FF2B5EF4-FFF2-40B4-BE49-F238E27FC236}">
                <a16:creationId xmlns:a16="http://schemas.microsoft.com/office/drawing/2014/main" xmlns="" id="{6A1BAA43-116E-43F9-B14F-AC5A375E3327}"/>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15" name="Slide Number Placeholder 3">
            <a:extLst>
              <a:ext uri="{FF2B5EF4-FFF2-40B4-BE49-F238E27FC236}">
                <a16:creationId xmlns:a16="http://schemas.microsoft.com/office/drawing/2014/main" xmlns="" id="{59EA40D3-9CDA-4C2D-8FEE-27AD4400D66F}"/>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10</a:t>
            </a:fld>
            <a:endParaRPr lang="en-US" dirty="0"/>
          </a:p>
        </p:txBody>
      </p:sp>
    </p:spTree>
    <p:extLst>
      <p:ext uri="{BB962C8B-B14F-4D97-AF65-F5344CB8AC3E}">
        <p14:creationId xmlns:p14="http://schemas.microsoft.com/office/powerpoint/2010/main" val="2401278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992" y="766329"/>
            <a:ext cx="6613432" cy="3200400"/>
          </a:xfrm>
          <a:prstGeom prst="rect">
            <a:avLst/>
          </a:prstGeom>
        </p:spPr>
      </p:pic>
      <p:pic>
        <p:nvPicPr>
          <p:cNvPr id="5" name="Picture 4"/>
          <p:cNvPicPr>
            <a:picLocks noChangeAspect="1"/>
          </p:cNvPicPr>
          <p:nvPr/>
        </p:nvPicPr>
        <p:blipFill>
          <a:blip r:embed="rId4"/>
          <a:stretch>
            <a:fillRect/>
          </a:stretch>
        </p:blipFill>
        <p:spPr>
          <a:xfrm>
            <a:off x="6711307" y="1066800"/>
            <a:ext cx="2382441" cy="1728788"/>
          </a:xfrm>
          <a:prstGeom prst="rect">
            <a:avLst/>
          </a:prstGeom>
        </p:spPr>
      </p:pic>
      <p:pic>
        <p:nvPicPr>
          <p:cNvPr id="6" name="Picture 5"/>
          <p:cNvPicPr>
            <a:picLocks noChangeAspect="1"/>
          </p:cNvPicPr>
          <p:nvPr/>
        </p:nvPicPr>
        <p:blipFill>
          <a:blip r:embed="rId5"/>
          <a:stretch>
            <a:fillRect/>
          </a:stretch>
        </p:blipFill>
        <p:spPr>
          <a:xfrm>
            <a:off x="76200" y="4009591"/>
            <a:ext cx="2686050" cy="1991159"/>
          </a:xfrm>
          <a:prstGeom prst="rect">
            <a:avLst/>
          </a:prstGeom>
        </p:spPr>
      </p:pic>
      <p:pic>
        <p:nvPicPr>
          <p:cNvPr id="7" name="Picture 6"/>
          <p:cNvPicPr>
            <a:picLocks noChangeAspect="1"/>
          </p:cNvPicPr>
          <p:nvPr/>
        </p:nvPicPr>
        <p:blipFill>
          <a:blip r:embed="rId6"/>
          <a:stretch>
            <a:fillRect/>
          </a:stretch>
        </p:blipFill>
        <p:spPr>
          <a:xfrm>
            <a:off x="2686051" y="4357688"/>
            <a:ext cx="2002466" cy="1600200"/>
          </a:xfrm>
          <a:prstGeom prst="rect">
            <a:avLst/>
          </a:prstGeom>
        </p:spPr>
      </p:pic>
      <p:pic>
        <p:nvPicPr>
          <p:cNvPr id="8" name="Picture 7"/>
          <p:cNvPicPr>
            <a:picLocks noChangeAspect="1"/>
          </p:cNvPicPr>
          <p:nvPr/>
        </p:nvPicPr>
        <p:blipFill>
          <a:blip r:embed="rId7"/>
          <a:stretch>
            <a:fillRect/>
          </a:stretch>
        </p:blipFill>
        <p:spPr>
          <a:xfrm>
            <a:off x="4688517" y="4357687"/>
            <a:ext cx="2683834" cy="1609130"/>
          </a:xfrm>
          <a:prstGeom prst="rect">
            <a:avLst/>
          </a:prstGeom>
        </p:spPr>
      </p:pic>
      <p:pic>
        <p:nvPicPr>
          <p:cNvPr id="10" name="Picture 9"/>
          <p:cNvPicPr>
            <a:picLocks noChangeAspect="1"/>
          </p:cNvPicPr>
          <p:nvPr/>
        </p:nvPicPr>
        <p:blipFill>
          <a:blip r:embed="rId8"/>
          <a:stretch>
            <a:fillRect/>
          </a:stretch>
        </p:blipFill>
        <p:spPr>
          <a:xfrm>
            <a:off x="7372350" y="4357687"/>
            <a:ext cx="1771650" cy="1643063"/>
          </a:xfrm>
          <a:prstGeom prst="rect">
            <a:avLst/>
          </a:prstGeom>
        </p:spPr>
      </p:pic>
      <p:sp>
        <p:nvSpPr>
          <p:cNvPr id="11" name="TextBox 10"/>
          <p:cNvSpPr txBox="1"/>
          <p:nvPr/>
        </p:nvSpPr>
        <p:spPr>
          <a:xfrm>
            <a:off x="4688517" y="2943226"/>
            <a:ext cx="1555121" cy="507831"/>
          </a:xfrm>
          <a:prstGeom prst="rect">
            <a:avLst/>
          </a:prstGeom>
          <a:noFill/>
        </p:spPr>
        <p:txBody>
          <a:bodyPr wrap="square" rtlCol="0">
            <a:spAutoFit/>
          </a:bodyPr>
          <a:lstStyle/>
          <a:p>
            <a:r>
              <a:rPr lang="en-US" sz="2700" dirty="0"/>
              <a:t>EPS</a:t>
            </a:r>
          </a:p>
        </p:txBody>
      </p:sp>
      <p:sp>
        <p:nvSpPr>
          <p:cNvPr id="9" name="Footer Placeholder 4">
            <a:extLst>
              <a:ext uri="{FF2B5EF4-FFF2-40B4-BE49-F238E27FC236}">
                <a16:creationId xmlns:a16="http://schemas.microsoft.com/office/drawing/2014/main" xmlns="" id="{3E8818C8-A92B-48E8-AA0D-501789CE77AF}"/>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12" name="Slide Number Placeholder 3">
            <a:extLst>
              <a:ext uri="{FF2B5EF4-FFF2-40B4-BE49-F238E27FC236}">
                <a16:creationId xmlns:a16="http://schemas.microsoft.com/office/drawing/2014/main" xmlns="" id="{2C0B6026-79D9-455E-BEB9-2B79CA9FDB5F}"/>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11</a:t>
            </a:fld>
            <a:endParaRPr lang="en-US" dirty="0"/>
          </a:p>
        </p:txBody>
      </p:sp>
    </p:spTree>
    <p:extLst>
      <p:ext uri="{BB962C8B-B14F-4D97-AF65-F5344CB8AC3E}">
        <p14:creationId xmlns:p14="http://schemas.microsoft.com/office/powerpoint/2010/main" val="3823970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53F4404-8C13-4CE2-A8D1-B86AF6D16256}"/>
              </a:ext>
            </a:extLst>
          </p:cNvPr>
          <p:cNvPicPr>
            <a:picLocks noChangeAspect="1"/>
          </p:cNvPicPr>
          <p:nvPr/>
        </p:nvPicPr>
        <p:blipFill>
          <a:blip r:embed="rId3"/>
          <a:stretch>
            <a:fillRect/>
          </a:stretch>
        </p:blipFill>
        <p:spPr>
          <a:xfrm>
            <a:off x="133350" y="857250"/>
            <a:ext cx="8934450" cy="2800350"/>
          </a:xfrm>
          <a:prstGeom prst="rect">
            <a:avLst/>
          </a:prstGeom>
        </p:spPr>
      </p:pic>
      <p:pic>
        <p:nvPicPr>
          <p:cNvPr id="6" name="Picture 5">
            <a:extLst>
              <a:ext uri="{FF2B5EF4-FFF2-40B4-BE49-F238E27FC236}">
                <a16:creationId xmlns:a16="http://schemas.microsoft.com/office/drawing/2014/main" xmlns="" id="{7E93391C-5E44-47EC-A326-A2AC2E866CAF}"/>
              </a:ext>
            </a:extLst>
          </p:cNvPr>
          <p:cNvPicPr>
            <a:picLocks noChangeAspect="1"/>
          </p:cNvPicPr>
          <p:nvPr/>
        </p:nvPicPr>
        <p:blipFill>
          <a:blip r:embed="rId4"/>
          <a:stretch>
            <a:fillRect/>
          </a:stretch>
        </p:blipFill>
        <p:spPr>
          <a:xfrm>
            <a:off x="152400" y="3725464"/>
            <a:ext cx="8782050" cy="2275286"/>
          </a:xfrm>
          <a:prstGeom prst="rect">
            <a:avLst/>
          </a:prstGeom>
        </p:spPr>
      </p:pic>
      <p:sp>
        <p:nvSpPr>
          <p:cNvPr id="4" name="Footer Placeholder 4">
            <a:extLst>
              <a:ext uri="{FF2B5EF4-FFF2-40B4-BE49-F238E27FC236}">
                <a16:creationId xmlns:a16="http://schemas.microsoft.com/office/drawing/2014/main" xmlns="" id="{FF578254-AC57-42B4-A3FE-50A078ABCD63}"/>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7" name="Slide Number Placeholder 3">
            <a:extLst>
              <a:ext uri="{FF2B5EF4-FFF2-40B4-BE49-F238E27FC236}">
                <a16:creationId xmlns:a16="http://schemas.microsoft.com/office/drawing/2014/main" xmlns="" id="{BAA0AC81-B06D-4218-8D06-AC9E37C55969}"/>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12</a:t>
            </a:fld>
            <a:endParaRPr lang="en-US" dirty="0"/>
          </a:p>
        </p:txBody>
      </p:sp>
    </p:spTree>
    <p:extLst>
      <p:ext uri="{BB962C8B-B14F-4D97-AF65-F5344CB8AC3E}">
        <p14:creationId xmlns:p14="http://schemas.microsoft.com/office/powerpoint/2010/main" val="1707179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399" y="903551"/>
            <a:ext cx="6415037" cy="2968362"/>
          </a:xfrm>
          <a:prstGeom prst="rect">
            <a:avLst/>
          </a:prstGeom>
        </p:spPr>
      </p:pic>
      <p:pic>
        <p:nvPicPr>
          <p:cNvPr id="3" name="Picture 2"/>
          <p:cNvPicPr>
            <a:picLocks noChangeAspect="1"/>
          </p:cNvPicPr>
          <p:nvPr/>
        </p:nvPicPr>
        <p:blipFill>
          <a:blip r:embed="rId4"/>
          <a:stretch>
            <a:fillRect/>
          </a:stretch>
        </p:blipFill>
        <p:spPr>
          <a:xfrm>
            <a:off x="6650831" y="996553"/>
            <a:ext cx="2193131" cy="1486456"/>
          </a:xfrm>
          <a:prstGeom prst="rect">
            <a:avLst/>
          </a:prstGeom>
        </p:spPr>
      </p:pic>
      <p:pic>
        <p:nvPicPr>
          <p:cNvPr id="4" name="Picture 3"/>
          <p:cNvPicPr>
            <a:picLocks noChangeAspect="1"/>
          </p:cNvPicPr>
          <p:nvPr/>
        </p:nvPicPr>
        <p:blipFill>
          <a:blip r:embed="rId5"/>
          <a:stretch>
            <a:fillRect/>
          </a:stretch>
        </p:blipFill>
        <p:spPr>
          <a:xfrm>
            <a:off x="6536530" y="2511275"/>
            <a:ext cx="2455071" cy="731987"/>
          </a:xfrm>
          <a:prstGeom prst="rect">
            <a:avLst/>
          </a:prstGeom>
        </p:spPr>
      </p:pic>
      <p:pic>
        <p:nvPicPr>
          <p:cNvPr id="5" name="Picture 4"/>
          <p:cNvPicPr>
            <a:picLocks noChangeAspect="1"/>
          </p:cNvPicPr>
          <p:nvPr/>
        </p:nvPicPr>
        <p:blipFill>
          <a:blip r:embed="rId6"/>
          <a:stretch>
            <a:fillRect/>
          </a:stretch>
        </p:blipFill>
        <p:spPr>
          <a:xfrm>
            <a:off x="304800" y="3998118"/>
            <a:ext cx="8839200" cy="2002632"/>
          </a:xfrm>
          <a:prstGeom prst="rect">
            <a:avLst/>
          </a:prstGeom>
        </p:spPr>
      </p:pic>
      <p:sp>
        <p:nvSpPr>
          <p:cNvPr id="6" name="Footer Placeholder 4">
            <a:extLst>
              <a:ext uri="{FF2B5EF4-FFF2-40B4-BE49-F238E27FC236}">
                <a16:creationId xmlns:a16="http://schemas.microsoft.com/office/drawing/2014/main" xmlns="" id="{442CDE4B-302E-43D4-997E-9C3ECA22A87D}"/>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7" name="Slide Number Placeholder 3">
            <a:extLst>
              <a:ext uri="{FF2B5EF4-FFF2-40B4-BE49-F238E27FC236}">
                <a16:creationId xmlns:a16="http://schemas.microsoft.com/office/drawing/2014/main" xmlns="" id="{8F11CC42-5813-4186-82DC-B41B95EED3D3}"/>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13</a:t>
            </a:fld>
            <a:endParaRPr lang="en-US" dirty="0"/>
          </a:p>
        </p:txBody>
      </p:sp>
    </p:spTree>
    <p:extLst>
      <p:ext uri="{BB962C8B-B14F-4D97-AF65-F5344CB8AC3E}">
        <p14:creationId xmlns:p14="http://schemas.microsoft.com/office/powerpoint/2010/main" val="1270865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 y="857250"/>
            <a:ext cx="6615113" cy="2728913"/>
          </a:xfrm>
          <a:prstGeom prst="rect">
            <a:avLst/>
          </a:prstGeom>
        </p:spPr>
      </p:pic>
      <p:pic>
        <p:nvPicPr>
          <p:cNvPr id="3" name="Picture 2"/>
          <p:cNvPicPr>
            <a:picLocks noChangeAspect="1"/>
          </p:cNvPicPr>
          <p:nvPr/>
        </p:nvPicPr>
        <p:blipFill>
          <a:blip r:embed="rId4"/>
          <a:stretch>
            <a:fillRect/>
          </a:stretch>
        </p:blipFill>
        <p:spPr>
          <a:xfrm>
            <a:off x="6850856" y="1007268"/>
            <a:ext cx="2093119" cy="1264445"/>
          </a:xfrm>
          <a:prstGeom prst="rect">
            <a:avLst/>
          </a:prstGeom>
        </p:spPr>
      </p:pic>
      <p:pic>
        <p:nvPicPr>
          <p:cNvPr id="4" name="Picture 3"/>
          <p:cNvPicPr>
            <a:picLocks noChangeAspect="1"/>
          </p:cNvPicPr>
          <p:nvPr/>
        </p:nvPicPr>
        <p:blipFill>
          <a:blip r:embed="rId5"/>
          <a:stretch>
            <a:fillRect/>
          </a:stretch>
        </p:blipFill>
        <p:spPr>
          <a:xfrm>
            <a:off x="6850855" y="2735200"/>
            <a:ext cx="2093119" cy="650937"/>
          </a:xfrm>
          <a:prstGeom prst="rect">
            <a:avLst/>
          </a:prstGeom>
        </p:spPr>
      </p:pic>
      <p:pic>
        <p:nvPicPr>
          <p:cNvPr id="5" name="Picture 4"/>
          <p:cNvPicPr>
            <a:picLocks noChangeAspect="1"/>
          </p:cNvPicPr>
          <p:nvPr/>
        </p:nvPicPr>
        <p:blipFill>
          <a:blip r:embed="rId6"/>
          <a:stretch>
            <a:fillRect/>
          </a:stretch>
        </p:blipFill>
        <p:spPr>
          <a:xfrm>
            <a:off x="174074" y="3762605"/>
            <a:ext cx="8769900" cy="2088127"/>
          </a:xfrm>
          <a:prstGeom prst="rect">
            <a:avLst/>
          </a:prstGeom>
        </p:spPr>
      </p:pic>
      <p:sp>
        <p:nvSpPr>
          <p:cNvPr id="6" name="Footer Placeholder 4">
            <a:extLst>
              <a:ext uri="{FF2B5EF4-FFF2-40B4-BE49-F238E27FC236}">
                <a16:creationId xmlns:a16="http://schemas.microsoft.com/office/drawing/2014/main" xmlns="" id="{0A2F4A4E-52FD-4909-B957-A21BEAB1E925}"/>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7" name="Slide Number Placeholder 3">
            <a:extLst>
              <a:ext uri="{FF2B5EF4-FFF2-40B4-BE49-F238E27FC236}">
                <a16:creationId xmlns:a16="http://schemas.microsoft.com/office/drawing/2014/main" xmlns="" id="{6BD43CEF-07A6-4242-A972-15C342382391}"/>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14</a:t>
            </a:fld>
            <a:endParaRPr lang="en-US" dirty="0"/>
          </a:p>
        </p:txBody>
      </p:sp>
    </p:spTree>
    <p:extLst>
      <p:ext uri="{BB962C8B-B14F-4D97-AF65-F5344CB8AC3E}">
        <p14:creationId xmlns:p14="http://schemas.microsoft.com/office/powerpoint/2010/main" val="1381429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578" y="914400"/>
            <a:ext cx="6644697" cy="2976563"/>
          </a:xfrm>
          <a:prstGeom prst="rect">
            <a:avLst/>
          </a:prstGeom>
        </p:spPr>
      </p:pic>
      <p:pic>
        <p:nvPicPr>
          <p:cNvPr id="8" name="Picture 7"/>
          <p:cNvPicPr>
            <a:picLocks noChangeAspect="1"/>
          </p:cNvPicPr>
          <p:nvPr/>
        </p:nvPicPr>
        <p:blipFill>
          <a:blip r:embed="rId4"/>
          <a:stretch>
            <a:fillRect/>
          </a:stretch>
        </p:blipFill>
        <p:spPr>
          <a:xfrm>
            <a:off x="6890147" y="1017985"/>
            <a:ext cx="1982391" cy="1285286"/>
          </a:xfrm>
          <a:prstGeom prst="rect">
            <a:avLst/>
          </a:prstGeom>
        </p:spPr>
      </p:pic>
      <p:pic>
        <p:nvPicPr>
          <p:cNvPr id="9" name="Picture 8"/>
          <p:cNvPicPr>
            <a:picLocks noChangeAspect="1"/>
          </p:cNvPicPr>
          <p:nvPr/>
        </p:nvPicPr>
        <p:blipFill>
          <a:blip r:embed="rId5"/>
          <a:stretch>
            <a:fillRect/>
          </a:stretch>
        </p:blipFill>
        <p:spPr>
          <a:xfrm>
            <a:off x="6818709" y="2531835"/>
            <a:ext cx="2172891" cy="654278"/>
          </a:xfrm>
          <a:prstGeom prst="rect">
            <a:avLst/>
          </a:prstGeom>
        </p:spPr>
      </p:pic>
      <p:pic>
        <p:nvPicPr>
          <p:cNvPr id="10" name="Picture 9"/>
          <p:cNvPicPr>
            <a:picLocks noChangeAspect="1"/>
          </p:cNvPicPr>
          <p:nvPr/>
        </p:nvPicPr>
        <p:blipFill>
          <a:blip r:embed="rId6"/>
          <a:stretch>
            <a:fillRect/>
          </a:stretch>
        </p:blipFill>
        <p:spPr>
          <a:xfrm>
            <a:off x="1" y="4172524"/>
            <a:ext cx="8763000" cy="1703211"/>
          </a:xfrm>
          <a:prstGeom prst="rect">
            <a:avLst/>
          </a:prstGeom>
        </p:spPr>
      </p:pic>
      <p:sp>
        <p:nvSpPr>
          <p:cNvPr id="6" name="Footer Placeholder 4">
            <a:extLst>
              <a:ext uri="{FF2B5EF4-FFF2-40B4-BE49-F238E27FC236}">
                <a16:creationId xmlns:a16="http://schemas.microsoft.com/office/drawing/2014/main" xmlns="" id="{850984FB-4F94-4016-8D04-FAB421DF5370}"/>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7" name="Slide Number Placeholder 3">
            <a:extLst>
              <a:ext uri="{FF2B5EF4-FFF2-40B4-BE49-F238E27FC236}">
                <a16:creationId xmlns:a16="http://schemas.microsoft.com/office/drawing/2014/main" xmlns="" id="{B7E5F26B-60C5-492E-BF41-1C4E6934589F}"/>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15</a:t>
            </a:fld>
            <a:endParaRPr lang="en-US" dirty="0"/>
          </a:p>
        </p:txBody>
      </p:sp>
    </p:spTree>
    <p:extLst>
      <p:ext uri="{BB962C8B-B14F-4D97-AF65-F5344CB8AC3E}">
        <p14:creationId xmlns:p14="http://schemas.microsoft.com/office/powerpoint/2010/main" val="4081331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7329" y="908714"/>
            <a:ext cx="6983558" cy="3063211"/>
          </a:xfrm>
          <a:prstGeom prst="rect">
            <a:avLst/>
          </a:prstGeom>
        </p:spPr>
      </p:pic>
      <p:pic>
        <p:nvPicPr>
          <p:cNvPr id="8" name="Picture 7"/>
          <p:cNvPicPr>
            <a:picLocks noChangeAspect="1"/>
          </p:cNvPicPr>
          <p:nvPr/>
        </p:nvPicPr>
        <p:blipFill>
          <a:blip r:embed="rId4"/>
          <a:stretch>
            <a:fillRect/>
          </a:stretch>
        </p:blipFill>
        <p:spPr>
          <a:xfrm>
            <a:off x="41129" y="3971926"/>
            <a:ext cx="9026671" cy="1943100"/>
          </a:xfrm>
          <a:prstGeom prst="rect">
            <a:avLst/>
          </a:prstGeom>
        </p:spPr>
      </p:pic>
      <p:pic>
        <p:nvPicPr>
          <p:cNvPr id="9" name="Picture 8"/>
          <p:cNvPicPr>
            <a:picLocks noChangeAspect="1"/>
          </p:cNvPicPr>
          <p:nvPr/>
        </p:nvPicPr>
        <p:blipFill>
          <a:blip r:embed="rId5"/>
          <a:stretch>
            <a:fillRect/>
          </a:stretch>
        </p:blipFill>
        <p:spPr>
          <a:xfrm>
            <a:off x="7100888" y="978693"/>
            <a:ext cx="1925783" cy="1532344"/>
          </a:xfrm>
          <a:prstGeom prst="rect">
            <a:avLst/>
          </a:prstGeom>
        </p:spPr>
      </p:pic>
      <p:pic>
        <p:nvPicPr>
          <p:cNvPr id="10" name="Picture 9"/>
          <p:cNvPicPr>
            <a:picLocks noChangeAspect="1"/>
          </p:cNvPicPr>
          <p:nvPr/>
        </p:nvPicPr>
        <p:blipFill>
          <a:blip r:embed="rId6"/>
          <a:stretch>
            <a:fillRect/>
          </a:stretch>
        </p:blipFill>
        <p:spPr>
          <a:xfrm>
            <a:off x="7100887" y="2941989"/>
            <a:ext cx="1814513" cy="401286"/>
          </a:xfrm>
          <a:prstGeom prst="rect">
            <a:avLst/>
          </a:prstGeom>
        </p:spPr>
      </p:pic>
      <p:sp>
        <p:nvSpPr>
          <p:cNvPr id="6" name="Footer Placeholder 4">
            <a:extLst>
              <a:ext uri="{FF2B5EF4-FFF2-40B4-BE49-F238E27FC236}">
                <a16:creationId xmlns:a16="http://schemas.microsoft.com/office/drawing/2014/main" xmlns="" id="{50EBC966-5B3D-4963-94D3-0833E477FC35}"/>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11" name="Slide Number Placeholder 3">
            <a:extLst>
              <a:ext uri="{FF2B5EF4-FFF2-40B4-BE49-F238E27FC236}">
                <a16:creationId xmlns:a16="http://schemas.microsoft.com/office/drawing/2014/main" xmlns="" id="{734F0FAC-0BC2-463D-ADB1-158DD279DAE9}"/>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16</a:t>
            </a:fld>
            <a:endParaRPr lang="en-US" dirty="0"/>
          </a:p>
        </p:txBody>
      </p:sp>
    </p:spTree>
    <p:extLst>
      <p:ext uri="{BB962C8B-B14F-4D97-AF65-F5344CB8AC3E}">
        <p14:creationId xmlns:p14="http://schemas.microsoft.com/office/powerpoint/2010/main" val="1871379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99F1983-F6A2-4F6B-A54F-133A81EB36C9}"/>
              </a:ext>
            </a:extLst>
          </p:cNvPr>
          <p:cNvPicPr>
            <a:picLocks noChangeAspect="1"/>
          </p:cNvPicPr>
          <p:nvPr/>
        </p:nvPicPr>
        <p:blipFill>
          <a:blip r:embed="rId3"/>
          <a:stretch>
            <a:fillRect/>
          </a:stretch>
        </p:blipFill>
        <p:spPr>
          <a:xfrm>
            <a:off x="0" y="857250"/>
            <a:ext cx="4614863" cy="1528763"/>
          </a:xfrm>
          <a:prstGeom prst="rect">
            <a:avLst/>
          </a:prstGeom>
        </p:spPr>
      </p:pic>
      <p:pic>
        <p:nvPicPr>
          <p:cNvPr id="6" name="Content Placeholder 4">
            <a:extLst>
              <a:ext uri="{FF2B5EF4-FFF2-40B4-BE49-F238E27FC236}">
                <a16:creationId xmlns:a16="http://schemas.microsoft.com/office/drawing/2014/main" xmlns="" id="{BCD58120-DB7F-4FF9-BD13-E7FC12C2DBDD}"/>
              </a:ext>
            </a:extLst>
          </p:cNvPr>
          <p:cNvPicPr>
            <a:picLocks noChangeAspect="1"/>
          </p:cNvPicPr>
          <p:nvPr/>
        </p:nvPicPr>
        <p:blipFill>
          <a:blip r:embed="rId4"/>
          <a:stretch>
            <a:fillRect/>
          </a:stretch>
        </p:blipFill>
        <p:spPr>
          <a:xfrm>
            <a:off x="6096000" y="857250"/>
            <a:ext cx="3000375" cy="3614738"/>
          </a:xfrm>
          <a:prstGeom prst="rect">
            <a:avLst/>
          </a:prstGeom>
        </p:spPr>
      </p:pic>
      <p:sp>
        <p:nvSpPr>
          <p:cNvPr id="5" name="TextBox 4"/>
          <p:cNvSpPr txBox="1"/>
          <p:nvPr/>
        </p:nvSpPr>
        <p:spPr>
          <a:xfrm>
            <a:off x="4757738" y="1171575"/>
            <a:ext cx="1285875" cy="923330"/>
          </a:xfrm>
          <a:prstGeom prst="rect">
            <a:avLst/>
          </a:prstGeom>
          <a:noFill/>
        </p:spPr>
        <p:txBody>
          <a:bodyPr wrap="square" rtlCol="0">
            <a:spAutoFit/>
          </a:bodyPr>
          <a:lstStyle/>
          <a:p>
            <a:r>
              <a:rPr lang="en-US" sz="2700" dirty="0"/>
              <a:t>Value Line</a:t>
            </a:r>
          </a:p>
        </p:txBody>
      </p:sp>
      <p:sp>
        <p:nvSpPr>
          <p:cNvPr id="8" name="Rounded Rectangle 7"/>
          <p:cNvSpPr/>
          <p:nvPr/>
        </p:nvSpPr>
        <p:spPr>
          <a:xfrm>
            <a:off x="0" y="1314450"/>
            <a:ext cx="4329113" cy="2000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p:nvSpPr>
        <p:spPr>
          <a:xfrm>
            <a:off x="14287" y="1707356"/>
            <a:ext cx="4329113" cy="2000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ounded Rectangle 9"/>
          <p:cNvSpPr/>
          <p:nvPr/>
        </p:nvSpPr>
        <p:spPr>
          <a:xfrm>
            <a:off x="6096000" y="3529013"/>
            <a:ext cx="3000375" cy="20716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ounded Rectangle 10"/>
          <p:cNvSpPr/>
          <p:nvPr/>
        </p:nvSpPr>
        <p:spPr>
          <a:xfrm>
            <a:off x="6096000" y="1621631"/>
            <a:ext cx="3000375" cy="2857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5"/>
          <a:stretch>
            <a:fillRect/>
          </a:stretch>
        </p:blipFill>
        <p:spPr>
          <a:xfrm>
            <a:off x="192880" y="3086100"/>
            <a:ext cx="5522120" cy="2771775"/>
          </a:xfrm>
          <a:prstGeom prst="rect">
            <a:avLst/>
          </a:prstGeom>
        </p:spPr>
      </p:pic>
      <p:pic>
        <p:nvPicPr>
          <p:cNvPr id="13" name="Picture 12"/>
          <p:cNvPicPr>
            <a:picLocks noChangeAspect="1"/>
          </p:cNvPicPr>
          <p:nvPr/>
        </p:nvPicPr>
        <p:blipFill>
          <a:blip r:embed="rId6"/>
          <a:stretch>
            <a:fillRect/>
          </a:stretch>
        </p:blipFill>
        <p:spPr>
          <a:xfrm>
            <a:off x="192880" y="2432313"/>
            <a:ext cx="2235995" cy="653788"/>
          </a:xfrm>
          <a:prstGeom prst="rect">
            <a:avLst/>
          </a:prstGeom>
        </p:spPr>
      </p:pic>
      <p:sp>
        <p:nvSpPr>
          <p:cNvPr id="14" name="Rectangle 13"/>
          <p:cNvSpPr/>
          <p:nvPr/>
        </p:nvSpPr>
        <p:spPr>
          <a:xfrm>
            <a:off x="192881" y="3629025"/>
            <a:ext cx="935832" cy="6143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514850" y="3543300"/>
            <a:ext cx="1200150" cy="7286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ooter Placeholder 4">
            <a:extLst>
              <a:ext uri="{FF2B5EF4-FFF2-40B4-BE49-F238E27FC236}">
                <a16:creationId xmlns:a16="http://schemas.microsoft.com/office/drawing/2014/main" xmlns="" id="{CD209F53-C82C-4769-965E-39BBE9973AF8}"/>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17" name="Slide Number Placeholder 3">
            <a:extLst>
              <a:ext uri="{FF2B5EF4-FFF2-40B4-BE49-F238E27FC236}">
                <a16:creationId xmlns:a16="http://schemas.microsoft.com/office/drawing/2014/main" xmlns="" id="{25BB6FE6-CF15-41AE-B810-DADEA2EF51E5}"/>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17</a:t>
            </a:fld>
            <a:endParaRPr lang="en-US" dirty="0"/>
          </a:p>
        </p:txBody>
      </p:sp>
    </p:spTree>
    <p:extLst>
      <p:ext uri="{BB962C8B-B14F-4D97-AF65-F5344CB8AC3E}">
        <p14:creationId xmlns:p14="http://schemas.microsoft.com/office/powerpoint/2010/main" val="4061180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580" y="900112"/>
            <a:ext cx="6607970" cy="5100638"/>
          </a:xfrm>
          <a:prstGeom prst="rect">
            <a:avLst/>
          </a:prstGeom>
        </p:spPr>
      </p:pic>
      <p:pic>
        <p:nvPicPr>
          <p:cNvPr id="3" name="Picture 2"/>
          <p:cNvPicPr>
            <a:picLocks noChangeAspect="1"/>
          </p:cNvPicPr>
          <p:nvPr/>
        </p:nvPicPr>
        <p:blipFill>
          <a:blip r:embed="rId4"/>
          <a:stretch>
            <a:fillRect/>
          </a:stretch>
        </p:blipFill>
        <p:spPr>
          <a:xfrm>
            <a:off x="6886576" y="900113"/>
            <a:ext cx="2193131" cy="3571875"/>
          </a:xfrm>
          <a:prstGeom prst="rect">
            <a:avLst/>
          </a:prstGeom>
        </p:spPr>
      </p:pic>
      <p:sp>
        <p:nvSpPr>
          <p:cNvPr id="6" name="Right Arrow 5"/>
          <p:cNvSpPr/>
          <p:nvPr/>
        </p:nvSpPr>
        <p:spPr>
          <a:xfrm>
            <a:off x="4972050" y="3900915"/>
            <a:ext cx="1100138" cy="571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a:off x="4972050" y="4950832"/>
            <a:ext cx="1100138" cy="571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4">
            <a:extLst>
              <a:ext uri="{FF2B5EF4-FFF2-40B4-BE49-F238E27FC236}">
                <a16:creationId xmlns:a16="http://schemas.microsoft.com/office/drawing/2014/main" xmlns="" id="{C155FAF2-C697-4205-9DD4-12D5B1FA5A84}"/>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9" name="Slide Number Placeholder 3">
            <a:extLst>
              <a:ext uri="{FF2B5EF4-FFF2-40B4-BE49-F238E27FC236}">
                <a16:creationId xmlns:a16="http://schemas.microsoft.com/office/drawing/2014/main" xmlns="" id="{D6C7237C-6C57-4E7C-95EA-581B44881FC7}"/>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18</a:t>
            </a:fld>
            <a:endParaRPr lang="en-US" dirty="0"/>
          </a:p>
        </p:txBody>
      </p:sp>
    </p:spTree>
    <p:extLst>
      <p:ext uri="{BB962C8B-B14F-4D97-AF65-F5344CB8AC3E}">
        <p14:creationId xmlns:p14="http://schemas.microsoft.com/office/powerpoint/2010/main" val="325483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E1673-97F8-44F6-9A13-A8DE32ED92E5}"/>
              </a:ext>
            </a:extLst>
          </p:cNvPr>
          <p:cNvSpPr>
            <a:spLocks noGrp="1"/>
          </p:cNvSpPr>
          <p:nvPr>
            <p:ph type="title"/>
          </p:nvPr>
        </p:nvSpPr>
        <p:spPr>
          <a:xfrm>
            <a:off x="307181" y="347472"/>
            <a:ext cx="8529638" cy="1503951"/>
          </a:xfrm>
        </p:spPr>
        <p:txBody>
          <a:bodyPr>
            <a:noAutofit/>
          </a:bodyPr>
          <a:lstStyle/>
          <a:p>
            <a:r>
              <a:rPr lang="en-US" dirty="0"/>
              <a:t>Growth Estimates from VL and Manifest Investing</a:t>
            </a:r>
          </a:p>
        </p:txBody>
      </p:sp>
      <p:sp>
        <p:nvSpPr>
          <p:cNvPr id="3" name="Content Placeholder 2">
            <a:extLst>
              <a:ext uri="{FF2B5EF4-FFF2-40B4-BE49-F238E27FC236}">
                <a16:creationId xmlns:a16="http://schemas.microsoft.com/office/drawing/2014/main" xmlns="" id="{11CA37AF-C999-403A-B6F3-D63DA540BE42}"/>
              </a:ext>
            </a:extLst>
          </p:cNvPr>
          <p:cNvSpPr>
            <a:spLocks noGrp="1"/>
          </p:cNvSpPr>
          <p:nvPr>
            <p:ph idx="1"/>
          </p:nvPr>
        </p:nvSpPr>
        <p:spPr>
          <a:xfrm>
            <a:off x="304800" y="2100263"/>
            <a:ext cx="8458201" cy="4529137"/>
          </a:xfrm>
        </p:spPr>
        <p:txBody>
          <a:bodyPr>
            <a:noAutofit/>
          </a:bodyPr>
          <a:lstStyle/>
          <a:p>
            <a:r>
              <a:rPr lang="en-US" sz="2400" dirty="0"/>
              <a:t>Sales estimated Range is 8% which results to (MIL) $1,833 from my and EPS at 12% is $7.05 from my SSG Visual Analysis.</a:t>
            </a:r>
          </a:p>
          <a:p>
            <a:pPr marL="0" indent="0">
              <a:buNone/>
            </a:pPr>
            <a:endParaRPr lang="en-US" sz="1000" dirty="0"/>
          </a:p>
          <a:p>
            <a:r>
              <a:rPr lang="en-US" sz="2400" dirty="0"/>
              <a:t>Value line forecasts sales at 8% and EPS at 12% while Manifest investing forecasts sales at 8%.</a:t>
            </a:r>
          </a:p>
          <a:p>
            <a:endParaRPr lang="en-US" sz="1000" dirty="0"/>
          </a:p>
          <a:p>
            <a:r>
              <a:rPr lang="en-US" sz="2400" dirty="0"/>
              <a:t>5-year AVE High  P/E I chose is 27.9 and low P/E is 19.0.</a:t>
            </a:r>
          </a:p>
          <a:p>
            <a:r>
              <a:rPr lang="en-US" sz="1000" dirty="0"/>
              <a:t>         </a:t>
            </a:r>
          </a:p>
          <a:p>
            <a:r>
              <a:rPr lang="en-US" sz="2400" dirty="0"/>
              <a:t>High Price using estimated high P/E (27.9  X 7.05) is $196.8 and using the low P/E with low EPS from 2020 (19.0  X  $4.27) is $81.1.</a:t>
            </a:r>
          </a:p>
        </p:txBody>
      </p:sp>
      <p:sp>
        <p:nvSpPr>
          <p:cNvPr id="4" name="Footer Placeholder 4">
            <a:extLst>
              <a:ext uri="{FF2B5EF4-FFF2-40B4-BE49-F238E27FC236}">
                <a16:creationId xmlns:a16="http://schemas.microsoft.com/office/drawing/2014/main" xmlns="" id="{DA518129-659D-4AD3-8FC0-92C775CE6123}"/>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5" name="Slide Number Placeholder 3">
            <a:extLst>
              <a:ext uri="{FF2B5EF4-FFF2-40B4-BE49-F238E27FC236}">
                <a16:creationId xmlns:a16="http://schemas.microsoft.com/office/drawing/2014/main" xmlns="" id="{54B6A0D9-8B2A-44AD-8D88-E062BEC97686}"/>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19</a:t>
            </a:fld>
            <a:endParaRPr lang="en-US" dirty="0"/>
          </a:p>
        </p:txBody>
      </p:sp>
    </p:spTree>
    <p:extLst>
      <p:ext uri="{BB962C8B-B14F-4D97-AF65-F5344CB8AC3E}">
        <p14:creationId xmlns:p14="http://schemas.microsoft.com/office/powerpoint/2010/main" val="443851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9F70A-1F80-42CE-9CDC-C6E5A177DA90}"/>
              </a:ext>
            </a:extLst>
          </p:cNvPr>
          <p:cNvSpPr>
            <a:spLocks noGrp="1"/>
          </p:cNvSpPr>
          <p:nvPr>
            <p:ph type="title"/>
          </p:nvPr>
        </p:nvSpPr>
        <p:spPr/>
        <p:txBody>
          <a:bodyPr/>
          <a:lstStyle/>
          <a:p>
            <a:r>
              <a:rPr lang="en-US" dirty="0"/>
              <a:t>How Did I Find SSD?</a:t>
            </a:r>
          </a:p>
        </p:txBody>
      </p:sp>
      <p:pic>
        <p:nvPicPr>
          <p:cNvPr id="7" name="Content Placeholder 6">
            <a:extLst>
              <a:ext uri="{FF2B5EF4-FFF2-40B4-BE49-F238E27FC236}">
                <a16:creationId xmlns:a16="http://schemas.microsoft.com/office/drawing/2014/main" xmlns="" id="{920E84AB-9076-4E4B-8E51-2BBE4D1356D9}"/>
              </a:ext>
            </a:extLst>
          </p:cNvPr>
          <p:cNvPicPr>
            <a:picLocks noGrp="1" noChangeAspect="1"/>
          </p:cNvPicPr>
          <p:nvPr>
            <p:ph idx="1"/>
          </p:nvPr>
        </p:nvPicPr>
        <p:blipFill>
          <a:blip r:embed="rId2"/>
          <a:stretch>
            <a:fillRect/>
          </a:stretch>
        </p:blipFill>
        <p:spPr>
          <a:xfrm>
            <a:off x="350417" y="1433512"/>
            <a:ext cx="5029200" cy="2706711"/>
          </a:xfrm>
          <a:ln w="28575">
            <a:solidFill>
              <a:schemeClr val="accent1">
                <a:lumMod val="50000"/>
              </a:schemeClr>
            </a:solidFill>
          </a:ln>
        </p:spPr>
      </p:pic>
      <p:sp>
        <p:nvSpPr>
          <p:cNvPr id="4" name="Slide Number Placeholder 3">
            <a:extLst>
              <a:ext uri="{FF2B5EF4-FFF2-40B4-BE49-F238E27FC236}">
                <a16:creationId xmlns:a16="http://schemas.microsoft.com/office/drawing/2014/main" xmlns="" id="{19FAEB0F-BE26-494F-908E-FAE38BB972F4}"/>
              </a:ext>
            </a:extLst>
          </p:cNvPr>
          <p:cNvSpPr>
            <a:spLocks noGrp="1"/>
          </p:cNvSpPr>
          <p:nvPr>
            <p:ph type="sldNum" sz="quarter" idx="12"/>
          </p:nvPr>
        </p:nvSpPr>
        <p:spPr/>
        <p:txBody>
          <a:bodyPr/>
          <a:lstStyle/>
          <a:p>
            <a:fld id="{B7C7DEAE-B1FF-4F0D-9790-23B38FF51CAA}" type="slidenum">
              <a:rPr lang="en-US" smtClean="0"/>
              <a:t>2</a:t>
            </a:fld>
            <a:endParaRPr lang="en-US" dirty="0"/>
          </a:p>
        </p:txBody>
      </p:sp>
      <p:sp>
        <p:nvSpPr>
          <p:cNvPr id="5" name="Footer Placeholder 4">
            <a:extLst>
              <a:ext uri="{FF2B5EF4-FFF2-40B4-BE49-F238E27FC236}">
                <a16:creationId xmlns:a16="http://schemas.microsoft.com/office/drawing/2014/main" xmlns="" id="{450369B9-F84B-4D39-BFA8-ED24C10B33BD}"/>
              </a:ext>
            </a:extLst>
          </p:cNvPr>
          <p:cNvSpPr>
            <a:spLocks noGrp="1"/>
          </p:cNvSpPr>
          <p:nvPr>
            <p:ph type="ftr" sz="quarter" idx="3"/>
          </p:nvPr>
        </p:nvSpPr>
        <p:spPr/>
        <p:txBody>
          <a:bodyPr/>
          <a:lstStyle/>
          <a:p>
            <a:r>
              <a:rPr lang="fr-FR"/>
              <a:t>WWW.BETTERINVESTING.ORG</a:t>
            </a:r>
            <a:endParaRPr lang="en-US" dirty="0"/>
          </a:p>
        </p:txBody>
      </p:sp>
      <p:pic>
        <p:nvPicPr>
          <p:cNvPr id="9" name="Picture 8">
            <a:extLst>
              <a:ext uri="{FF2B5EF4-FFF2-40B4-BE49-F238E27FC236}">
                <a16:creationId xmlns:a16="http://schemas.microsoft.com/office/drawing/2014/main" xmlns="" id="{AEFD3F1E-5542-48FB-8A49-6DC60AFD7114}"/>
              </a:ext>
            </a:extLst>
          </p:cNvPr>
          <p:cNvPicPr>
            <a:picLocks noChangeAspect="1"/>
          </p:cNvPicPr>
          <p:nvPr/>
        </p:nvPicPr>
        <p:blipFill>
          <a:blip r:embed="rId3"/>
          <a:stretch>
            <a:fillRect/>
          </a:stretch>
        </p:blipFill>
        <p:spPr>
          <a:xfrm>
            <a:off x="4114800" y="3115058"/>
            <a:ext cx="4800600" cy="3503140"/>
          </a:xfrm>
          <a:prstGeom prst="rect">
            <a:avLst/>
          </a:prstGeom>
          <a:ln w="28575">
            <a:solidFill>
              <a:schemeClr val="accent1">
                <a:lumMod val="50000"/>
              </a:schemeClr>
            </a:solidFill>
          </a:ln>
        </p:spPr>
      </p:pic>
      <p:sp>
        <p:nvSpPr>
          <p:cNvPr id="10" name="Oval 9">
            <a:extLst>
              <a:ext uri="{FF2B5EF4-FFF2-40B4-BE49-F238E27FC236}">
                <a16:creationId xmlns:a16="http://schemas.microsoft.com/office/drawing/2014/main" xmlns="" id="{997351C0-D8A1-4CCE-88E4-25EA99A57E6E}"/>
              </a:ext>
            </a:extLst>
          </p:cNvPr>
          <p:cNvSpPr/>
          <p:nvPr/>
        </p:nvSpPr>
        <p:spPr>
          <a:xfrm>
            <a:off x="342534" y="1905000"/>
            <a:ext cx="495666"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3FE7DD4-B4D6-4915-97F5-8BB9D287A5BC}"/>
              </a:ext>
            </a:extLst>
          </p:cNvPr>
          <p:cNvSpPr/>
          <p:nvPr/>
        </p:nvSpPr>
        <p:spPr>
          <a:xfrm>
            <a:off x="6477000" y="5867400"/>
            <a:ext cx="304800" cy="304800"/>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98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1C284E0-4F2A-475D-8278-6D388D81D990}"/>
              </a:ext>
            </a:extLst>
          </p:cNvPr>
          <p:cNvPicPr>
            <a:picLocks noChangeAspect="1"/>
          </p:cNvPicPr>
          <p:nvPr/>
        </p:nvPicPr>
        <p:blipFill>
          <a:blip r:embed="rId3"/>
          <a:stretch>
            <a:fillRect/>
          </a:stretch>
        </p:blipFill>
        <p:spPr>
          <a:xfrm>
            <a:off x="4471987" y="1485900"/>
            <a:ext cx="4672013" cy="3986213"/>
          </a:xfrm>
          <a:prstGeom prst="rect">
            <a:avLst/>
          </a:prstGeom>
        </p:spPr>
      </p:pic>
      <p:pic>
        <p:nvPicPr>
          <p:cNvPr id="4" name="Picture 3"/>
          <p:cNvPicPr>
            <a:picLocks noChangeAspect="1"/>
          </p:cNvPicPr>
          <p:nvPr/>
        </p:nvPicPr>
        <p:blipFill>
          <a:blip r:embed="rId4"/>
          <a:stretch>
            <a:fillRect/>
          </a:stretch>
        </p:blipFill>
        <p:spPr>
          <a:xfrm>
            <a:off x="0" y="857250"/>
            <a:ext cx="4229100" cy="4986338"/>
          </a:xfrm>
          <a:prstGeom prst="rect">
            <a:avLst/>
          </a:prstGeom>
        </p:spPr>
      </p:pic>
      <p:sp>
        <p:nvSpPr>
          <p:cNvPr id="5" name="Footer Placeholder 4">
            <a:extLst>
              <a:ext uri="{FF2B5EF4-FFF2-40B4-BE49-F238E27FC236}">
                <a16:creationId xmlns:a16="http://schemas.microsoft.com/office/drawing/2014/main" xmlns="" id="{2C5C6CCC-3CDE-410D-8FA5-CE1A3EADFCE7}"/>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7" name="Slide Number Placeholder 3">
            <a:extLst>
              <a:ext uri="{FF2B5EF4-FFF2-40B4-BE49-F238E27FC236}">
                <a16:creationId xmlns:a16="http://schemas.microsoft.com/office/drawing/2014/main" xmlns="" id="{490D05FE-68B0-4194-AB9B-C15D85C4BDD8}"/>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20</a:t>
            </a:fld>
            <a:endParaRPr lang="en-US" dirty="0"/>
          </a:p>
        </p:txBody>
      </p:sp>
    </p:spTree>
    <p:extLst>
      <p:ext uri="{BB962C8B-B14F-4D97-AF65-F5344CB8AC3E}">
        <p14:creationId xmlns:p14="http://schemas.microsoft.com/office/powerpoint/2010/main" val="2881396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281F9D-CBB7-45B9-B107-B14C9FD071D0}"/>
              </a:ext>
            </a:extLst>
          </p:cNvPr>
          <p:cNvSpPr>
            <a:spLocks noGrp="1"/>
          </p:cNvSpPr>
          <p:nvPr>
            <p:ph type="title"/>
          </p:nvPr>
        </p:nvSpPr>
        <p:spPr/>
        <p:txBody>
          <a:bodyPr/>
          <a:lstStyle/>
          <a:p>
            <a:r>
              <a:rPr lang="en-US" dirty="0"/>
              <a:t>SSD Conclusion</a:t>
            </a:r>
          </a:p>
        </p:txBody>
      </p:sp>
      <p:sp>
        <p:nvSpPr>
          <p:cNvPr id="3" name="Content Placeholder 2">
            <a:extLst>
              <a:ext uri="{FF2B5EF4-FFF2-40B4-BE49-F238E27FC236}">
                <a16:creationId xmlns:a16="http://schemas.microsoft.com/office/drawing/2014/main" xmlns="" id="{72028BD1-CF06-47B4-9BA3-60DB52195D90}"/>
              </a:ext>
            </a:extLst>
          </p:cNvPr>
          <p:cNvSpPr>
            <a:spLocks noGrp="1"/>
          </p:cNvSpPr>
          <p:nvPr>
            <p:ph idx="1"/>
          </p:nvPr>
        </p:nvSpPr>
        <p:spPr>
          <a:xfrm>
            <a:off x="457200" y="1676400"/>
            <a:ext cx="7924800" cy="4343400"/>
          </a:xfrm>
        </p:spPr>
        <p:txBody>
          <a:bodyPr>
            <a:normAutofit/>
          </a:bodyPr>
          <a:lstStyle/>
          <a:p>
            <a:r>
              <a:rPr lang="en-US" dirty="0"/>
              <a:t>SSD is a medium sized steady growth company.</a:t>
            </a:r>
          </a:p>
          <a:p>
            <a:r>
              <a:rPr lang="en-US" dirty="0"/>
              <a:t>SSD is a well managed company.</a:t>
            </a:r>
          </a:p>
          <a:p>
            <a:r>
              <a:rPr lang="en-US" dirty="0"/>
              <a:t>SSD is “fairly priced” trading near its 5 Yr. Ave PE.</a:t>
            </a:r>
          </a:p>
          <a:p>
            <a:r>
              <a:rPr lang="en-US" dirty="0"/>
              <a:t>SSD is a worthy candidate to the purchase.</a:t>
            </a:r>
          </a:p>
          <a:p>
            <a:r>
              <a:rPr lang="en-US" dirty="0"/>
              <a:t>SSD is a BUY up to $108.8</a:t>
            </a:r>
          </a:p>
          <a:p>
            <a:endParaRPr lang="en-US" dirty="0"/>
          </a:p>
        </p:txBody>
      </p:sp>
      <p:sp>
        <p:nvSpPr>
          <p:cNvPr id="4" name="Slide Number Placeholder 3">
            <a:extLst>
              <a:ext uri="{FF2B5EF4-FFF2-40B4-BE49-F238E27FC236}">
                <a16:creationId xmlns:a16="http://schemas.microsoft.com/office/drawing/2014/main" xmlns="" id="{84DBD666-DA8F-4035-ACA6-89B4DCD5BAF1}"/>
              </a:ext>
            </a:extLst>
          </p:cNvPr>
          <p:cNvSpPr>
            <a:spLocks noGrp="1"/>
          </p:cNvSpPr>
          <p:nvPr>
            <p:ph type="sldNum" sz="quarter" idx="12"/>
          </p:nvPr>
        </p:nvSpPr>
        <p:spPr/>
        <p:txBody>
          <a:bodyPr/>
          <a:lstStyle/>
          <a:p>
            <a:fld id="{B7C7DEAE-B1FF-4F0D-9790-23B38FF51CAA}" type="slidenum">
              <a:rPr lang="en-US" smtClean="0"/>
              <a:t>21</a:t>
            </a:fld>
            <a:endParaRPr lang="en-US" dirty="0"/>
          </a:p>
        </p:txBody>
      </p:sp>
      <p:sp>
        <p:nvSpPr>
          <p:cNvPr id="5" name="Footer Placeholder 4">
            <a:extLst>
              <a:ext uri="{FF2B5EF4-FFF2-40B4-BE49-F238E27FC236}">
                <a16:creationId xmlns:a16="http://schemas.microsoft.com/office/drawing/2014/main" xmlns="" id="{CFA3D81B-1B96-4183-A8ED-80F4809AA238}"/>
              </a:ext>
            </a:extLst>
          </p:cNvPr>
          <p:cNvSpPr>
            <a:spLocks noGrp="1"/>
          </p:cNvSpPr>
          <p:nvPr>
            <p:ph type="ftr" sz="quarter" idx="3"/>
          </p:nvPr>
        </p:nvSpPr>
        <p:spPr/>
        <p:txBody>
          <a:bodyPr/>
          <a:lstStyle/>
          <a:p>
            <a:r>
              <a:rPr lang="fr-FR" dirty="0"/>
              <a:t>WWW.BETTERINVESTING.ORG</a:t>
            </a:r>
            <a:endParaRPr lang="en-US" dirty="0"/>
          </a:p>
        </p:txBody>
      </p:sp>
    </p:spTree>
    <p:extLst>
      <p:ext uri="{BB962C8B-B14F-4D97-AF65-F5344CB8AC3E}">
        <p14:creationId xmlns:p14="http://schemas.microsoft.com/office/powerpoint/2010/main" val="1274554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DD29AC3-9110-4FA7-82E1-B2283B14DE1D}"/>
              </a:ext>
            </a:extLst>
          </p:cNvPr>
          <p:cNvPicPr>
            <a:picLocks noGrp="1" noChangeAspect="1"/>
          </p:cNvPicPr>
          <p:nvPr>
            <p:ph idx="4294967295"/>
          </p:nvPr>
        </p:nvPicPr>
        <p:blipFill>
          <a:blip r:embed="rId3"/>
          <a:stretch>
            <a:fillRect/>
          </a:stretch>
        </p:blipFill>
        <p:spPr>
          <a:xfrm>
            <a:off x="358917" y="2057400"/>
            <a:ext cx="8599346" cy="4264819"/>
          </a:xfrm>
        </p:spPr>
      </p:pic>
      <p:pic>
        <p:nvPicPr>
          <p:cNvPr id="5" name="Picture 4">
            <a:extLst>
              <a:ext uri="{FF2B5EF4-FFF2-40B4-BE49-F238E27FC236}">
                <a16:creationId xmlns:a16="http://schemas.microsoft.com/office/drawing/2014/main" xmlns="" id="{B0B48E29-46A4-44DA-98D2-6459AE134500}"/>
              </a:ext>
            </a:extLst>
          </p:cNvPr>
          <p:cNvPicPr>
            <a:picLocks noChangeAspect="1"/>
          </p:cNvPicPr>
          <p:nvPr/>
        </p:nvPicPr>
        <p:blipFill>
          <a:blip r:embed="rId4"/>
          <a:stretch>
            <a:fillRect/>
          </a:stretch>
        </p:blipFill>
        <p:spPr>
          <a:xfrm>
            <a:off x="358917" y="1054026"/>
            <a:ext cx="8156433" cy="731912"/>
          </a:xfrm>
          <a:prstGeom prst="rect">
            <a:avLst/>
          </a:prstGeom>
        </p:spPr>
      </p:pic>
      <p:sp>
        <p:nvSpPr>
          <p:cNvPr id="4" name="Footer Placeholder 4">
            <a:extLst>
              <a:ext uri="{FF2B5EF4-FFF2-40B4-BE49-F238E27FC236}">
                <a16:creationId xmlns:a16="http://schemas.microsoft.com/office/drawing/2014/main" xmlns="" id="{C284F30A-1329-45F3-BA9B-F91BAC183BF3}"/>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6" name="Slide Number Placeholder 3">
            <a:extLst>
              <a:ext uri="{FF2B5EF4-FFF2-40B4-BE49-F238E27FC236}">
                <a16:creationId xmlns:a16="http://schemas.microsoft.com/office/drawing/2014/main" xmlns="" id="{C6A0FDD0-FA38-49C0-A330-83D6C3BAF690}"/>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3</a:t>
            </a:fld>
            <a:endParaRPr lang="en-US" dirty="0"/>
          </a:p>
        </p:txBody>
      </p:sp>
    </p:spTree>
    <p:extLst>
      <p:ext uri="{BB962C8B-B14F-4D97-AF65-F5344CB8AC3E}">
        <p14:creationId xmlns:p14="http://schemas.microsoft.com/office/powerpoint/2010/main" val="164469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C662A68-117C-4F94-B043-B86343F1B328}"/>
              </a:ext>
            </a:extLst>
          </p:cNvPr>
          <p:cNvPicPr>
            <a:picLocks noChangeAspect="1"/>
          </p:cNvPicPr>
          <p:nvPr/>
        </p:nvPicPr>
        <p:blipFill>
          <a:blip r:embed="rId3"/>
          <a:stretch>
            <a:fillRect/>
          </a:stretch>
        </p:blipFill>
        <p:spPr>
          <a:xfrm>
            <a:off x="114300" y="857250"/>
            <a:ext cx="8843963" cy="5143500"/>
          </a:xfrm>
          <a:prstGeom prst="rect">
            <a:avLst/>
          </a:prstGeom>
        </p:spPr>
      </p:pic>
      <p:sp>
        <p:nvSpPr>
          <p:cNvPr id="3" name="Footer Placeholder 4">
            <a:extLst>
              <a:ext uri="{FF2B5EF4-FFF2-40B4-BE49-F238E27FC236}">
                <a16:creationId xmlns:a16="http://schemas.microsoft.com/office/drawing/2014/main" xmlns="" id="{CD4065B5-3D37-4589-97FA-4CB36B6F45FE}"/>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4" name="Slide Number Placeholder 3">
            <a:extLst>
              <a:ext uri="{FF2B5EF4-FFF2-40B4-BE49-F238E27FC236}">
                <a16:creationId xmlns:a16="http://schemas.microsoft.com/office/drawing/2014/main" xmlns="" id="{0B4093D9-B99A-4204-BDFA-44588478D97A}"/>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4</a:t>
            </a:fld>
            <a:endParaRPr lang="en-US" dirty="0"/>
          </a:p>
        </p:txBody>
      </p:sp>
    </p:spTree>
    <p:extLst>
      <p:ext uri="{BB962C8B-B14F-4D97-AF65-F5344CB8AC3E}">
        <p14:creationId xmlns:p14="http://schemas.microsoft.com/office/powerpoint/2010/main" val="3371057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81000"/>
            <a:ext cx="7886700" cy="742950"/>
          </a:xfrm>
        </p:spPr>
        <p:txBody>
          <a:bodyPr/>
          <a:lstStyle/>
          <a:p>
            <a:pPr algn="ctr"/>
            <a:r>
              <a:rPr lang="en-US" b="1" dirty="0"/>
              <a:t>Product Applications</a:t>
            </a:r>
          </a:p>
        </p:txBody>
      </p:sp>
      <p:pic>
        <p:nvPicPr>
          <p:cNvPr id="6" name="Content Placeholder 5">
            <a:extLst>
              <a:ext uri="{FF2B5EF4-FFF2-40B4-BE49-F238E27FC236}">
                <a16:creationId xmlns:a16="http://schemas.microsoft.com/office/drawing/2014/main" xmlns="" id="{AB5B2328-9066-4D01-A28B-75B6876AD6C7}"/>
              </a:ext>
            </a:extLst>
          </p:cNvPr>
          <p:cNvPicPr>
            <a:picLocks noGrp="1" noChangeAspect="1"/>
          </p:cNvPicPr>
          <p:nvPr>
            <p:ph idx="4294967295"/>
          </p:nvPr>
        </p:nvPicPr>
        <p:blipFill>
          <a:blip r:embed="rId3"/>
          <a:stretch>
            <a:fillRect/>
          </a:stretch>
        </p:blipFill>
        <p:spPr>
          <a:xfrm>
            <a:off x="157162" y="1600200"/>
            <a:ext cx="8843963" cy="4400550"/>
          </a:xfrm>
        </p:spPr>
      </p:pic>
      <p:sp>
        <p:nvSpPr>
          <p:cNvPr id="4" name="Footer Placeholder 4">
            <a:extLst>
              <a:ext uri="{FF2B5EF4-FFF2-40B4-BE49-F238E27FC236}">
                <a16:creationId xmlns:a16="http://schemas.microsoft.com/office/drawing/2014/main" xmlns="" id="{46DA3F50-5698-4DC4-8BE2-88E9631A301B}"/>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5" name="Slide Number Placeholder 3">
            <a:extLst>
              <a:ext uri="{FF2B5EF4-FFF2-40B4-BE49-F238E27FC236}">
                <a16:creationId xmlns:a16="http://schemas.microsoft.com/office/drawing/2014/main" xmlns="" id="{2F50F16E-880A-44CF-BF93-92D54027EC0C}"/>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5</a:t>
            </a:fld>
            <a:endParaRPr lang="en-US" dirty="0"/>
          </a:p>
        </p:txBody>
      </p:sp>
    </p:spTree>
    <p:extLst>
      <p:ext uri="{BB962C8B-B14F-4D97-AF65-F5344CB8AC3E}">
        <p14:creationId xmlns:p14="http://schemas.microsoft.com/office/powerpoint/2010/main" val="3604857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0075" y="347472"/>
            <a:ext cx="7886700" cy="1024128"/>
          </a:xfrm>
        </p:spPr>
        <p:txBody>
          <a:bodyPr>
            <a:noAutofit/>
          </a:bodyPr>
          <a:lstStyle/>
          <a:p>
            <a:pPr algn="ctr"/>
            <a:r>
              <a:rPr lang="en-US" b="1" dirty="0"/>
              <a:t>Six Key End Markets</a:t>
            </a:r>
          </a:p>
        </p:txBody>
      </p:sp>
      <p:pic>
        <p:nvPicPr>
          <p:cNvPr id="11" name="Content Placeholder 10">
            <a:extLst>
              <a:ext uri="{FF2B5EF4-FFF2-40B4-BE49-F238E27FC236}">
                <a16:creationId xmlns:a16="http://schemas.microsoft.com/office/drawing/2014/main" xmlns="" id="{A58615F3-78D2-453C-B731-490283E97E2A}"/>
              </a:ext>
            </a:extLst>
          </p:cNvPr>
          <p:cNvPicPr>
            <a:picLocks noGrp="1" noChangeAspect="1"/>
          </p:cNvPicPr>
          <p:nvPr>
            <p:ph idx="4294967295"/>
          </p:nvPr>
        </p:nvPicPr>
        <p:blipFill>
          <a:blip r:embed="rId3"/>
          <a:stretch>
            <a:fillRect/>
          </a:stretch>
        </p:blipFill>
        <p:spPr>
          <a:xfrm>
            <a:off x="208496" y="1700784"/>
            <a:ext cx="8725818" cy="4185666"/>
          </a:xfrm>
        </p:spPr>
      </p:pic>
      <p:sp>
        <p:nvSpPr>
          <p:cNvPr id="4" name="Footer Placeholder 4">
            <a:extLst>
              <a:ext uri="{FF2B5EF4-FFF2-40B4-BE49-F238E27FC236}">
                <a16:creationId xmlns:a16="http://schemas.microsoft.com/office/drawing/2014/main" xmlns="" id="{60D4B34F-06B9-45F9-8CDD-B3A5860AC48F}"/>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5" name="Slide Number Placeholder 3">
            <a:extLst>
              <a:ext uri="{FF2B5EF4-FFF2-40B4-BE49-F238E27FC236}">
                <a16:creationId xmlns:a16="http://schemas.microsoft.com/office/drawing/2014/main" xmlns="" id="{BCB937B0-8554-4569-A11E-721C4260D97A}"/>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6</a:t>
            </a:fld>
            <a:endParaRPr lang="en-US" dirty="0"/>
          </a:p>
        </p:txBody>
      </p:sp>
    </p:spTree>
    <p:extLst>
      <p:ext uri="{BB962C8B-B14F-4D97-AF65-F5344CB8AC3E}">
        <p14:creationId xmlns:p14="http://schemas.microsoft.com/office/powerpoint/2010/main" val="2363989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C049B-0476-45E9-A658-E1B63C44C795}"/>
              </a:ext>
            </a:extLst>
          </p:cNvPr>
          <p:cNvSpPr>
            <a:spLocks noGrp="1"/>
          </p:cNvSpPr>
          <p:nvPr>
            <p:ph type="title"/>
          </p:nvPr>
        </p:nvSpPr>
        <p:spPr>
          <a:xfrm>
            <a:off x="628650" y="347472"/>
            <a:ext cx="7886700" cy="1024128"/>
          </a:xfrm>
        </p:spPr>
        <p:txBody>
          <a:bodyPr>
            <a:noAutofit/>
          </a:bodyPr>
          <a:lstStyle/>
          <a:p>
            <a:pPr algn="ctr"/>
            <a:r>
              <a:rPr lang="en-US" dirty="0"/>
              <a:t>Competitive Advantages</a:t>
            </a:r>
          </a:p>
        </p:txBody>
      </p:sp>
      <p:pic>
        <p:nvPicPr>
          <p:cNvPr id="7" name="Content Placeholder 6">
            <a:extLst>
              <a:ext uri="{FF2B5EF4-FFF2-40B4-BE49-F238E27FC236}">
                <a16:creationId xmlns:a16="http://schemas.microsoft.com/office/drawing/2014/main" xmlns="" id="{ABC2D3BE-435B-426B-8D33-0D14B1547E2F}"/>
              </a:ext>
            </a:extLst>
          </p:cNvPr>
          <p:cNvPicPr>
            <a:picLocks noGrp="1" noChangeAspect="1"/>
          </p:cNvPicPr>
          <p:nvPr>
            <p:ph idx="1"/>
          </p:nvPr>
        </p:nvPicPr>
        <p:blipFill>
          <a:blip r:embed="rId3"/>
          <a:stretch>
            <a:fillRect/>
          </a:stretch>
        </p:blipFill>
        <p:spPr>
          <a:xfrm>
            <a:off x="271463" y="1785937"/>
            <a:ext cx="8558213" cy="4302845"/>
          </a:xfrm>
        </p:spPr>
      </p:pic>
      <p:sp>
        <p:nvSpPr>
          <p:cNvPr id="4" name="Footer Placeholder 4">
            <a:extLst>
              <a:ext uri="{FF2B5EF4-FFF2-40B4-BE49-F238E27FC236}">
                <a16:creationId xmlns:a16="http://schemas.microsoft.com/office/drawing/2014/main" xmlns="" id="{DE918FA7-4A3E-42DC-874A-281B1E984671}"/>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5" name="Slide Number Placeholder 3">
            <a:extLst>
              <a:ext uri="{FF2B5EF4-FFF2-40B4-BE49-F238E27FC236}">
                <a16:creationId xmlns:a16="http://schemas.microsoft.com/office/drawing/2014/main" xmlns="" id="{DA54F68E-8E1B-4E85-B7E2-2096988DCE41}"/>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7</a:t>
            </a:fld>
            <a:endParaRPr lang="en-US" dirty="0"/>
          </a:p>
        </p:txBody>
      </p:sp>
    </p:spTree>
    <p:extLst>
      <p:ext uri="{BB962C8B-B14F-4D97-AF65-F5344CB8AC3E}">
        <p14:creationId xmlns:p14="http://schemas.microsoft.com/office/powerpoint/2010/main" val="186094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420D8-EDFF-4065-861C-B8B90C38F8CB}"/>
              </a:ext>
            </a:extLst>
          </p:cNvPr>
          <p:cNvSpPr>
            <a:spLocks noGrp="1"/>
          </p:cNvSpPr>
          <p:nvPr>
            <p:ph type="title"/>
          </p:nvPr>
        </p:nvSpPr>
        <p:spPr>
          <a:xfrm>
            <a:off x="328612" y="347473"/>
            <a:ext cx="8186738" cy="1238442"/>
          </a:xfrm>
        </p:spPr>
        <p:txBody>
          <a:bodyPr>
            <a:noAutofit/>
          </a:bodyPr>
          <a:lstStyle/>
          <a:p>
            <a:pPr algn="ctr"/>
            <a:r>
              <a:rPr lang="en-US" dirty="0"/>
              <a:t>Strong Business Drives Stockholder Value</a:t>
            </a:r>
          </a:p>
        </p:txBody>
      </p:sp>
      <p:pic>
        <p:nvPicPr>
          <p:cNvPr id="8" name="Content Placeholder 7">
            <a:extLst>
              <a:ext uri="{FF2B5EF4-FFF2-40B4-BE49-F238E27FC236}">
                <a16:creationId xmlns:a16="http://schemas.microsoft.com/office/drawing/2014/main" xmlns="" id="{7893180E-DA13-40AF-BA57-B9E200B09720}"/>
              </a:ext>
            </a:extLst>
          </p:cNvPr>
          <p:cNvPicPr>
            <a:picLocks noGrp="1" noChangeAspect="1"/>
          </p:cNvPicPr>
          <p:nvPr>
            <p:ph idx="1"/>
          </p:nvPr>
        </p:nvPicPr>
        <p:blipFill>
          <a:blip r:embed="rId3"/>
          <a:stretch>
            <a:fillRect/>
          </a:stretch>
        </p:blipFill>
        <p:spPr>
          <a:xfrm>
            <a:off x="328612" y="1752600"/>
            <a:ext cx="8486775" cy="4565538"/>
          </a:xfrm>
        </p:spPr>
      </p:pic>
      <p:sp>
        <p:nvSpPr>
          <p:cNvPr id="4" name="Footer Placeholder 4">
            <a:extLst>
              <a:ext uri="{FF2B5EF4-FFF2-40B4-BE49-F238E27FC236}">
                <a16:creationId xmlns:a16="http://schemas.microsoft.com/office/drawing/2014/main" xmlns="" id="{3FFB9205-06F2-4B26-A78C-DA46A45C4E24}"/>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5" name="Slide Number Placeholder 3">
            <a:extLst>
              <a:ext uri="{FF2B5EF4-FFF2-40B4-BE49-F238E27FC236}">
                <a16:creationId xmlns:a16="http://schemas.microsoft.com/office/drawing/2014/main" xmlns="" id="{39A538C8-DBEB-47CD-A9A6-6E8C6843183C}"/>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8</a:t>
            </a:fld>
            <a:endParaRPr lang="en-US" dirty="0"/>
          </a:p>
        </p:txBody>
      </p:sp>
    </p:spTree>
    <p:extLst>
      <p:ext uri="{BB962C8B-B14F-4D97-AF65-F5344CB8AC3E}">
        <p14:creationId xmlns:p14="http://schemas.microsoft.com/office/powerpoint/2010/main" val="1094497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35663-42F4-4002-A0F3-DFB771E8B42C}"/>
              </a:ext>
            </a:extLst>
          </p:cNvPr>
          <p:cNvSpPr>
            <a:spLocks noGrp="1"/>
          </p:cNvSpPr>
          <p:nvPr>
            <p:ph type="title"/>
          </p:nvPr>
        </p:nvSpPr>
        <p:spPr>
          <a:xfrm>
            <a:off x="628650" y="347473"/>
            <a:ext cx="7886700" cy="1009838"/>
          </a:xfrm>
        </p:spPr>
        <p:txBody>
          <a:bodyPr>
            <a:noAutofit/>
          </a:bodyPr>
          <a:lstStyle/>
          <a:p>
            <a:pPr algn="ctr"/>
            <a:r>
              <a:rPr lang="en-US" dirty="0"/>
              <a:t>Value Line – Peer Comparison</a:t>
            </a:r>
          </a:p>
        </p:txBody>
      </p:sp>
      <p:pic>
        <p:nvPicPr>
          <p:cNvPr id="4" name="Picture 3"/>
          <p:cNvPicPr>
            <a:picLocks noChangeAspect="1"/>
          </p:cNvPicPr>
          <p:nvPr/>
        </p:nvPicPr>
        <p:blipFill>
          <a:blip r:embed="rId3"/>
          <a:stretch>
            <a:fillRect/>
          </a:stretch>
        </p:blipFill>
        <p:spPr>
          <a:xfrm>
            <a:off x="151087" y="1801296"/>
            <a:ext cx="5529262" cy="2486026"/>
          </a:xfrm>
          <a:prstGeom prst="rect">
            <a:avLst/>
          </a:prstGeom>
        </p:spPr>
      </p:pic>
      <p:pic>
        <p:nvPicPr>
          <p:cNvPr id="6" name="Picture 5"/>
          <p:cNvPicPr>
            <a:picLocks noChangeAspect="1"/>
          </p:cNvPicPr>
          <p:nvPr/>
        </p:nvPicPr>
        <p:blipFill>
          <a:blip r:embed="rId4"/>
          <a:stretch>
            <a:fillRect/>
          </a:stretch>
        </p:blipFill>
        <p:spPr>
          <a:xfrm>
            <a:off x="3318270" y="1500189"/>
            <a:ext cx="5729288" cy="800100"/>
          </a:xfrm>
          <a:prstGeom prst="rect">
            <a:avLst/>
          </a:prstGeom>
        </p:spPr>
      </p:pic>
      <p:pic>
        <p:nvPicPr>
          <p:cNvPr id="7" name="Picture 6"/>
          <p:cNvPicPr>
            <a:picLocks noChangeAspect="1"/>
          </p:cNvPicPr>
          <p:nvPr/>
        </p:nvPicPr>
        <p:blipFill>
          <a:blip r:embed="rId5"/>
          <a:stretch>
            <a:fillRect/>
          </a:stretch>
        </p:blipFill>
        <p:spPr>
          <a:xfrm>
            <a:off x="189309" y="4416981"/>
            <a:ext cx="2325291" cy="1443034"/>
          </a:xfrm>
          <a:prstGeom prst="rect">
            <a:avLst/>
          </a:prstGeom>
        </p:spPr>
      </p:pic>
      <p:pic>
        <p:nvPicPr>
          <p:cNvPr id="8" name="Picture 7"/>
          <p:cNvPicPr>
            <a:picLocks noChangeAspect="1"/>
          </p:cNvPicPr>
          <p:nvPr/>
        </p:nvPicPr>
        <p:blipFill>
          <a:blip r:embed="rId6"/>
          <a:stretch>
            <a:fillRect/>
          </a:stretch>
        </p:blipFill>
        <p:spPr>
          <a:xfrm>
            <a:off x="2514600" y="4416981"/>
            <a:ext cx="3318272" cy="628651"/>
          </a:xfrm>
          <a:prstGeom prst="rect">
            <a:avLst/>
          </a:prstGeom>
        </p:spPr>
      </p:pic>
      <p:sp>
        <p:nvSpPr>
          <p:cNvPr id="9" name="Footer Placeholder 4">
            <a:extLst>
              <a:ext uri="{FF2B5EF4-FFF2-40B4-BE49-F238E27FC236}">
                <a16:creationId xmlns:a16="http://schemas.microsoft.com/office/drawing/2014/main" xmlns="" id="{0AE5A6BC-68E9-4300-82CE-2CD68282BF13}"/>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10" name="Slide Number Placeholder 3">
            <a:extLst>
              <a:ext uri="{FF2B5EF4-FFF2-40B4-BE49-F238E27FC236}">
                <a16:creationId xmlns:a16="http://schemas.microsoft.com/office/drawing/2014/main" xmlns="" id="{A20EB15B-A952-4E7F-88C9-4AD8AEC43233}"/>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9</a:t>
            </a:fld>
            <a:endParaRPr lang="en-US" dirty="0"/>
          </a:p>
        </p:txBody>
      </p:sp>
    </p:spTree>
    <p:extLst>
      <p:ext uri="{BB962C8B-B14F-4D97-AF65-F5344CB8AC3E}">
        <p14:creationId xmlns:p14="http://schemas.microsoft.com/office/powerpoint/2010/main" val="124006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18486</TotalTime>
  <Words>861</Words>
  <Application>Microsoft Office PowerPoint</Application>
  <PresentationFormat>On-screen Show (4:3)</PresentationFormat>
  <Paragraphs>111</Paragraphs>
  <Slides>21</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Clarity</vt:lpstr>
      <vt:lpstr>BetterInvesting PPT 2016</vt:lpstr>
      <vt:lpstr>Maskey Krishnarao </vt:lpstr>
      <vt:lpstr>How Did I Find SSD?</vt:lpstr>
      <vt:lpstr>PowerPoint Presentation</vt:lpstr>
      <vt:lpstr>PowerPoint Presentation</vt:lpstr>
      <vt:lpstr>Product Applications</vt:lpstr>
      <vt:lpstr>Six Key End Markets</vt:lpstr>
      <vt:lpstr>Competitive Advantages</vt:lpstr>
      <vt:lpstr>Strong Business Drives Stockholder Value</vt:lpstr>
      <vt:lpstr>Value Line – Peer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Estimates from VL and Manifest Investing</vt:lpstr>
      <vt:lpstr>PowerPoint Presentation</vt:lpstr>
      <vt:lpstr>SSD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gladys.henrikson@verizon.net</cp:lastModifiedBy>
  <cp:revision>330</cp:revision>
  <cp:lastPrinted>2021-03-01T16:03:44Z</cp:lastPrinted>
  <dcterms:created xsi:type="dcterms:W3CDTF">2020-12-07T03:49:10Z</dcterms:created>
  <dcterms:modified xsi:type="dcterms:W3CDTF">2021-03-14T18:54:07Z</dcterms:modified>
</cp:coreProperties>
</file>