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60" r:id="rId6"/>
    <p:sldId id="274" r:id="rId7"/>
    <p:sldId id="259" r:id="rId8"/>
    <p:sldId id="258" r:id="rId9"/>
    <p:sldId id="263" r:id="rId10"/>
    <p:sldId id="272" r:id="rId11"/>
    <p:sldId id="273" r:id="rId12"/>
    <p:sldId id="264" r:id="rId13"/>
    <p:sldId id="265" r:id="rId14"/>
    <p:sldId id="266" r:id="rId15"/>
    <p:sldId id="267" r:id="rId16"/>
    <p:sldId id="268" r:id="rId17"/>
    <p:sldId id="269" r:id="rId18"/>
    <p:sldId id="270" r:id="rId19"/>
    <p:sldId id="262"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initials="P" lastIdx="1" clrIdx="0">
    <p:extLst>
      <p:ext uri="{19B8F6BF-5375-455C-9EA6-DF929625EA0E}">
        <p15:presenceInfo xmlns:p15="http://schemas.microsoft.com/office/powerpoint/2012/main" userId="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2" autoAdjust="0"/>
    <p:restoredTop sz="94619" autoAdjust="0"/>
  </p:normalViewPr>
  <p:slideViewPr>
    <p:cSldViewPr snapToGrid="0">
      <p:cViewPr varScale="1">
        <p:scale>
          <a:sx n="48" d="100"/>
          <a:sy n="48" d="100"/>
        </p:scale>
        <p:origin x="6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8/16/2021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8/16/2021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8/16/2021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8/16/2021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8/16/2021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8/16/2021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8/16/2021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 Id="rId5" Type="http://schemas.openxmlformats.org/officeDocument/2006/relationships/image" Target="../media/image16.tmp"/><Relationship Id="rId4" Type="http://schemas.openxmlformats.org/officeDocument/2006/relationships/image" Target="../media/image15.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Taiwan Semiconductor manufacturing co.</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sz="2400" b="1" dirty="0">
                <a:solidFill>
                  <a:schemeClr val="tx1"/>
                </a:solidFill>
                <a:latin typeface="+mj-lt"/>
              </a:rPr>
              <a:t>(TSM)</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D593A-3F59-4C0C-A03F-0C546DD2CE5F}"/>
              </a:ext>
            </a:extLst>
          </p:cNvPr>
          <p:cNvPicPr>
            <a:picLocks noChangeAspect="1"/>
          </p:cNvPicPr>
          <p:nvPr/>
        </p:nvPicPr>
        <p:blipFill>
          <a:blip r:embed="rId2"/>
          <a:stretch>
            <a:fillRect/>
          </a:stretch>
        </p:blipFill>
        <p:spPr>
          <a:xfrm>
            <a:off x="477078" y="846730"/>
            <a:ext cx="11310713" cy="4361373"/>
          </a:xfrm>
          <a:prstGeom prst="rect">
            <a:avLst/>
          </a:prstGeom>
        </p:spPr>
      </p:pic>
    </p:spTree>
    <p:extLst>
      <p:ext uri="{BB962C8B-B14F-4D97-AF65-F5344CB8AC3E}">
        <p14:creationId xmlns:p14="http://schemas.microsoft.com/office/powerpoint/2010/main" val="233906396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EFDFE-E261-4B4A-B4A7-2A2E950D097D}"/>
              </a:ext>
            </a:extLst>
          </p:cNvPr>
          <p:cNvPicPr>
            <a:picLocks noChangeAspect="1"/>
          </p:cNvPicPr>
          <p:nvPr/>
        </p:nvPicPr>
        <p:blipFill>
          <a:blip r:embed="rId2"/>
          <a:stretch>
            <a:fillRect/>
          </a:stretch>
        </p:blipFill>
        <p:spPr>
          <a:xfrm>
            <a:off x="462488" y="854765"/>
            <a:ext cx="11267024" cy="3856383"/>
          </a:xfrm>
          <a:prstGeom prst="rect">
            <a:avLst/>
          </a:prstGeom>
        </p:spPr>
      </p:pic>
    </p:spTree>
    <p:extLst>
      <p:ext uri="{BB962C8B-B14F-4D97-AF65-F5344CB8AC3E}">
        <p14:creationId xmlns:p14="http://schemas.microsoft.com/office/powerpoint/2010/main" val="365865703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A53D9-F840-47CB-BE51-1E589228D765}"/>
              </a:ext>
            </a:extLst>
          </p:cNvPr>
          <p:cNvPicPr>
            <a:picLocks noChangeAspect="1"/>
          </p:cNvPicPr>
          <p:nvPr/>
        </p:nvPicPr>
        <p:blipFill>
          <a:blip r:embed="rId2"/>
          <a:stretch>
            <a:fillRect/>
          </a:stretch>
        </p:blipFill>
        <p:spPr>
          <a:xfrm>
            <a:off x="512302" y="811229"/>
            <a:ext cx="11048059" cy="4794441"/>
          </a:xfrm>
          <a:prstGeom prst="rect">
            <a:avLst/>
          </a:prstGeom>
        </p:spPr>
      </p:pic>
      <p:pic>
        <p:nvPicPr>
          <p:cNvPr id="5" name="Picture 4">
            <a:extLst>
              <a:ext uri="{FF2B5EF4-FFF2-40B4-BE49-F238E27FC236}">
                <a16:creationId xmlns:a16="http://schemas.microsoft.com/office/drawing/2014/main" id="{B7CE2A05-D631-4EB2-B63D-1F9EB2D5BBE6}"/>
              </a:ext>
            </a:extLst>
          </p:cNvPr>
          <p:cNvPicPr>
            <a:picLocks noChangeAspect="1"/>
          </p:cNvPicPr>
          <p:nvPr/>
        </p:nvPicPr>
        <p:blipFill>
          <a:blip r:embed="rId3"/>
          <a:stretch>
            <a:fillRect/>
          </a:stretch>
        </p:blipFill>
        <p:spPr>
          <a:xfrm>
            <a:off x="6076947" y="3395658"/>
            <a:ext cx="38105" cy="66684"/>
          </a:xfrm>
          <a:prstGeom prst="rect">
            <a:avLst/>
          </a:prstGeom>
        </p:spPr>
      </p:pic>
    </p:spTree>
    <p:extLst>
      <p:ext uri="{BB962C8B-B14F-4D97-AF65-F5344CB8AC3E}">
        <p14:creationId xmlns:p14="http://schemas.microsoft.com/office/powerpoint/2010/main" val="421246602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01C169-7589-476C-85AE-E336B0FBBFA5}"/>
              </a:ext>
            </a:extLst>
          </p:cNvPr>
          <p:cNvPicPr>
            <a:picLocks noChangeAspect="1"/>
          </p:cNvPicPr>
          <p:nvPr/>
        </p:nvPicPr>
        <p:blipFill>
          <a:blip r:embed="rId2"/>
          <a:stretch>
            <a:fillRect/>
          </a:stretch>
        </p:blipFill>
        <p:spPr>
          <a:xfrm>
            <a:off x="591970" y="874643"/>
            <a:ext cx="11116326" cy="5108713"/>
          </a:xfrm>
          <a:prstGeom prst="rect">
            <a:avLst/>
          </a:prstGeom>
        </p:spPr>
      </p:pic>
    </p:spTree>
    <p:extLst>
      <p:ext uri="{BB962C8B-B14F-4D97-AF65-F5344CB8AC3E}">
        <p14:creationId xmlns:p14="http://schemas.microsoft.com/office/powerpoint/2010/main" val="228935530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E93C0-4392-45F2-B361-F260E69FD78F}"/>
              </a:ext>
            </a:extLst>
          </p:cNvPr>
          <p:cNvPicPr>
            <a:picLocks noChangeAspect="1"/>
          </p:cNvPicPr>
          <p:nvPr/>
        </p:nvPicPr>
        <p:blipFill>
          <a:blip r:embed="rId2"/>
          <a:stretch>
            <a:fillRect/>
          </a:stretch>
        </p:blipFill>
        <p:spPr>
          <a:xfrm>
            <a:off x="533288" y="680717"/>
            <a:ext cx="3147476" cy="4063870"/>
          </a:xfrm>
          <a:prstGeom prst="rect">
            <a:avLst/>
          </a:prstGeom>
        </p:spPr>
      </p:pic>
      <p:pic>
        <p:nvPicPr>
          <p:cNvPr id="13" name="Picture 12">
            <a:extLst>
              <a:ext uri="{FF2B5EF4-FFF2-40B4-BE49-F238E27FC236}">
                <a16:creationId xmlns:a16="http://schemas.microsoft.com/office/drawing/2014/main" id="{4AF80E1C-C03F-447F-BB9E-AB1E522282EE}"/>
              </a:ext>
            </a:extLst>
          </p:cNvPr>
          <p:cNvPicPr>
            <a:picLocks noChangeAspect="1"/>
          </p:cNvPicPr>
          <p:nvPr/>
        </p:nvPicPr>
        <p:blipFill>
          <a:blip r:embed="rId3"/>
          <a:stretch>
            <a:fillRect/>
          </a:stretch>
        </p:blipFill>
        <p:spPr>
          <a:xfrm>
            <a:off x="7023651" y="680717"/>
            <a:ext cx="4452731" cy="5958623"/>
          </a:xfrm>
          <a:prstGeom prst="rect">
            <a:avLst/>
          </a:prstGeom>
        </p:spPr>
      </p:pic>
      <p:sp>
        <p:nvSpPr>
          <p:cNvPr id="7" name="TextBox 6">
            <a:extLst>
              <a:ext uri="{FF2B5EF4-FFF2-40B4-BE49-F238E27FC236}">
                <a16:creationId xmlns:a16="http://schemas.microsoft.com/office/drawing/2014/main" id="{9A9C34D5-0CF6-4384-9FD5-6A60DFF77E82}"/>
              </a:ext>
            </a:extLst>
          </p:cNvPr>
          <p:cNvSpPr txBox="1"/>
          <p:nvPr/>
        </p:nvSpPr>
        <p:spPr>
          <a:xfrm>
            <a:off x="715618" y="4744587"/>
            <a:ext cx="4671392" cy="2031325"/>
          </a:xfrm>
          <a:prstGeom prst="rect">
            <a:avLst/>
          </a:prstGeom>
          <a:noFill/>
        </p:spPr>
        <p:txBody>
          <a:bodyPr wrap="square">
            <a:spAutoFit/>
          </a:bodyPr>
          <a:lstStyle/>
          <a:p>
            <a:r>
              <a:rPr lang="en-US" dirty="0"/>
              <a:t>“The company’s immense size and balance sheet strength give it a leg up on the competition and should enable it to withstand an industry downturn better than most. Increased economies of scale should also provide a boost to the bottom line during more  prosperous times.”</a:t>
            </a:r>
          </a:p>
        </p:txBody>
      </p:sp>
      <p:pic>
        <p:nvPicPr>
          <p:cNvPr id="8" name="Picture 7">
            <a:extLst>
              <a:ext uri="{FF2B5EF4-FFF2-40B4-BE49-F238E27FC236}">
                <a16:creationId xmlns:a16="http://schemas.microsoft.com/office/drawing/2014/main" id="{165D6029-E7DA-44AA-B648-C9956B4A587A}"/>
              </a:ext>
            </a:extLst>
          </p:cNvPr>
          <p:cNvPicPr>
            <a:picLocks noChangeAspect="1"/>
          </p:cNvPicPr>
          <p:nvPr/>
        </p:nvPicPr>
        <p:blipFill>
          <a:blip r:embed="rId4"/>
          <a:stretch>
            <a:fillRect/>
          </a:stretch>
        </p:blipFill>
        <p:spPr>
          <a:xfrm>
            <a:off x="3826566" y="690847"/>
            <a:ext cx="3468756" cy="1422566"/>
          </a:xfrm>
          <a:prstGeom prst="rect">
            <a:avLst/>
          </a:prstGeom>
        </p:spPr>
      </p:pic>
    </p:spTree>
    <p:extLst>
      <p:ext uri="{BB962C8B-B14F-4D97-AF65-F5344CB8AC3E}">
        <p14:creationId xmlns:p14="http://schemas.microsoft.com/office/powerpoint/2010/main" val="16285892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C9609-5216-4691-8619-D01C2A05FD4E}"/>
              </a:ext>
            </a:extLst>
          </p:cNvPr>
          <p:cNvPicPr>
            <a:picLocks noChangeAspect="1"/>
          </p:cNvPicPr>
          <p:nvPr/>
        </p:nvPicPr>
        <p:blipFill>
          <a:blip r:embed="rId2"/>
          <a:stretch>
            <a:fillRect/>
          </a:stretch>
        </p:blipFill>
        <p:spPr>
          <a:xfrm>
            <a:off x="1577402" y="1133062"/>
            <a:ext cx="9037196" cy="1550504"/>
          </a:xfrm>
          <a:prstGeom prst="rect">
            <a:avLst/>
          </a:prstGeom>
        </p:spPr>
      </p:pic>
      <p:sp>
        <p:nvSpPr>
          <p:cNvPr id="4" name="TextBox 3">
            <a:extLst>
              <a:ext uri="{FF2B5EF4-FFF2-40B4-BE49-F238E27FC236}">
                <a16:creationId xmlns:a16="http://schemas.microsoft.com/office/drawing/2014/main" id="{85D6653F-E618-477E-A558-7B63424FA325}"/>
              </a:ext>
            </a:extLst>
          </p:cNvPr>
          <p:cNvSpPr txBox="1"/>
          <p:nvPr/>
        </p:nvSpPr>
        <p:spPr>
          <a:xfrm>
            <a:off x="1577402" y="2683566"/>
            <a:ext cx="8818928" cy="1015663"/>
          </a:xfrm>
          <a:prstGeom prst="rect">
            <a:avLst/>
          </a:prstGeom>
          <a:noFill/>
        </p:spPr>
        <p:txBody>
          <a:bodyPr wrap="square">
            <a:spAutoFit/>
          </a:bodyPr>
          <a:lstStyle/>
          <a:p>
            <a:pPr algn="ctr"/>
            <a:r>
              <a:rPr lang="en-US" sz="2000" dirty="0"/>
              <a:t>“Positive structural demand trend involving 5G, IoT, and AI, together with short supply of high-end chip capacity, should lift TSMC’s pricing power and keep its plant utilization rate high at least until 2022.”</a:t>
            </a:r>
          </a:p>
        </p:txBody>
      </p:sp>
      <p:pic>
        <p:nvPicPr>
          <p:cNvPr id="6" name="Picture 5">
            <a:extLst>
              <a:ext uri="{FF2B5EF4-FFF2-40B4-BE49-F238E27FC236}">
                <a16:creationId xmlns:a16="http://schemas.microsoft.com/office/drawing/2014/main" id="{F61ED4E7-76BF-4FAE-B0E7-1407CF270DAF}"/>
              </a:ext>
            </a:extLst>
          </p:cNvPr>
          <p:cNvPicPr>
            <a:picLocks noChangeAspect="1"/>
          </p:cNvPicPr>
          <p:nvPr/>
        </p:nvPicPr>
        <p:blipFill>
          <a:blip r:embed="rId3"/>
          <a:stretch>
            <a:fillRect/>
          </a:stretch>
        </p:blipFill>
        <p:spPr>
          <a:xfrm>
            <a:off x="6091237" y="3395658"/>
            <a:ext cx="9526" cy="66684"/>
          </a:xfrm>
          <a:prstGeom prst="rect">
            <a:avLst/>
          </a:prstGeom>
        </p:spPr>
      </p:pic>
      <p:pic>
        <p:nvPicPr>
          <p:cNvPr id="8" name="Picture 7">
            <a:extLst>
              <a:ext uri="{FF2B5EF4-FFF2-40B4-BE49-F238E27FC236}">
                <a16:creationId xmlns:a16="http://schemas.microsoft.com/office/drawing/2014/main" id="{6DE41D45-8DA6-4F80-B340-678D5D498126}"/>
              </a:ext>
            </a:extLst>
          </p:cNvPr>
          <p:cNvPicPr>
            <a:picLocks noChangeAspect="1"/>
          </p:cNvPicPr>
          <p:nvPr/>
        </p:nvPicPr>
        <p:blipFill>
          <a:blip r:embed="rId4"/>
          <a:stretch>
            <a:fillRect/>
          </a:stretch>
        </p:blipFill>
        <p:spPr>
          <a:xfrm>
            <a:off x="1577400" y="4004441"/>
            <a:ext cx="3613711" cy="624800"/>
          </a:xfrm>
          <a:prstGeom prst="rect">
            <a:avLst/>
          </a:prstGeom>
        </p:spPr>
      </p:pic>
      <p:pic>
        <p:nvPicPr>
          <p:cNvPr id="10" name="Picture 9">
            <a:extLst>
              <a:ext uri="{FF2B5EF4-FFF2-40B4-BE49-F238E27FC236}">
                <a16:creationId xmlns:a16="http://schemas.microsoft.com/office/drawing/2014/main" id="{C93645D1-F41B-417F-A94F-D729333AEDA0}"/>
              </a:ext>
            </a:extLst>
          </p:cNvPr>
          <p:cNvPicPr>
            <a:picLocks noChangeAspect="1"/>
          </p:cNvPicPr>
          <p:nvPr/>
        </p:nvPicPr>
        <p:blipFill>
          <a:blip r:embed="rId5"/>
          <a:stretch>
            <a:fillRect/>
          </a:stretch>
        </p:blipFill>
        <p:spPr>
          <a:xfrm>
            <a:off x="1577403" y="4629241"/>
            <a:ext cx="9037196" cy="1724262"/>
          </a:xfrm>
          <a:prstGeom prst="rect">
            <a:avLst/>
          </a:prstGeom>
        </p:spPr>
      </p:pic>
    </p:spTree>
    <p:extLst>
      <p:ext uri="{BB962C8B-B14F-4D97-AF65-F5344CB8AC3E}">
        <p14:creationId xmlns:p14="http://schemas.microsoft.com/office/powerpoint/2010/main" val="292529457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2529-D360-42EB-A5CE-4811D701986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8C1CC3A-76CA-440A-9EB4-4BA48262C763}"/>
              </a:ext>
            </a:extLst>
          </p:cNvPr>
          <p:cNvSpPr>
            <a:spLocks noGrp="1"/>
          </p:cNvSpPr>
          <p:nvPr>
            <p:ph type="body" idx="1"/>
          </p:nvPr>
        </p:nvSpPr>
        <p:spPr/>
        <p:txBody>
          <a:bodyPr/>
          <a:lstStyle/>
          <a:p>
            <a:endParaRPr lang="en-US" dirty="0"/>
          </a:p>
          <a:p>
            <a:r>
              <a:rPr lang="en-US" b="1" dirty="0"/>
              <a:t>Bulls Say </a:t>
            </a:r>
          </a:p>
          <a:p>
            <a:endParaRPr lang="en-US" dirty="0"/>
          </a:p>
        </p:txBody>
      </p:sp>
      <p:sp>
        <p:nvSpPr>
          <p:cNvPr id="4" name="Content Placeholder 3">
            <a:extLst>
              <a:ext uri="{FF2B5EF4-FFF2-40B4-BE49-F238E27FC236}">
                <a16:creationId xmlns:a16="http://schemas.microsoft.com/office/drawing/2014/main" id="{24D42CC8-448B-492C-87C0-1C0547A2A098}"/>
              </a:ext>
            </a:extLst>
          </p:cNvPr>
          <p:cNvSpPr>
            <a:spLocks noGrp="1"/>
          </p:cNvSpPr>
          <p:nvPr>
            <p:ph sz="half" idx="2"/>
          </p:nvPr>
        </p:nvSpPr>
        <p:spPr/>
        <p:txBody>
          <a:bodyPr>
            <a:normAutofit/>
          </a:bodyPr>
          <a:lstStyle/>
          <a:p>
            <a:pPr>
              <a:buClr>
                <a:schemeClr val="tx1"/>
              </a:buClr>
              <a:buFont typeface="Wingdings" panose="05000000000000000000" pitchFamily="2" charset="2"/>
              <a:buChar char="§"/>
            </a:pPr>
            <a:r>
              <a:rPr lang="en-US" dirty="0"/>
              <a:t>TSMC should consistently earn higher gross margins than competitors thanks to its economies of scale and premium pricing justified by cutting-edge process technologies. </a:t>
            </a:r>
          </a:p>
          <a:p>
            <a:pPr>
              <a:buClr>
                <a:schemeClr val="tx1"/>
              </a:buClr>
            </a:pPr>
            <a:r>
              <a:rPr lang="en-US" dirty="0"/>
              <a:t>TSMC wins when customers compete to offer the most advanced processing systems using the latest process technologies. </a:t>
            </a:r>
          </a:p>
          <a:p>
            <a:pPr>
              <a:buClr>
                <a:schemeClr val="tx1"/>
              </a:buClr>
            </a:pPr>
            <a:r>
              <a:rPr lang="en-US" dirty="0"/>
              <a:t>TSMC will benefit from more semiconductor firms embracing the fabless business model. </a:t>
            </a:r>
          </a:p>
        </p:txBody>
      </p:sp>
      <p:sp>
        <p:nvSpPr>
          <p:cNvPr id="5" name="Text Placeholder 4">
            <a:extLst>
              <a:ext uri="{FF2B5EF4-FFF2-40B4-BE49-F238E27FC236}">
                <a16:creationId xmlns:a16="http://schemas.microsoft.com/office/drawing/2014/main" id="{DE35333F-B5EE-48EC-97E1-728059EF44DE}"/>
              </a:ext>
            </a:extLst>
          </p:cNvPr>
          <p:cNvSpPr>
            <a:spLocks noGrp="1"/>
          </p:cNvSpPr>
          <p:nvPr>
            <p:ph type="body" sz="quarter" idx="3"/>
          </p:nvPr>
        </p:nvSpPr>
        <p:spPr/>
        <p:txBody>
          <a:bodyPr/>
          <a:lstStyle/>
          <a:p>
            <a:endParaRPr lang="en-US" dirty="0"/>
          </a:p>
          <a:p>
            <a:r>
              <a:rPr lang="en-US" b="1" dirty="0"/>
              <a:t>Bears Say </a:t>
            </a:r>
          </a:p>
          <a:p>
            <a:endParaRPr lang="en-US" dirty="0"/>
          </a:p>
        </p:txBody>
      </p:sp>
      <p:sp>
        <p:nvSpPr>
          <p:cNvPr id="6" name="Content Placeholder 5">
            <a:extLst>
              <a:ext uri="{FF2B5EF4-FFF2-40B4-BE49-F238E27FC236}">
                <a16:creationId xmlns:a16="http://schemas.microsoft.com/office/drawing/2014/main" id="{44A8FB39-A491-4403-AC31-97157F69AC46}"/>
              </a:ext>
            </a:extLst>
          </p:cNvPr>
          <p:cNvSpPr>
            <a:spLocks noGrp="1"/>
          </p:cNvSpPr>
          <p:nvPr>
            <p:ph sz="quarter" idx="4"/>
          </p:nvPr>
        </p:nvSpPr>
        <p:spPr/>
        <p:txBody>
          <a:bodyPr>
            <a:normAutofit fontScale="92500" lnSpcReduction="20000"/>
          </a:bodyPr>
          <a:lstStyle/>
          <a:p>
            <a:pPr>
              <a:buClr>
                <a:schemeClr val="tx1"/>
              </a:buClr>
            </a:pPr>
            <a:r>
              <a:rPr lang="en-US" dirty="0"/>
              <a:t>Although TSMC is the foundry leader, each generation of process technology matures and commoditizes quickly, forcing the company to deal with pricing pressure. </a:t>
            </a:r>
          </a:p>
          <a:p>
            <a:pPr>
              <a:buClr>
                <a:schemeClr val="tx1"/>
              </a:buClr>
            </a:pPr>
            <a:r>
              <a:rPr lang="en-US" dirty="0"/>
              <a:t>TSMC’s planned Arizona factory is not enough to rekindle a U.S.-based supply chain to support its operations. </a:t>
            </a:r>
          </a:p>
          <a:p>
            <a:pPr>
              <a:buClr>
                <a:schemeClr val="tx1"/>
              </a:buClr>
            </a:pPr>
            <a:r>
              <a:rPr lang="en-US" dirty="0"/>
              <a:t>Samsung has significantly improved its foundry offerings and is now arguably on a par with TSMC. SMIC and other state-supported Chinese foundries also lurk as potential threats.</a:t>
            </a:r>
          </a:p>
        </p:txBody>
      </p:sp>
    </p:spTree>
    <p:extLst>
      <p:ext uri="{BB962C8B-B14F-4D97-AF65-F5344CB8AC3E}">
        <p14:creationId xmlns:p14="http://schemas.microsoft.com/office/powerpoint/2010/main" val="32869303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A1218-8406-434C-9843-E51C6781FDC0}"/>
              </a:ext>
            </a:extLst>
          </p:cNvPr>
          <p:cNvPicPr>
            <a:picLocks noChangeAspect="1"/>
          </p:cNvPicPr>
          <p:nvPr/>
        </p:nvPicPr>
        <p:blipFill>
          <a:blip r:embed="rId2"/>
          <a:stretch>
            <a:fillRect/>
          </a:stretch>
        </p:blipFill>
        <p:spPr>
          <a:xfrm>
            <a:off x="1948070" y="808860"/>
            <a:ext cx="8547651" cy="5432914"/>
          </a:xfrm>
          <a:prstGeom prst="rect">
            <a:avLst/>
          </a:prstGeom>
        </p:spPr>
      </p:pic>
    </p:spTree>
    <p:extLst>
      <p:ext uri="{BB962C8B-B14F-4D97-AF65-F5344CB8AC3E}">
        <p14:creationId xmlns:p14="http://schemas.microsoft.com/office/powerpoint/2010/main" val="190687786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1D82-203D-4F91-8951-CC8342E1AFB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D76EE6-FC76-4781-B60C-307837AB3078}"/>
              </a:ext>
            </a:extLst>
          </p:cNvPr>
          <p:cNvSpPr>
            <a:spLocks noGrp="1"/>
          </p:cNvSpPr>
          <p:nvPr>
            <p:ph idx="1"/>
          </p:nvPr>
        </p:nvSpPr>
        <p:spPr>
          <a:xfrm>
            <a:off x="7056783" y="1179830"/>
            <a:ext cx="4661005" cy="4658216"/>
          </a:xfrm>
        </p:spPr>
        <p:txBody>
          <a:bodyPr>
            <a:normAutofit/>
          </a:bodyPr>
          <a:lstStyle/>
          <a:p>
            <a:pPr marL="0" indent="0">
              <a:buNone/>
            </a:pPr>
            <a:r>
              <a:rPr lang="en-US" sz="2800" b="1" dirty="0">
                <a:solidFill>
                  <a:schemeClr val="tx1"/>
                </a:solidFill>
              </a:rPr>
              <a:t>The big three chip-making companies:</a:t>
            </a:r>
          </a:p>
          <a:p>
            <a:pPr marL="514350" indent="-514350">
              <a:buClr>
                <a:schemeClr val="tx1"/>
              </a:buClr>
              <a:buFont typeface="+mj-lt"/>
              <a:buAutoNum type="arabicPeriod"/>
            </a:pPr>
            <a:r>
              <a:rPr lang="en-US" sz="2800" b="1" dirty="0">
                <a:solidFill>
                  <a:schemeClr val="tx1"/>
                </a:solidFill>
              </a:rPr>
              <a:t>TSMC (Taiwan)</a:t>
            </a:r>
          </a:p>
          <a:p>
            <a:pPr marL="514350" indent="-514350">
              <a:buClr>
                <a:schemeClr val="tx1"/>
              </a:buClr>
              <a:buFont typeface="+mj-lt"/>
              <a:buAutoNum type="arabicPeriod"/>
            </a:pPr>
            <a:r>
              <a:rPr lang="en-US" sz="2800" b="1" dirty="0">
                <a:solidFill>
                  <a:schemeClr val="tx1"/>
                </a:solidFill>
              </a:rPr>
              <a:t>Samsung (Korea)</a:t>
            </a:r>
          </a:p>
          <a:p>
            <a:pPr marL="514350" indent="-514350">
              <a:buClr>
                <a:schemeClr val="tx1"/>
              </a:buClr>
              <a:buFont typeface="+mj-lt"/>
              <a:buAutoNum type="arabicPeriod"/>
            </a:pPr>
            <a:r>
              <a:rPr lang="en-US" sz="2800" b="1" dirty="0">
                <a:solidFill>
                  <a:schemeClr val="tx1"/>
                </a:solidFill>
              </a:rPr>
              <a:t>Intel (US)</a:t>
            </a:r>
          </a:p>
        </p:txBody>
      </p:sp>
      <p:sp>
        <p:nvSpPr>
          <p:cNvPr id="4" name="Text Placeholder 3">
            <a:extLst>
              <a:ext uri="{FF2B5EF4-FFF2-40B4-BE49-F238E27FC236}">
                <a16:creationId xmlns:a16="http://schemas.microsoft.com/office/drawing/2014/main" id="{49FC9D53-A234-4019-B1AD-DE544B5F8FED}"/>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815BF286-852D-4AA5-8710-4CE5BED83418}"/>
              </a:ext>
            </a:extLst>
          </p:cNvPr>
          <p:cNvPicPr>
            <a:picLocks noChangeAspect="1"/>
          </p:cNvPicPr>
          <p:nvPr/>
        </p:nvPicPr>
        <p:blipFill>
          <a:blip r:embed="rId2"/>
          <a:stretch>
            <a:fillRect/>
          </a:stretch>
        </p:blipFill>
        <p:spPr>
          <a:xfrm>
            <a:off x="474212" y="596348"/>
            <a:ext cx="5318615" cy="5903843"/>
          </a:xfrm>
          <a:prstGeom prst="rect">
            <a:avLst/>
          </a:prstGeom>
        </p:spPr>
      </p:pic>
    </p:spTree>
    <p:extLst>
      <p:ext uri="{BB962C8B-B14F-4D97-AF65-F5344CB8AC3E}">
        <p14:creationId xmlns:p14="http://schemas.microsoft.com/office/powerpoint/2010/main" val="3672131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1D82-203D-4F91-8951-CC8342E1AFB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D76EE6-FC76-4781-B60C-307837AB3078}"/>
              </a:ext>
            </a:extLst>
          </p:cNvPr>
          <p:cNvSpPr>
            <a:spLocks noGrp="1"/>
          </p:cNvSpPr>
          <p:nvPr>
            <p:ph idx="1"/>
          </p:nvPr>
        </p:nvSpPr>
        <p:spPr>
          <a:xfrm>
            <a:off x="7056783" y="1179830"/>
            <a:ext cx="4661005" cy="4658216"/>
          </a:xfrm>
        </p:spPr>
        <p:txBody>
          <a:bodyPr>
            <a:normAutofit/>
          </a:bodyPr>
          <a:lstStyle/>
          <a:p>
            <a:pPr marL="0" indent="0">
              <a:buNone/>
            </a:pPr>
            <a:r>
              <a:rPr lang="en-US" sz="2800" b="1" dirty="0">
                <a:solidFill>
                  <a:schemeClr val="tx1"/>
                </a:solidFill>
              </a:rPr>
              <a:t>Other chip-making companies:</a:t>
            </a:r>
          </a:p>
          <a:p>
            <a:pPr>
              <a:buClr>
                <a:schemeClr val="tx1"/>
              </a:buClr>
            </a:pPr>
            <a:r>
              <a:rPr lang="en-US" sz="2800" b="1" dirty="0">
                <a:solidFill>
                  <a:schemeClr val="tx1"/>
                </a:solidFill>
              </a:rPr>
              <a:t>Advanced Micro Devices (AMD)</a:t>
            </a:r>
          </a:p>
          <a:p>
            <a:pPr>
              <a:buClr>
                <a:schemeClr val="tx1"/>
              </a:buClr>
            </a:pPr>
            <a:r>
              <a:rPr lang="en-US" sz="2800" b="1" dirty="0">
                <a:solidFill>
                  <a:schemeClr val="tx1"/>
                </a:solidFill>
              </a:rPr>
              <a:t>Texas Instruments</a:t>
            </a:r>
          </a:p>
          <a:p>
            <a:pPr>
              <a:buClr>
                <a:schemeClr val="tx1"/>
              </a:buClr>
            </a:pPr>
            <a:r>
              <a:rPr lang="en-US" sz="2800" b="1" dirty="0">
                <a:solidFill>
                  <a:schemeClr val="tx1"/>
                </a:solidFill>
              </a:rPr>
              <a:t>Skyworks Solutions</a:t>
            </a:r>
          </a:p>
        </p:txBody>
      </p:sp>
      <p:sp>
        <p:nvSpPr>
          <p:cNvPr id="4" name="Text Placeholder 3">
            <a:extLst>
              <a:ext uri="{FF2B5EF4-FFF2-40B4-BE49-F238E27FC236}">
                <a16:creationId xmlns:a16="http://schemas.microsoft.com/office/drawing/2014/main" id="{49FC9D53-A234-4019-B1AD-DE544B5F8FED}"/>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815BF286-852D-4AA5-8710-4CE5BED83418}"/>
              </a:ext>
            </a:extLst>
          </p:cNvPr>
          <p:cNvPicPr>
            <a:picLocks noChangeAspect="1"/>
          </p:cNvPicPr>
          <p:nvPr/>
        </p:nvPicPr>
        <p:blipFill>
          <a:blip r:embed="rId2"/>
          <a:stretch>
            <a:fillRect/>
          </a:stretch>
        </p:blipFill>
        <p:spPr>
          <a:xfrm>
            <a:off x="474212" y="596347"/>
            <a:ext cx="5318615" cy="5903843"/>
          </a:xfrm>
          <a:prstGeom prst="rect">
            <a:avLst/>
          </a:prstGeom>
        </p:spPr>
      </p:pic>
    </p:spTree>
    <p:extLst>
      <p:ext uri="{BB962C8B-B14F-4D97-AF65-F5344CB8AC3E}">
        <p14:creationId xmlns:p14="http://schemas.microsoft.com/office/powerpoint/2010/main" val="2797711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0276-8D5A-4281-BCDE-9A54FA986720}"/>
              </a:ext>
            </a:extLst>
          </p:cNvPr>
          <p:cNvSpPr>
            <a:spLocks noGrp="1"/>
          </p:cNvSpPr>
          <p:nvPr>
            <p:ph type="title"/>
          </p:nvPr>
        </p:nvSpPr>
        <p:spPr/>
        <p:txBody>
          <a:bodyPr>
            <a:normAutofit/>
          </a:bodyPr>
          <a:lstStyle/>
          <a:p>
            <a:r>
              <a:rPr lang="en-US" sz="3600" dirty="0"/>
              <a:t>TSMC</a:t>
            </a:r>
          </a:p>
        </p:txBody>
      </p:sp>
      <p:sp>
        <p:nvSpPr>
          <p:cNvPr id="3" name="Content Placeholder 2">
            <a:extLst>
              <a:ext uri="{FF2B5EF4-FFF2-40B4-BE49-F238E27FC236}">
                <a16:creationId xmlns:a16="http://schemas.microsoft.com/office/drawing/2014/main" id="{F58C350F-6BF1-427A-974B-AA8E46D3C215}"/>
              </a:ext>
            </a:extLst>
          </p:cNvPr>
          <p:cNvSpPr>
            <a:spLocks noGrp="1"/>
          </p:cNvSpPr>
          <p:nvPr>
            <p:ph idx="1"/>
          </p:nvPr>
        </p:nvSpPr>
        <p:spPr>
          <a:xfrm>
            <a:off x="581192" y="1890876"/>
            <a:ext cx="11029616" cy="4084474"/>
          </a:xfrm>
        </p:spPr>
        <p:txBody>
          <a:bodyPr>
            <a:noAutofit/>
          </a:bodyPr>
          <a:lstStyle/>
          <a:p>
            <a:pPr marL="0" indent="0">
              <a:buNone/>
            </a:pPr>
            <a:r>
              <a:rPr lang="en-US" sz="2400" dirty="0"/>
              <a:t>Taiwan Semiconductor Manufacturing Company, or TSMC, is the world's largest dedicated chip foundry, with over 58% market share in 2020 per Gartner. TSMC was founded in 1987 as a joint venture of Philips, the government of Taiwan, and private investors. It went public as an ADR in the U.S. in 1997. TSMC's scale and high-quality technology allow the firm to generate solid operating margins, even in the highly competitive foundry business. Furthermore, the shift to the fabless business model has created tailwinds for TSMC. The foundry leader has an illustrious customer base, including Apple, Nvidia and Qualcomm, and Chinese companies like Huawei Technologies, that looks to apply cutting-edge process technologies to its semiconductor designs. </a:t>
            </a:r>
          </a:p>
        </p:txBody>
      </p:sp>
    </p:spTree>
    <p:extLst>
      <p:ext uri="{BB962C8B-B14F-4D97-AF65-F5344CB8AC3E}">
        <p14:creationId xmlns:p14="http://schemas.microsoft.com/office/powerpoint/2010/main" val="16786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B2BB06-A6C7-41D2-9A5C-86FB3F5C607F}"/>
              </a:ext>
            </a:extLst>
          </p:cNvPr>
          <p:cNvSpPr>
            <a:spLocks noGrp="1"/>
          </p:cNvSpPr>
          <p:nvPr>
            <p:ph type="title"/>
          </p:nvPr>
        </p:nvSpPr>
        <p:spPr/>
        <p:txBody>
          <a:bodyPr/>
          <a:lstStyle/>
          <a:p>
            <a:r>
              <a:rPr lang="en-US" dirty="0"/>
              <a:t>DEFINITIONS</a:t>
            </a:r>
          </a:p>
        </p:txBody>
      </p:sp>
      <p:sp>
        <p:nvSpPr>
          <p:cNvPr id="7" name="Content Placeholder 6">
            <a:extLst>
              <a:ext uri="{FF2B5EF4-FFF2-40B4-BE49-F238E27FC236}">
                <a16:creationId xmlns:a16="http://schemas.microsoft.com/office/drawing/2014/main" id="{A4773ECA-55F3-4A63-BE46-3E9DAB3B93C5}"/>
              </a:ext>
            </a:extLst>
          </p:cNvPr>
          <p:cNvSpPr>
            <a:spLocks noGrp="1"/>
          </p:cNvSpPr>
          <p:nvPr>
            <p:ph idx="1"/>
          </p:nvPr>
        </p:nvSpPr>
        <p:spPr>
          <a:xfrm>
            <a:off x="4900928" y="709448"/>
            <a:ext cx="6650991" cy="5532326"/>
          </a:xfrm>
        </p:spPr>
        <p:txBody>
          <a:bodyPr>
            <a:normAutofit fontScale="92500" lnSpcReduction="20000"/>
          </a:bodyPr>
          <a:lstStyle/>
          <a:p>
            <a:pPr>
              <a:buClr>
                <a:schemeClr val="tx1"/>
              </a:buClr>
            </a:pPr>
            <a:r>
              <a:rPr lang="en-US" b="1" dirty="0"/>
              <a:t>Nanometer or nm </a:t>
            </a:r>
            <a:r>
              <a:rPr lang="en-US" dirty="0"/>
              <a:t>--- The term 3 nanometer  (3 nm) or 5 nanometer (5nm  has no relation to any actual physical feature of the transistors.  It is a commercial or marketing term used by the chip fabrication industry to refer to a new, improved generation of silicon semiconductor chips in terms of increased transistor density, increased speed, and reduced power consumption.</a:t>
            </a:r>
          </a:p>
          <a:p>
            <a:pPr>
              <a:buClr>
                <a:schemeClr val="tx1"/>
              </a:buClr>
            </a:pPr>
            <a:r>
              <a:rPr lang="en-US" b="1" dirty="0"/>
              <a:t>Fabless company </a:t>
            </a:r>
            <a:r>
              <a:rPr lang="en-US" dirty="0"/>
              <a:t>– A fabless company is one that develops and holds intellectual property while outsourcing the fabrication of its hardware, e.g., Qualcomm.</a:t>
            </a:r>
          </a:p>
          <a:p>
            <a:pPr>
              <a:buClr>
                <a:schemeClr val="tx1"/>
              </a:buClr>
            </a:pPr>
            <a:r>
              <a:rPr lang="en-US" b="1" dirty="0"/>
              <a:t>Capex</a:t>
            </a:r>
            <a:r>
              <a:rPr lang="en-US" dirty="0"/>
              <a:t> – Capital expenditures.</a:t>
            </a:r>
          </a:p>
          <a:p>
            <a:pPr>
              <a:buClr>
                <a:schemeClr val="tx1"/>
              </a:buClr>
            </a:pPr>
            <a:r>
              <a:rPr lang="en-US" b="1" dirty="0"/>
              <a:t>HPC </a:t>
            </a:r>
            <a:r>
              <a:rPr lang="en-US" dirty="0"/>
              <a:t>– High Performance Computing.</a:t>
            </a:r>
          </a:p>
          <a:p>
            <a:pPr>
              <a:buClr>
                <a:schemeClr val="tx1"/>
              </a:buClr>
            </a:pPr>
            <a:r>
              <a:rPr lang="en-US" b="1" dirty="0"/>
              <a:t>IoT – Internet of Things </a:t>
            </a:r>
            <a:r>
              <a:rPr lang="en-US" dirty="0"/>
              <a:t>- </a:t>
            </a:r>
            <a:r>
              <a:rPr lang="en-US" b="0" i="0" dirty="0">
                <a:solidFill>
                  <a:srgbClr val="080E14"/>
                </a:solidFill>
                <a:effectLst/>
              </a:rPr>
              <a:t>The Internet of Things, or IoT, refers to the billions of physical devices around the world that are now connected to the internet, all collecting and sharing data.</a:t>
            </a:r>
          </a:p>
          <a:p>
            <a:pPr>
              <a:buClr>
                <a:schemeClr val="tx1"/>
              </a:buClr>
            </a:pPr>
            <a:r>
              <a:rPr lang="en-US" b="1" dirty="0">
                <a:solidFill>
                  <a:srgbClr val="080E14"/>
                </a:solidFill>
              </a:rPr>
              <a:t>AI </a:t>
            </a:r>
            <a:r>
              <a:rPr lang="en-US" dirty="0">
                <a:solidFill>
                  <a:srgbClr val="080E14"/>
                </a:solidFill>
              </a:rPr>
              <a:t>– Artificial Intelligence</a:t>
            </a:r>
            <a:endParaRPr lang="en-US" dirty="0"/>
          </a:p>
          <a:p>
            <a:endParaRPr lang="en-US" dirty="0"/>
          </a:p>
        </p:txBody>
      </p:sp>
      <p:sp>
        <p:nvSpPr>
          <p:cNvPr id="9" name="Text Placeholder 8">
            <a:extLst>
              <a:ext uri="{FF2B5EF4-FFF2-40B4-BE49-F238E27FC236}">
                <a16:creationId xmlns:a16="http://schemas.microsoft.com/office/drawing/2014/main" id="{D07DD66B-713C-46A3-A1DD-2EEF2E04152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37846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45E2-DE4B-479B-AC68-29C38FFF1A06}"/>
              </a:ext>
            </a:extLst>
          </p:cNvPr>
          <p:cNvSpPr>
            <a:spLocks noGrp="1"/>
          </p:cNvSpPr>
          <p:nvPr>
            <p:ph type="title"/>
          </p:nvPr>
        </p:nvSpPr>
        <p:spPr/>
        <p:txBody>
          <a:bodyPr/>
          <a:lstStyle/>
          <a:p>
            <a:r>
              <a:rPr lang="en-US" dirty="0"/>
              <a:t>Bottom line up front</a:t>
            </a:r>
          </a:p>
        </p:txBody>
      </p:sp>
      <p:sp>
        <p:nvSpPr>
          <p:cNvPr id="3" name="Content Placeholder 2">
            <a:extLst>
              <a:ext uri="{FF2B5EF4-FFF2-40B4-BE49-F238E27FC236}">
                <a16:creationId xmlns:a16="http://schemas.microsoft.com/office/drawing/2014/main" id="{0E86A33F-9444-4700-B8A4-2AAC216664A9}"/>
              </a:ext>
            </a:extLst>
          </p:cNvPr>
          <p:cNvSpPr>
            <a:spLocks noGrp="1"/>
          </p:cNvSpPr>
          <p:nvPr>
            <p:ph idx="1"/>
          </p:nvPr>
        </p:nvSpPr>
        <p:spPr/>
        <p:txBody>
          <a:bodyPr>
            <a:normAutofit lnSpcReduction="10000"/>
          </a:bodyPr>
          <a:lstStyle/>
          <a:p>
            <a:pPr>
              <a:buClr>
                <a:schemeClr val="tx1"/>
              </a:buClr>
            </a:pPr>
            <a:r>
              <a:rPr lang="en-US" sz="2800" dirty="0"/>
              <a:t>TSMC produces the world’s most advanced microchips for artificial intelligence, 5G, cloud computing, and electric vehicles.</a:t>
            </a:r>
          </a:p>
          <a:p>
            <a:pPr>
              <a:buClr>
                <a:schemeClr val="tx1"/>
              </a:buClr>
            </a:pPr>
            <a:r>
              <a:rPr lang="en-US" sz="2800" dirty="0"/>
              <a:t>TSMC is likely to maintain that technological and production lead over the next five years.</a:t>
            </a:r>
          </a:p>
          <a:p>
            <a:pPr>
              <a:buClr>
                <a:schemeClr val="tx1"/>
              </a:buClr>
            </a:pPr>
            <a:r>
              <a:rPr lang="en-US" sz="2800" dirty="0"/>
              <a:t>The market’s insatiable demand for new semiconductor chips will drive TSMC’s growth.</a:t>
            </a:r>
          </a:p>
          <a:p>
            <a:pPr>
              <a:buClr>
                <a:schemeClr val="tx1"/>
              </a:buClr>
            </a:pPr>
            <a:r>
              <a:rPr lang="en-US" sz="2800" dirty="0"/>
              <a:t>TSMC has returned an annualized 29% over the past decade.</a:t>
            </a:r>
          </a:p>
        </p:txBody>
      </p:sp>
    </p:spTree>
    <p:extLst>
      <p:ext uri="{BB962C8B-B14F-4D97-AF65-F5344CB8AC3E}">
        <p14:creationId xmlns:p14="http://schemas.microsoft.com/office/powerpoint/2010/main" val="3989902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D1CC-C524-4F83-B8DF-B049B33A8ED2}"/>
              </a:ext>
            </a:extLst>
          </p:cNvPr>
          <p:cNvSpPr>
            <a:spLocks noGrp="1"/>
          </p:cNvSpPr>
          <p:nvPr>
            <p:ph type="title"/>
          </p:nvPr>
        </p:nvSpPr>
        <p:spPr/>
        <p:txBody>
          <a:bodyPr/>
          <a:lstStyle/>
          <a:p>
            <a:r>
              <a:rPr lang="en-US" dirty="0"/>
              <a:t>FINANCIALS</a:t>
            </a:r>
          </a:p>
        </p:txBody>
      </p:sp>
      <p:sp>
        <p:nvSpPr>
          <p:cNvPr id="3" name="Content Placeholder 2">
            <a:extLst>
              <a:ext uri="{FF2B5EF4-FFF2-40B4-BE49-F238E27FC236}">
                <a16:creationId xmlns:a16="http://schemas.microsoft.com/office/drawing/2014/main" id="{CC5BE3F8-2CE7-4A2D-8D60-0503E8287390}"/>
              </a:ext>
            </a:extLst>
          </p:cNvPr>
          <p:cNvSpPr>
            <a:spLocks noGrp="1"/>
          </p:cNvSpPr>
          <p:nvPr>
            <p:ph idx="1"/>
          </p:nvPr>
        </p:nvSpPr>
        <p:spPr>
          <a:xfrm>
            <a:off x="581192" y="1890876"/>
            <a:ext cx="11029615" cy="4699110"/>
          </a:xfrm>
        </p:spPr>
        <p:txBody>
          <a:bodyPr>
            <a:normAutofit fontScale="92500" lnSpcReduction="20000"/>
          </a:bodyPr>
          <a:lstStyle/>
          <a:p>
            <a:pPr>
              <a:buClr>
                <a:schemeClr val="tx1"/>
              </a:buClr>
            </a:pPr>
            <a:r>
              <a:rPr lang="en-US" dirty="0"/>
              <a:t>TSMC  announced consolidated revenue of NT$372.15 billion, net income of NT$134.36 billion, and diluted earnings per share of NT$5.18 (US$0.93 per ADR unit) for the second quarter ended June 30, 2021. Year-over-year, second quarter revenue increased 19.8% while net income and diluted EPS both increased 11.2%. Compared to first quarter 2021, second quarter results represented a 2.7% increase in revenue and a 3.8% decrease in net income. </a:t>
            </a:r>
          </a:p>
          <a:p>
            <a:pPr>
              <a:buClr>
                <a:schemeClr val="tx1"/>
              </a:buClr>
            </a:pPr>
            <a:r>
              <a:rPr lang="en-US" dirty="0"/>
              <a:t>In US dollars, second quarter revenue was $13.29 billion, which increased 28.0% year-over-year and increased 2.9% from the previous quarter. </a:t>
            </a:r>
          </a:p>
          <a:p>
            <a:pPr>
              <a:buClr>
                <a:schemeClr val="tx1"/>
              </a:buClr>
            </a:pPr>
            <a:r>
              <a:rPr lang="en-US" dirty="0"/>
              <a:t> In the second quarter, shipments of 5-nanometer accounted for 18% of total wafer revenue; 7-nanometer accounted for 31%. Advanced technologies, defined as 7-nanometer and more advanced technologies, accounted for 49% of total wafer revenue. “</a:t>
            </a:r>
          </a:p>
          <a:p>
            <a:pPr>
              <a:buClr>
                <a:schemeClr val="tx1"/>
              </a:buClr>
            </a:pPr>
            <a:r>
              <a:rPr lang="en-US" dirty="0"/>
              <a:t>Second quarter business was mainly driven by continued strength in HPC and Automotive-related demand,  Moving into third quarter 2021, TSMC expects  business to be supported by strong demand for 5nm and 7nm technologies, driven by four growth platforms, which are smartphone, HPC, IoT, and Automotive-related applications.</a:t>
            </a:r>
          </a:p>
          <a:p>
            <a:pPr>
              <a:buClr>
                <a:schemeClr val="tx1"/>
              </a:buClr>
            </a:pPr>
            <a:r>
              <a:rPr lang="en-US" dirty="0"/>
              <a:t>Based on the company’s current business outlook, management expects the overall performance for third quarter 2021 to be as follows: </a:t>
            </a:r>
          </a:p>
          <a:p>
            <a:pPr lvl="1">
              <a:buClr>
                <a:schemeClr val="tx1"/>
              </a:buClr>
            </a:pPr>
            <a:r>
              <a:rPr lang="en-US" dirty="0"/>
              <a:t>Revenue is expected to be between US$14.6 billion and US$14.9 billion; </a:t>
            </a:r>
          </a:p>
          <a:p>
            <a:pPr lvl="1">
              <a:buClr>
                <a:schemeClr val="tx1"/>
              </a:buClr>
            </a:pPr>
            <a:r>
              <a:rPr lang="en-US" dirty="0"/>
              <a:t>Gross profit margin is expected to be between 49.5% and 51.5%; </a:t>
            </a:r>
          </a:p>
          <a:p>
            <a:pPr lvl="1">
              <a:buClr>
                <a:schemeClr val="tx1"/>
              </a:buClr>
            </a:pPr>
            <a:r>
              <a:rPr lang="en-US" dirty="0"/>
              <a:t>Operating profit margin is expected to be between 38.5% and 40.5%.</a:t>
            </a:r>
          </a:p>
        </p:txBody>
      </p:sp>
    </p:spTree>
    <p:extLst>
      <p:ext uri="{BB962C8B-B14F-4D97-AF65-F5344CB8AC3E}">
        <p14:creationId xmlns:p14="http://schemas.microsoft.com/office/powerpoint/2010/main" val="4226777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3D88-78B5-4613-8D34-9632DAE8C599}"/>
              </a:ext>
            </a:extLst>
          </p:cNvPr>
          <p:cNvSpPr>
            <a:spLocks noGrp="1"/>
          </p:cNvSpPr>
          <p:nvPr>
            <p:ph type="title"/>
          </p:nvPr>
        </p:nvSpPr>
        <p:spPr/>
        <p:txBody>
          <a:bodyPr/>
          <a:lstStyle/>
          <a:p>
            <a:r>
              <a:rPr lang="en-US" dirty="0"/>
              <a:t> financial future</a:t>
            </a:r>
          </a:p>
        </p:txBody>
      </p:sp>
      <p:sp>
        <p:nvSpPr>
          <p:cNvPr id="3" name="Content Placeholder 2">
            <a:extLst>
              <a:ext uri="{FF2B5EF4-FFF2-40B4-BE49-F238E27FC236}">
                <a16:creationId xmlns:a16="http://schemas.microsoft.com/office/drawing/2014/main" id="{2C4A9E94-2E14-46A6-97FF-52FC3ABD87C1}"/>
              </a:ext>
            </a:extLst>
          </p:cNvPr>
          <p:cNvSpPr>
            <a:spLocks noGrp="1"/>
          </p:cNvSpPr>
          <p:nvPr>
            <p:ph idx="1"/>
          </p:nvPr>
        </p:nvSpPr>
        <p:spPr>
          <a:xfrm>
            <a:off x="581192" y="1890876"/>
            <a:ext cx="11029615" cy="4084474"/>
          </a:xfrm>
        </p:spPr>
        <p:txBody>
          <a:bodyPr>
            <a:normAutofit/>
          </a:bodyPr>
          <a:lstStyle/>
          <a:p>
            <a:pPr>
              <a:buClr>
                <a:schemeClr val="tx1"/>
              </a:buClr>
            </a:pPr>
            <a:r>
              <a:rPr lang="en-US" dirty="0"/>
              <a:t>TSMC started mass producing 5nm chips in the second quarter 2020.  (Samsung started producing 5nm chips shortly thereafter, but its chips are not as dense [that is, fewer transistors] as TSMC’s chips.  Intel, no. 3, planned to launch its 7nm chips in late 2021, but that has been put off until 2023.</a:t>
            </a:r>
          </a:p>
          <a:p>
            <a:pPr>
              <a:buClr>
                <a:schemeClr val="tx1"/>
              </a:buClr>
            </a:pPr>
            <a:r>
              <a:rPr lang="en-US" dirty="0"/>
              <a:t>TSMC plans to start mass-producing even smaller 3nm chips in the second half of 2022, and production is entirely booked through 2024.</a:t>
            </a:r>
          </a:p>
          <a:p>
            <a:pPr>
              <a:buClr>
                <a:schemeClr val="tx1"/>
              </a:buClr>
            </a:pPr>
            <a:r>
              <a:rPr lang="en-US" dirty="0"/>
              <a:t>It’s already started development of 2nm chips with mass production starting in 2026.  TSMC has hinted at developing 1nm chips.</a:t>
            </a:r>
          </a:p>
          <a:p>
            <a:pPr>
              <a:buClr>
                <a:schemeClr val="tx1"/>
              </a:buClr>
            </a:pPr>
            <a:r>
              <a:rPr lang="en-US" dirty="0"/>
              <a:t>To meet demand and maintain its lead, TSMC plans to increase its capex from $17.2 billion in 2020 to $30 billion in 2021, and collectively  spending about $100 billion over the next three years.  Neither Samsung’s nor Intel’s capex plans are quite as extensive.</a:t>
            </a:r>
          </a:p>
          <a:p>
            <a:pPr>
              <a:buClr>
                <a:schemeClr val="tx1"/>
              </a:buClr>
            </a:pPr>
            <a:r>
              <a:rPr lang="en-US" dirty="0"/>
              <a:t>TSMC is considering expanding its foundry operations into three other countries: Japan, Germany (Dresden), and the U.S. (two in Arizona).</a:t>
            </a:r>
          </a:p>
        </p:txBody>
      </p:sp>
    </p:spTree>
    <p:extLst>
      <p:ext uri="{BB962C8B-B14F-4D97-AF65-F5344CB8AC3E}">
        <p14:creationId xmlns:p14="http://schemas.microsoft.com/office/powerpoint/2010/main" val="2368490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2FCD9-ADAB-423E-9319-1E2D3F5C328F}"/>
              </a:ext>
            </a:extLst>
          </p:cNvPr>
          <p:cNvPicPr>
            <a:picLocks noChangeAspect="1"/>
          </p:cNvPicPr>
          <p:nvPr/>
        </p:nvPicPr>
        <p:blipFill>
          <a:blip r:embed="rId2"/>
          <a:stretch>
            <a:fillRect/>
          </a:stretch>
        </p:blipFill>
        <p:spPr>
          <a:xfrm>
            <a:off x="6091237" y="1890498"/>
            <a:ext cx="9526" cy="3077004"/>
          </a:xfrm>
          <a:prstGeom prst="rect">
            <a:avLst/>
          </a:prstGeom>
        </p:spPr>
      </p:pic>
      <p:pic>
        <p:nvPicPr>
          <p:cNvPr id="5" name="Picture 4">
            <a:extLst>
              <a:ext uri="{FF2B5EF4-FFF2-40B4-BE49-F238E27FC236}">
                <a16:creationId xmlns:a16="http://schemas.microsoft.com/office/drawing/2014/main" id="{F5835655-736C-4B4C-AE44-FC880B1ED724}"/>
              </a:ext>
            </a:extLst>
          </p:cNvPr>
          <p:cNvPicPr>
            <a:picLocks noChangeAspect="1"/>
          </p:cNvPicPr>
          <p:nvPr/>
        </p:nvPicPr>
        <p:blipFill>
          <a:blip r:embed="rId3"/>
          <a:stretch>
            <a:fillRect/>
          </a:stretch>
        </p:blipFill>
        <p:spPr>
          <a:xfrm>
            <a:off x="610866" y="661601"/>
            <a:ext cx="11117307" cy="5602032"/>
          </a:xfrm>
          <a:prstGeom prst="rect">
            <a:avLst/>
          </a:prstGeom>
        </p:spPr>
      </p:pic>
    </p:spTree>
    <p:extLst>
      <p:ext uri="{BB962C8B-B14F-4D97-AF65-F5344CB8AC3E}">
        <p14:creationId xmlns:p14="http://schemas.microsoft.com/office/powerpoint/2010/main" val="17741919"/>
      </p:ext>
    </p:extLst>
  </p:cSld>
  <p:clrMapOvr>
    <a:masterClrMapping/>
  </p:clrMapOvr>
  <p:transition spd="slow">
    <p:wipe/>
  </p:transition>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{CC1CDB7E-34AD-4D80-B933-FB25C5E588D8}tf33552983_win32</Template>
  <TotalTime>336</TotalTime>
  <Words>1085</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Franklin Gothic Book</vt:lpstr>
      <vt:lpstr>Franklin Gothic Demi</vt:lpstr>
      <vt:lpstr>Wingdings</vt:lpstr>
      <vt:lpstr>Wingdings 2</vt:lpstr>
      <vt:lpstr>DividendVTI</vt:lpstr>
      <vt:lpstr>Taiwan Semiconductor manufacturing co.</vt:lpstr>
      <vt:lpstr>PowerPoint Presentation</vt:lpstr>
      <vt:lpstr>PowerPoint Presentation</vt:lpstr>
      <vt:lpstr>TSMC</vt:lpstr>
      <vt:lpstr>DEFINITIONS</vt:lpstr>
      <vt:lpstr>Bottom line up front</vt:lpstr>
      <vt:lpstr>FINANCIALS</vt:lpstr>
      <vt:lpstr> financial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 Semiconductor manufacturing co.</dc:title>
  <dc:creator>Paul</dc:creator>
  <cp:lastModifiedBy>Paul</cp:lastModifiedBy>
  <cp:revision>22</cp:revision>
  <dcterms:created xsi:type="dcterms:W3CDTF">2021-08-15T16:23:18Z</dcterms:created>
  <dcterms:modified xsi:type="dcterms:W3CDTF">2021-08-16T18:09:43Z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