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 id="2147484201" r:id="rId2"/>
  </p:sldMasterIdLst>
  <p:notesMasterIdLst>
    <p:notesMasterId r:id="rId27"/>
  </p:notesMasterIdLst>
  <p:handoutMasterIdLst>
    <p:handoutMasterId r:id="rId28"/>
  </p:handoutMasterIdLst>
  <p:sldIdLst>
    <p:sldId id="377" r:id="rId3"/>
    <p:sldId id="257" r:id="rId4"/>
    <p:sldId id="1248" r:id="rId5"/>
    <p:sldId id="1249" r:id="rId6"/>
    <p:sldId id="938" r:id="rId7"/>
    <p:sldId id="1250" r:id="rId8"/>
    <p:sldId id="1251" r:id="rId9"/>
    <p:sldId id="1252" r:id="rId10"/>
    <p:sldId id="1253" r:id="rId11"/>
    <p:sldId id="1254" r:id="rId12"/>
    <p:sldId id="1255" r:id="rId13"/>
    <p:sldId id="1256" r:id="rId14"/>
    <p:sldId id="1258" r:id="rId15"/>
    <p:sldId id="1260" r:id="rId16"/>
    <p:sldId id="1257" r:id="rId17"/>
    <p:sldId id="1261" r:id="rId18"/>
    <p:sldId id="1268" r:id="rId19"/>
    <p:sldId id="1269" r:id="rId20"/>
    <p:sldId id="1264" r:id="rId21"/>
    <p:sldId id="1263" r:id="rId22"/>
    <p:sldId id="1265" r:id="rId23"/>
    <p:sldId id="1266" r:id="rId24"/>
    <p:sldId id="1267" r:id="rId25"/>
    <p:sldId id="1097" r:id="rId26"/>
  </p:sldIdLst>
  <p:sldSz cx="9144000" cy="6858000" type="screen4x3"/>
  <p:notesSz cx="9385300"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6" userDrawn="1">
          <p15:clr>
            <a:srgbClr val="A4A3A4"/>
          </p15:clr>
        </p15:guide>
        <p15:guide id="2" pos="295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Gillogly" initials="KG" lastIdx="1" clrIdx="0">
    <p:extLst>
      <p:ext uri="{19B8F6BF-5375-455C-9EA6-DF929625EA0E}">
        <p15:presenceInfo xmlns:p15="http://schemas.microsoft.com/office/powerpoint/2012/main" userId="615138bce31de9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376091"/>
    <a:srgbClr val="00458A"/>
    <a:srgbClr val="66FF99"/>
    <a:srgbClr val="FF9933"/>
    <a:srgbClr val="9933FF"/>
    <a:srgbClr val="FF0000"/>
    <a:srgbClr val="006C00"/>
    <a:srgbClr val="003468"/>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90720" autoAdjust="0"/>
  </p:normalViewPr>
  <p:slideViewPr>
    <p:cSldViewPr>
      <p:cViewPr>
        <p:scale>
          <a:sx n="69" d="100"/>
          <a:sy n="69" d="100"/>
        </p:scale>
        <p:origin x="144" y="10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144"/>
    </p:cViewPr>
  </p:sorterViewPr>
  <p:notesViewPr>
    <p:cSldViewPr>
      <p:cViewPr varScale="1">
        <p:scale>
          <a:sx n="76" d="100"/>
          <a:sy n="76" d="100"/>
        </p:scale>
        <p:origin x="1070" y="62"/>
      </p:cViewPr>
      <p:guideLst>
        <p:guide orient="horz" pos="2236"/>
        <p:guide pos="29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1" y="0"/>
            <a:ext cx="9385300" cy="5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40" tIns="49220" rIns="98440" bIns="49220" numCol="1" anchor="t" anchorCtr="0" compatLnSpc="1">
            <a:prstTxWarp prst="textNoShape">
              <a:avLst/>
            </a:prstTxWarp>
          </a:bodyPr>
          <a:lstStyle>
            <a:lvl1pPr algn="ctr">
              <a:defRPr sz="1300"/>
            </a:lvl1pPr>
          </a:lstStyle>
          <a:p>
            <a:r>
              <a:rPr lang="en-US" dirty="0"/>
              <a:t>Class# - Class Title</a:t>
            </a:r>
          </a:p>
          <a:p>
            <a:r>
              <a:rPr lang="en-US" dirty="0"/>
              <a:t>Presenter(s)</a:t>
            </a:r>
            <a:endParaRPr lang="en-US" sz="1100" dirty="0"/>
          </a:p>
        </p:txBody>
      </p:sp>
      <p:sp>
        <p:nvSpPr>
          <p:cNvPr id="7" name="Rectangle 4"/>
          <p:cNvSpPr>
            <a:spLocks noGrp="1" noChangeArrowheads="1"/>
          </p:cNvSpPr>
          <p:nvPr>
            <p:ph type="ftr" sz="quarter" idx="2"/>
          </p:nvPr>
        </p:nvSpPr>
        <p:spPr bwMode="auto">
          <a:xfrm>
            <a:off x="0" y="6725038"/>
            <a:ext cx="8455481" cy="3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40" tIns="49220" rIns="98440" bIns="49220" numCol="1" anchor="b" anchorCtr="0" compatLnSpc="1">
            <a:prstTxWarp prst="textNoShape">
              <a:avLst/>
            </a:prstTxWarp>
          </a:bodyPr>
          <a:lstStyle>
            <a:lvl1pPr algn="ctr">
              <a:defRPr sz="1100"/>
            </a:lvl1pPr>
          </a:lstStyle>
          <a:p>
            <a:r>
              <a:rPr lang="en-US" dirty="0"/>
              <a:t>                              2018 BetterInvesting National Convention – Orlando, FL</a:t>
            </a:r>
          </a:p>
        </p:txBody>
      </p:sp>
      <p:sp>
        <p:nvSpPr>
          <p:cNvPr id="8" name="Rectangle 5"/>
          <p:cNvSpPr>
            <a:spLocks noGrp="1" noChangeArrowheads="1"/>
          </p:cNvSpPr>
          <p:nvPr>
            <p:ph type="sldNum" sz="quarter" idx="3"/>
          </p:nvPr>
        </p:nvSpPr>
        <p:spPr bwMode="auto">
          <a:xfrm>
            <a:off x="8084457" y="6725687"/>
            <a:ext cx="1300843" cy="3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40" tIns="49220" rIns="98440" bIns="49220"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19:17:07.9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1,'13494'0,"-13462"0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19:17:07.9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1,'13494'0,"-13462"0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9T19:17:07.9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1,'13494'0,"-13462"0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6963" cy="354965"/>
          </a:xfrm>
          <a:prstGeom prst="rect">
            <a:avLst/>
          </a:prstGeom>
        </p:spPr>
        <p:txBody>
          <a:bodyPr vert="horz" lIns="94187" tIns="47094" rIns="94187" bIns="47094" rtlCol="0"/>
          <a:lstStyle>
            <a:lvl1pPr algn="l">
              <a:defRPr sz="1200"/>
            </a:lvl1pPr>
          </a:lstStyle>
          <a:p>
            <a:endParaRPr lang="en-US" dirty="0"/>
          </a:p>
        </p:txBody>
      </p:sp>
      <p:sp>
        <p:nvSpPr>
          <p:cNvPr id="3" name="Date Placeholder 2"/>
          <p:cNvSpPr>
            <a:spLocks noGrp="1"/>
          </p:cNvSpPr>
          <p:nvPr>
            <p:ph type="dt" idx="1"/>
          </p:nvPr>
        </p:nvSpPr>
        <p:spPr>
          <a:xfrm>
            <a:off x="5316165" y="0"/>
            <a:ext cx="4066963" cy="354965"/>
          </a:xfrm>
          <a:prstGeom prst="rect">
            <a:avLst/>
          </a:prstGeom>
        </p:spPr>
        <p:txBody>
          <a:bodyPr vert="horz" lIns="94187" tIns="47094" rIns="94187" bIns="47094" rtlCol="0"/>
          <a:lstStyle>
            <a:lvl1pPr algn="r">
              <a:defRPr sz="1200"/>
            </a:lvl1pPr>
          </a:lstStyle>
          <a:p>
            <a:fld id="{E52113C5-E00A-4258-B6C8-79E2386AC8A6}" type="datetimeFigureOut">
              <a:rPr lang="en-US" smtClean="0"/>
              <a:t>3/6/2022</a:t>
            </a:fld>
            <a:endParaRPr lang="en-US" dirty="0"/>
          </a:p>
        </p:txBody>
      </p:sp>
      <p:sp>
        <p:nvSpPr>
          <p:cNvPr id="4" name="Slide Image Placeholder 3"/>
          <p:cNvSpPr>
            <a:spLocks noGrp="1" noRot="1" noChangeAspect="1"/>
          </p:cNvSpPr>
          <p:nvPr>
            <p:ph type="sldImg" idx="2"/>
          </p:nvPr>
        </p:nvSpPr>
        <p:spPr>
          <a:xfrm>
            <a:off x="2919413" y="533400"/>
            <a:ext cx="3546475" cy="2660650"/>
          </a:xfrm>
          <a:prstGeom prst="rect">
            <a:avLst/>
          </a:prstGeom>
          <a:noFill/>
          <a:ln w="12700">
            <a:solidFill>
              <a:prstClr val="black"/>
            </a:solidFill>
          </a:ln>
        </p:spPr>
        <p:txBody>
          <a:bodyPr vert="horz" lIns="94187" tIns="47094" rIns="94187" bIns="47094" rtlCol="0" anchor="ctr"/>
          <a:lstStyle/>
          <a:p>
            <a:endParaRPr lang="en-US" dirty="0"/>
          </a:p>
        </p:txBody>
      </p:sp>
      <p:sp>
        <p:nvSpPr>
          <p:cNvPr id="5" name="Notes Placeholder 4"/>
          <p:cNvSpPr>
            <a:spLocks noGrp="1"/>
          </p:cNvSpPr>
          <p:nvPr>
            <p:ph type="body" sz="quarter" idx="3"/>
          </p:nvPr>
        </p:nvSpPr>
        <p:spPr>
          <a:xfrm>
            <a:off x="938531" y="3372168"/>
            <a:ext cx="7508240" cy="3194685"/>
          </a:xfrm>
          <a:prstGeom prst="rect">
            <a:avLst/>
          </a:prstGeom>
        </p:spPr>
        <p:txBody>
          <a:bodyPr vert="horz" lIns="94187" tIns="47094" rIns="94187" bIns="470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3103"/>
            <a:ext cx="4066963" cy="354965"/>
          </a:xfrm>
          <a:prstGeom prst="rect">
            <a:avLst/>
          </a:prstGeom>
        </p:spPr>
        <p:txBody>
          <a:bodyPr vert="horz" lIns="94187" tIns="47094" rIns="94187" bIns="470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6165" y="6743103"/>
            <a:ext cx="4066963" cy="354965"/>
          </a:xfrm>
          <a:prstGeom prst="rect">
            <a:avLst/>
          </a:prstGeom>
        </p:spPr>
        <p:txBody>
          <a:bodyPr vert="horz" lIns="94187" tIns="47094" rIns="94187" bIns="47094"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vestopedia.com/terms/n/net-interest-income.as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Good evening everyone. I am Maskey member of  the model investment club of Northern </a:t>
            </a:r>
            <a:r>
              <a:rPr lang="en-US" sz="1600" dirty="0" smtClean="0"/>
              <a:t>Virginia</a:t>
            </a:r>
            <a:r>
              <a:rPr lang="en-US" sz="1600" dirty="0"/>
              <a:t>. I found this bank using Prospector software. </a:t>
            </a:r>
          </a:p>
          <a:p>
            <a:r>
              <a:rPr lang="en-US" sz="1600" dirty="0"/>
              <a:t>Most investors do not want to </a:t>
            </a:r>
            <a:r>
              <a:rPr lang="en-US" sz="1600" dirty="0" smtClean="0"/>
              <a:t>analyze </a:t>
            </a:r>
            <a:r>
              <a:rPr lang="en-US" sz="1600" dirty="0"/>
              <a:t>banks or insurance companies because their financial statements </a:t>
            </a:r>
            <a:r>
              <a:rPr lang="en-US" sz="1600" dirty="0" smtClean="0"/>
              <a:t>contain unfamiliar terminology and data </a:t>
            </a:r>
            <a:r>
              <a:rPr lang="en-US" sz="1600" dirty="0"/>
              <a:t>and </a:t>
            </a:r>
            <a:r>
              <a:rPr lang="en-US" sz="1600" dirty="0" smtClean="0"/>
              <a:t>so they </a:t>
            </a:r>
            <a:r>
              <a:rPr lang="en-US" sz="1600" dirty="0"/>
              <a:t>tend to keep away from this sector</a:t>
            </a:r>
            <a:r>
              <a:rPr lang="en-US" sz="1600" dirty="0" smtClean="0"/>
              <a:t>.</a:t>
            </a:r>
          </a:p>
          <a:p>
            <a:endParaRPr lang="en-US" sz="1600" dirty="0"/>
          </a:p>
        </p:txBody>
      </p:sp>
      <p:sp>
        <p:nvSpPr>
          <p:cNvPr id="4" name="Slide Number Placeholder 3"/>
          <p:cNvSpPr>
            <a:spLocks noGrp="1"/>
          </p:cNvSpPr>
          <p:nvPr>
            <p:ph type="sldNum" sz="quarter" idx="10"/>
          </p:nvPr>
        </p:nvSpPr>
        <p:spPr/>
        <p:txBody>
          <a:bodyPr/>
          <a:lstStyle/>
          <a:p>
            <a:fld id="{4D607DF2-17BE-4C2C-AFE5-F620D71543FC}" type="slidenum">
              <a:rPr lang="en-US" smtClean="0"/>
              <a:t>1</a:t>
            </a:fld>
            <a:endParaRPr lang="en-US" dirty="0"/>
          </a:p>
        </p:txBody>
      </p:sp>
    </p:spTree>
    <p:extLst>
      <p:ext uri="{BB962C8B-B14F-4D97-AF65-F5344CB8AC3E}">
        <p14:creationId xmlns:p14="http://schemas.microsoft.com/office/powerpoint/2010/main" val="403413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CFRA </a:t>
            </a:r>
            <a:r>
              <a:rPr lang="en-US" sz="1800" dirty="0" smtClean="0"/>
              <a:t>forecasts a total return increase for three years out at 41.5% and recommends </a:t>
            </a:r>
            <a:r>
              <a:rPr lang="en-US" sz="1800" dirty="0"/>
              <a:t>a buy rating for this </a:t>
            </a:r>
            <a:r>
              <a:rPr lang="en-US" sz="1800" dirty="0" smtClean="0"/>
              <a:t>company.  They compare that increase to a peer total return of 8.7% and an S&amp;P 500 total return of  19.9% for that same period</a:t>
            </a:r>
            <a:r>
              <a:rPr lang="en-US" dirty="0" smtClean="0"/>
              <a:t>. </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10</a:t>
            </a:fld>
            <a:endParaRPr lang="en-US" dirty="0"/>
          </a:p>
        </p:txBody>
      </p:sp>
    </p:spTree>
    <p:extLst>
      <p:ext uri="{BB962C8B-B14F-4D97-AF65-F5344CB8AC3E}">
        <p14:creationId xmlns:p14="http://schemas.microsoft.com/office/powerpoint/2010/main" val="275363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Net </a:t>
            </a:r>
            <a:r>
              <a:rPr lang="en-US" sz="1800" dirty="0" smtClean="0"/>
              <a:t>revenues (a key factor in demonstrating whether a company has real growth) </a:t>
            </a:r>
            <a:r>
              <a:rPr lang="en-US" sz="1800" dirty="0" smtClean="0"/>
              <a:t>shows </a:t>
            </a:r>
            <a:r>
              <a:rPr lang="en-US" sz="1800" dirty="0" smtClean="0"/>
              <a:t>consistent growth from 2015 to 2021. Total loans and total assets also demonstrate real growth.</a:t>
            </a:r>
          </a:p>
          <a:p>
            <a:endParaRPr lang="en-US" sz="1800" dirty="0" smtClean="0"/>
          </a:p>
          <a:p>
            <a:r>
              <a:rPr lang="en-US" sz="1800" dirty="0" smtClean="0"/>
              <a:t>The only negative data maybe the Loan Loss Provision</a:t>
            </a:r>
            <a:r>
              <a:rPr lang="en-US" sz="1800" baseline="0" dirty="0" smtClean="0"/>
              <a:t>.  Potential investors need to be wary and watch that number as it should only be at or below 1%.  </a:t>
            </a:r>
          </a:p>
          <a:p>
            <a:r>
              <a:rPr lang="en-US" sz="1800" baseline="0" dirty="0" smtClean="0"/>
              <a:t>This would be an excellent question for the investor relations person as to the </a:t>
            </a:r>
            <a:r>
              <a:rPr lang="en-US" sz="1800" baseline="0" dirty="0" smtClean="0"/>
              <a:t>amounts</a:t>
            </a:r>
            <a:r>
              <a:rPr lang="en-US" sz="1800" dirty="0" smtClean="0"/>
              <a:t> </a:t>
            </a:r>
            <a:r>
              <a:rPr lang="en-US" sz="1800" dirty="0" smtClean="0"/>
              <a:t>for the net loan to calculate the Loan Loss expense ratio</a:t>
            </a:r>
            <a:r>
              <a:rPr lang="en-US" sz="1800" baseline="0" dirty="0" smtClean="0"/>
              <a:t>?</a:t>
            </a:r>
            <a:endParaRPr lang="en-US" sz="1800" dirty="0"/>
          </a:p>
        </p:txBody>
      </p:sp>
      <p:sp>
        <p:nvSpPr>
          <p:cNvPr id="4" name="Slide Number Placeholder 3"/>
          <p:cNvSpPr>
            <a:spLocks noGrp="1"/>
          </p:cNvSpPr>
          <p:nvPr>
            <p:ph type="sldNum" sz="quarter" idx="5"/>
          </p:nvPr>
        </p:nvSpPr>
        <p:spPr/>
        <p:txBody>
          <a:bodyPr/>
          <a:lstStyle/>
          <a:p>
            <a:fld id="{4D607DF2-17BE-4C2C-AFE5-F620D71543FC}" type="slidenum">
              <a:rPr lang="en-US" smtClean="0"/>
              <a:t>11</a:t>
            </a:fld>
            <a:endParaRPr lang="en-US" dirty="0"/>
          </a:p>
        </p:txBody>
      </p:sp>
    </p:spTree>
    <p:extLst>
      <p:ext uri="{BB962C8B-B14F-4D97-AF65-F5344CB8AC3E}">
        <p14:creationId xmlns:p14="http://schemas.microsoft.com/office/powerpoint/2010/main" val="334037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6850" y="3372168"/>
            <a:ext cx="8991599" cy="3530282"/>
          </a:xfrm>
        </p:spPr>
        <p:txBody>
          <a:bodyPr/>
          <a:lstStyle/>
          <a:p>
            <a:r>
              <a:rPr lang="en-US" sz="1600" dirty="0">
                <a:latin typeface="Arial" panose="020B0604020202020204" pitchFamily="34" charset="0"/>
                <a:cs typeface="Arial" panose="020B0604020202020204" pitchFamily="34" charset="0"/>
              </a:rPr>
              <a:t>The revenues for a bank is Net interest income + Non Interest income.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effectLst/>
                <a:latin typeface="Arial" panose="020B0604020202020204" pitchFamily="34" charset="0"/>
                <a:cs typeface="Arial" panose="020B0604020202020204" pitchFamily="34" charset="0"/>
              </a:rPr>
              <a:t>Net interest income is </a:t>
            </a:r>
            <a:r>
              <a:rPr lang="en-US" sz="1600" b="1" i="0" dirty="0">
                <a:effectLst/>
                <a:latin typeface="Arial" panose="020B0604020202020204" pitchFamily="34" charset="0"/>
                <a:cs typeface="Arial" panose="020B0604020202020204" pitchFamily="34" charset="0"/>
              </a:rPr>
              <a:t>the difference between a bank's revenue generated from the interest earned on assets such as loans, mortgages and securities over the interest paid out on the institution's deposits</a:t>
            </a:r>
            <a:r>
              <a:rPr lang="en-US" sz="1600" b="0" i="0" dirty="0">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effectLst/>
                <a:latin typeface="Arial" panose="020B0604020202020204" pitchFamily="34" charset="0"/>
                <a:cs typeface="Arial" panose="020B0604020202020204" pitchFamily="34" charset="0"/>
              </a:rPr>
              <a:t>Non-interest income is bank and creditor income derived primarily from fees including deposit and transaction fees, insufficient funds (NSF) fees, annual fees, monthly account service charges, inactivity fees, check and deposit slip fees, and so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effectLst/>
                <a:latin typeface="Arial" panose="020B0604020202020204" pitchFamily="34" charset="0"/>
                <a:cs typeface="Arial" panose="020B0604020202020204" pitchFamily="34" charset="0"/>
              </a:rPr>
              <a:t> For banks, the efficiency ratio is </a:t>
            </a:r>
            <a:r>
              <a:rPr lang="en-US" sz="1600" b="1" i="0" dirty="0">
                <a:effectLst/>
                <a:latin typeface="Arial" panose="020B0604020202020204" pitchFamily="34" charset="0"/>
                <a:cs typeface="Arial" panose="020B0604020202020204" pitchFamily="34" charset="0"/>
              </a:rPr>
              <a:t>non-interest expenses/revenue</a:t>
            </a:r>
            <a:r>
              <a:rPr lang="en-US" sz="1600" b="0" i="0" dirty="0">
                <a:effectLst/>
                <a:latin typeface="Arial" panose="020B0604020202020204" pitchFamily="34" charset="0"/>
                <a:cs typeface="Arial" panose="020B0604020202020204" pitchFamily="34" charset="0"/>
              </a:rPr>
              <a:t>. This shows how well the bank's managers control their overhead (or "back office") expenses.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effectLst/>
                <a:latin typeface="Arial" panose="020B0604020202020204" pitchFamily="34" charset="0"/>
                <a:cs typeface="Arial" panose="020B0604020202020204" pitchFamily="34" charset="0"/>
              </a:rPr>
              <a:t>Loan Loss Provision:-Banks and credit unions are in the business of lending money to individuals, families and businesses. But not every loan is repaid in full; in fact, many banks lend to risky borrowers by charging high interest rates. To stabilize earnings and remain solvent in bad times, banks estimate losses and seek to hold enough capital to absorb future write-offs.</a:t>
            </a:r>
            <a:endParaRPr lang="en-US" sz="1600" b="0" i="0" u="none" strike="noStrike" dirty="0">
              <a:effectLst/>
              <a:latin typeface="Arial" panose="020B0604020202020204" pitchFamily="34" charset="0"/>
              <a:cs typeface="Arial" panose="020B0604020202020204" pitchFamily="34" charset="0"/>
              <a:hlinkClick r:id="rId3"/>
            </a:endParaRPr>
          </a:p>
          <a:p>
            <a:r>
              <a:rPr lang="en-US" sz="1600" dirty="0">
                <a:latin typeface="Arial" panose="020B0604020202020204" pitchFamily="34" charset="0"/>
                <a:cs typeface="Arial" panose="020B0604020202020204" pitchFamily="34" charset="0"/>
              </a:rPr>
              <a:t>If the charge off is less than 1% the bank is efficiently run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D607DF2-17BE-4C2C-AFE5-F620D71543FC}" type="slidenum">
              <a:rPr lang="en-US" smtClean="0"/>
              <a:t>12</a:t>
            </a:fld>
            <a:endParaRPr lang="en-US" dirty="0"/>
          </a:p>
        </p:txBody>
      </p:sp>
    </p:spTree>
    <p:extLst>
      <p:ext uri="{BB962C8B-B14F-4D97-AF65-F5344CB8AC3E}">
        <p14:creationId xmlns:p14="http://schemas.microsoft.com/office/powerpoint/2010/main" val="344082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Historically the Bank has done very well for the past six years, sales have grown by 34% and Historical Total assets has grown by 39%. The FY21 quarter ending percentage change for sales is 40.8% and EPS is 21.8</a:t>
            </a:r>
            <a:r>
              <a:rPr lang="en-US" sz="1800" dirty="0" smtClean="0"/>
              <a:t>%.</a:t>
            </a:r>
          </a:p>
          <a:p>
            <a:endParaRPr lang="en-US" sz="1800" dirty="0"/>
          </a:p>
          <a:p>
            <a:r>
              <a:rPr lang="en-US" sz="1800" dirty="0"/>
              <a:t>I </a:t>
            </a:r>
            <a:r>
              <a:rPr lang="en-US" sz="1800" dirty="0" smtClean="0"/>
              <a:t>used </a:t>
            </a:r>
            <a:r>
              <a:rPr lang="en-US" sz="1800" dirty="0"/>
              <a:t>a sales forecast of </a:t>
            </a:r>
            <a:r>
              <a:rPr lang="en-US" sz="1800" dirty="0" smtClean="0"/>
              <a:t>17</a:t>
            </a:r>
            <a:r>
              <a:rPr lang="en-US" sz="1800" dirty="0"/>
              <a:t>% from Value </a:t>
            </a:r>
            <a:r>
              <a:rPr lang="en-US" sz="1800" dirty="0" smtClean="0"/>
              <a:t>line and </a:t>
            </a:r>
            <a:r>
              <a:rPr lang="en-US" sz="1800" dirty="0"/>
              <a:t>Yahoo Finance and I used the preferred procedure to get 8.2% for EPS. For the </a:t>
            </a:r>
            <a:r>
              <a:rPr lang="en-US" sz="1800" dirty="0" smtClean="0"/>
              <a:t>past </a:t>
            </a:r>
            <a:r>
              <a:rPr lang="en-US" sz="1800" dirty="0"/>
              <a:t>five </a:t>
            </a:r>
            <a:r>
              <a:rPr lang="en-US" sz="1800" dirty="0" smtClean="0"/>
              <a:t>years, all </a:t>
            </a:r>
            <a:r>
              <a:rPr lang="en-US" sz="1800" dirty="0"/>
              <a:t>of the above lines are </a:t>
            </a:r>
            <a:r>
              <a:rPr lang="en-US" sz="1800" dirty="0" smtClean="0"/>
              <a:t>up, straight, </a:t>
            </a:r>
            <a:r>
              <a:rPr lang="en-US" sz="1800" dirty="0"/>
              <a:t>and parallel. </a:t>
            </a:r>
          </a:p>
        </p:txBody>
      </p:sp>
      <p:sp>
        <p:nvSpPr>
          <p:cNvPr id="4" name="Slide Number Placeholder 3"/>
          <p:cNvSpPr>
            <a:spLocks noGrp="1"/>
          </p:cNvSpPr>
          <p:nvPr>
            <p:ph type="sldNum" sz="quarter" idx="5"/>
          </p:nvPr>
        </p:nvSpPr>
        <p:spPr/>
        <p:txBody>
          <a:bodyPr/>
          <a:lstStyle/>
          <a:p>
            <a:fld id="{4D607DF2-17BE-4C2C-AFE5-F620D71543FC}" type="slidenum">
              <a:rPr lang="en-US" smtClean="0"/>
              <a:t>13</a:t>
            </a:fld>
            <a:endParaRPr lang="en-US" dirty="0"/>
          </a:p>
        </p:txBody>
      </p:sp>
    </p:spTree>
    <p:extLst>
      <p:ext uri="{BB962C8B-B14F-4D97-AF65-F5344CB8AC3E}">
        <p14:creationId xmlns:p14="http://schemas.microsoft.com/office/powerpoint/2010/main" val="219705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Pretax profit on sales for the past five years is 42.5% and the return on equity to share holders around 13%. The Management is doing quite well </a:t>
            </a:r>
            <a:r>
              <a:rPr lang="en-US" sz="1800" dirty="0" smtClean="0"/>
              <a:t>in controlling </a:t>
            </a:r>
            <a:r>
              <a:rPr lang="en-US" sz="1800" dirty="0"/>
              <a:t>the expenses and making profits to its shareholders. </a:t>
            </a:r>
            <a:endParaRPr lang="en-US" sz="1800" dirty="0" smtClean="0"/>
          </a:p>
          <a:p>
            <a:endParaRPr lang="en-US" sz="1800" dirty="0"/>
          </a:p>
          <a:p>
            <a:r>
              <a:rPr lang="en-US" sz="1800" dirty="0"/>
              <a:t>The % of debt to capital is declining. Banks Normally carry a large debt because </a:t>
            </a:r>
            <a:r>
              <a:rPr lang="en-US" sz="1800" dirty="0" smtClean="0"/>
              <a:t>their job is lending </a:t>
            </a:r>
            <a:r>
              <a:rPr lang="en-US" sz="1800" dirty="0"/>
              <a:t>money </a:t>
            </a:r>
            <a:r>
              <a:rPr lang="en-US" sz="1800" dirty="0" smtClean="0"/>
              <a:t>to </a:t>
            </a:r>
            <a:r>
              <a:rPr lang="en-US" sz="1800" dirty="0"/>
              <a:t>others to make </a:t>
            </a:r>
            <a:r>
              <a:rPr lang="en-US" sz="1800" dirty="0" smtClean="0"/>
              <a:t>money. </a:t>
            </a:r>
            <a:endParaRPr lang="en-US" sz="1800" dirty="0"/>
          </a:p>
          <a:p>
            <a:r>
              <a:rPr lang="en-US" sz="1800" dirty="0"/>
              <a:t>ROAA – Management’s ability to control </a:t>
            </a:r>
            <a:r>
              <a:rPr lang="en-US" sz="1800" dirty="0" smtClean="0"/>
              <a:t>Expenses and </a:t>
            </a:r>
            <a:r>
              <a:rPr lang="en-US" sz="1800" dirty="0"/>
              <a:t>Maximize Earnings from assets. Value line lists it as “Return on </a:t>
            </a:r>
            <a:r>
              <a:rPr lang="en-US" sz="1800" dirty="0" smtClean="0"/>
              <a:t>Assets</a:t>
            </a:r>
            <a:r>
              <a:rPr lang="en-US" sz="1800" dirty="0"/>
              <a:t>”.</a:t>
            </a:r>
          </a:p>
          <a:p>
            <a:r>
              <a:rPr lang="en-US" sz="1800" dirty="0"/>
              <a:t>Good Banks maintain ROAA &gt; 1.25% and Best Banks have ROAA &gt; 1.5</a:t>
            </a:r>
            <a:r>
              <a:rPr lang="en-US" sz="1800" dirty="0" smtClean="0"/>
              <a:t>%. MCB has a 5 year average of 1.05%, but the trend is increasing.</a:t>
            </a:r>
            <a:endParaRPr lang="en-US" sz="1800" dirty="0"/>
          </a:p>
        </p:txBody>
      </p:sp>
      <p:sp>
        <p:nvSpPr>
          <p:cNvPr id="4" name="Slide Number Placeholder 3"/>
          <p:cNvSpPr>
            <a:spLocks noGrp="1"/>
          </p:cNvSpPr>
          <p:nvPr>
            <p:ph type="sldNum" sz="quarter" idx="5"/>
          </p:nvPr>
        </p:nvSpPr>
        <p:spPr/>
        <p:txBody>
          <a:bodyPr/>
          <a:lstStyle/>
          <a:p>
            <a:fld id="{4D607DF2-17BE-4C2C-AFE5-F620D71543FC}" type="slidenum">
              <a:rPr lang="en-US" smtClean="0"/>
              <a:t>14</a:t>
            </a:fld>
            <a:endParaRPr lang="en-US" dirty="0"/>
          </a:p>
        </p:txBody>
      </p:sp>
    </p:spTree>
    <p:extLst>
      <p:ext uri="{BB962C8B-B14F-4D97-AF65-F5344CB8AC3E}">
        <p14:creationId xmlns:p14="http://schemas.microsoft.com/office/powerpoint/2010/main" val="251954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 </a:t>
            </a:r>
            <a:r>
              <a:rPr lang="en-US" sz="1800" dirty="0"/>
              <a:t>compared MCB to its peers –  Due to short history and lack of data </a:t>
            </a:r>
            <a:r>
              <a:rPr lang="en-US" sz="1800" dirty="0" smtClean="0"/>
              <a:t>for</a:t>
            </a:r>
            <a:r>
              <a:rPr lang="en-US" sz="1800" baseline="0" dirty="0" smtClean="0"/>
              <a:t> </a:t>
            </a:r>
            <a:r>
              <a:rPr lang="en-US" sz="1800" baseline="0" dirty="0"/>
              <a:t>Generations Bancorp and Affinity Bancshares, I eliminated these companies from </a:t>
            </a:r>
            <a:r>
              <a:rPr lang="en-US" sz="1800" baseline="0" dirty="0" smtClean="0"/>
              <a:t>further study</a:t>
            </a:r>
            <a:r>
              <a:rPr lang="en-US" sz="1800" baseline="0" dirty="0"/>
              <a:t>.</a:t>
            </a:r>
          </a:p>
          <a:p>
            <a:r>
              <a:rPr lang="en-US" sz="1800" baseline="0" dirty="0"/>
              <a:t>MCB has </a:t>
            </a:r>
            <a:r>
              <a:rPr lang="en-US" sz="1800" baseline="0" dirty="0" smtClean="0"/>
              <a:t>kept up with it’s closest peer in all categories with revenue growth </a:t>
            </a:r>
            <a:r>
              <a:rPr lang="en-US" sz="1800" baseline="0" dirty="0"/>
              <a:t>rates of 34% for the year and 41.8% for the </a:t>
            </a:r>
            <a:r>
              <a:rPr lang="en-US" sz="1800" baseline="0" dirty="0" smtClean="0"/>
              <a:t>quarter.</a:t>
            </a:r>
            <a:endParaRPr lang="en-US" sz="1800" dirty="0"/>
          </a:p>
        </p:txBody>
      </p:sp>
      <p:sp>
        <p:nvSpPr>
          <p:cNvPr id="4" name="Slide Number Placeholder 3"/>
          <p:cNvSpPr>
            <a:spLocks noGrp="1"/>
          </p:cNvSpPr>
          <p:nvPr>
            <p:ph type="sldNum" sz="quarter" idx="10"/>
          </p:nvPr>
        </p:nvSpPr>
        <p:spPr/>
        <p:txBody>
          <a:bodyPr/>
          <a:lstStyle/>
          <a:p>
            <a:fld id="{4D607DF2-17BE-4C2C-AFE5-F620D71543FC}" type="slidenum">
              <a:rPr lang="en-US" smtClean="0"/>
              <a:t>15</a:t>
            </a:fld>
            <a:endParaRPr lang="en-US" dirty="0"/>
          </a:p>
        </p:txBody>
      </p:sp>
    </p:spTree>
    <p:extLst>
      <p:ext uri="{BB962C8B-B14F-4D97-AF65-F5344CB8AC3E}">
        <p14:creationId xmlns:p14="http://schemas.microsoft.com/office/powerpoint/2010/main" val="2614062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Judging </a:t>
            </a:r>
            <a:r>
              <a:rPr lang="en-US" sz="1800" dirty="0"/>
              <a:t>from the graph we see MCB has EPS growth better than MYFW and Industry Average. MCB has growth rate of 52.1% for </a:t>
            </a:r>
            <a:r>
              <a:rPr lang="en-US" sz="1800" dirty="0" smtClean="0"/>
              <a:t>EPS, while </a:t>
            </a:r>
            <a:r>
              <a:rPr lang="en-US" sz="1800" dirty="0"/>
              <a:t>FYFW EPS is </a:t>
            </a:r>
            <a:r>
              <a:rPr lang="en-US" sz="1800" dirty="0" smtClean="0"/>
              <a:t>negative until 2018, </a:t>
            </a:r>
            <a:r>
              <a:rPr lang="en-US" sz="1800" dirty="0"/>
              <a:t>spiked very high </a:t>
            </a:r>
            <a:r>
              <a:rPr lang="en-US" sz="1800" dirty="0" smtClean="0"/>
              <a:t>in 2019 and 2020 and then lower in 2021 </a:t>
            </a:r>
            <a:r>
              <a:rPr lang="en-US" sz="1800" dirty="0" smtClean="0"/>
              <a:t>due to inconsistent ups and downs</a:t>
            </a:r>
            <a:r>
              <a:rPr lang="en-US" sz="1800" dirty="0" smtClean="0"/>
              <a:t>. MCB </a:t>
            </a:r>
            <a:r>
              <a:rPr lang="en-US" sz="1800" dirty="0"/>
              <a:t>quarterly growth rate of 21.6% higher than MYFW which has negative -62.3%.</a:t>
            </a:r>
          </a:p>
        </p:txBody>
      </p:sp>
      <p:sp>
        <p:nvSpPr>
          <p:cNvPr id="4" name="Slide Number Placeholder 3"/>
          <p:cNvSpPr>
            <a:spLocks noGrp="1"/>
          </p:cNvSpPr>
          <p:nvPr>
            <p:ph type="sldNum" sz="quarter" idx="5"/>
          </p:nvPr>
        </p:nvSpPr>
        <p:spPr/>
        <p:txBody>
          <a:bodyPr/>
          <a:lstStyle/>
          <a:p>
            <a:fld id="{4D607DF2-17BE-4C2C-AFE5-F620D71543FC}" type="slidenum">
              <a:rPr lang="en-US" smtClean="0"/>
              <a:t>16</a:t>
            </a:fld>
            <a:endParaRPr lang="en-US" dirty="0"/>
          </a:p>
        </p:txBody>
      </p:sp>
    </p:spTree>
    <p:extLst>
      <p:ext uri="{BB962C8B-B14F-4D97-AF65-F5344CB8AC3E}">
        <p14:creationId xmlns:p14="http://schemas.microsoft.com/office/powerpoint/2010/main" val="7546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MCB </a:t>
            </a:r>
            <a:r>
              <a:rPr lang="en-US" sz="1800" dirty="0"/>
              <a:t>Has better sales </a:t>
            </a:r>
            <a:r>
              <a:rPr lang="en-US" sz="1800" dirty="0" smtClean="0"/>
              <a:t>growth </a:t>
            </a:r>
            <a:r>
              <a:rPr lang="en-US" sz="1800" dirty="0" smtClean="0"/>
              <a:t>forecasts compared </a:t>
            </a:r>
            <a:r>
              <a:rPr lang="en-US" sz="1800" dirty="0"/>
              <a:t>to MYFW and the industry </a:t>
            </a:r>
            <a:r>
              <a:rPr lang="en-US" sz="1800" dirty="0" smtClean="0"/>
              <a:t>average. </a:t>
            </a:r>
            <a:endParaRPr lang="en-US" sz="1800" dirty="0"/>
          </a:p>
        </p:txBody>
      </p:sp>
      <p:sp>
        <p:nvSpPr>
          <p:cNvPr id="4" name="Slide Number Placeholder 3"/>
          <p:cNvSpPr>
            <a:spLocks noGrp="1"/>
          </p:cNvSpPr>
          <p:nvPr>
            <p:ph type="sldNum" sz="quarter" idx="5"/>
          </p:nvPr>
        </p:nvSpPr>
        <p:spPr/>
        <p:txBody>
          <a:bodyPr/>
          <a:lstStyle/>
          <a:p>
            <a:fld id="{4D607DF2-17BE-4C2C-AFE5-F620D71543FC}" type="slidenum">
              <a:rPr lang="en-US" smtClean="0"/>
              <a:t>17</a:t>
            </a:fld>
            <a:endParaRPr lang="en-US" dirty="0"/>
          </a:p>
        </p:txBody>
      </p:sp>
    </p:spTree>
    <p:extLst>
      <p:ext uri="{BB962C8B-B14F-4D97-AF65-F5344CB8AC3E}">
        <p14:creationId xmlns:p14="http://schemas.microsoft.com/office/powerpoint/2010/main" val="64042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Looking </a:t>
            </a:r>
            <a:r>
              <a:rPr lang="en-US" sz="1800" dirty="0"/>
              <a:t>at the graph MCB has straight up and parallel line compared to MYFW </a:t>
            </a:r>
            <a:r>
              <a:rPr lang="en-US" sz="1800" dirty="0" smtClean="0"/>
              <a:t>which has inconsistent growth and </a:t>
            </a:r>
            <a:r>
              <a:rPr lang="en-US" sz="1800" dirty="0"/>
              <a:t>Industry </a:t>
            </a:r>
            <a:r>
              <a:rPr lang="en-US" sz="1800" dirty="0" smtClean="0"/>
              <a:t>Average which is almost parallel to </a:t>
            </a:r>
            <a:r>
              <a:rPr lang="en-US" sz="1800" dirty="0" smtClean="0"/>
              <a:t>MCB. MCB has always had consistent growth.</a:t>
            </a:r>
          </a:p>
          <a:p>
            <a:endParaRPr lang="en-US" sz="1800" dirty="0"/>
          </a:p>
        </p:txBody>
      </p:sp>
      <p:sp>
        <p:nvSpPr>
          <p:cNvPr id="4" name="Slide Number Placeholder 3"/>
          <p:cNvSpPr>
            <a:spLocks noGrp="1"/>
          </p:cNvSpPr>
          <p:nvPr>
            <p:ph type="sldNum" sz="quarter" idx="5"/>
          </p:nvPr>
        </p:nvSpPr>
        <p:spPr/>
        <p:txBody>
          <a:bodyPr/>
          <a:lstStyle/>
          <a:p>
            <a:fld id="{4D607DF2-17BE-4C2C-AFE5-F620D71543FC}" type="slidenum">
              <a:rPr lang="en-US" smtClean="0"/>
              <a:t>18</a:t>
            </a:fld>
            <a:endParaRPr lang="en-US" dirty="0"/>
          </a:p>
        </p:txBody>
      </p:sp>
    </p:spTree>
    <p:extLst>
      <p:ext uri="{BB962C8B-B14F-4D97-AF65-F5344CB8AC3E}">
        <p14:creationId xmlns:p14="http://schemas.microsoft.com/office/powerpoint/2010/main" val="3923041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 of debt to capital is declining compared to MYFW and industry average for the last five years</a:t>
            </a:r>
            <a:r>
              <a:rPr lang="en-US" sz="1800"/>
              <a:t>. </a:t>
            </a:r>
            <a:r>
              <a:rPr lang="en-US" sz="1800" smtClean="0"/>
              <a:t>MCB </a:t>
            </a:r>
            <a:r>
              <a:rPr lang="en-US" sz="1800" dirty="0" smtClean="0"/>
              <a:t>has managed to control their debt at lower numbers, while increasing their number of loans, deposits, and other fees.</a:t>
            </a:r>
            <a:endParaRPr lang="en-US" sz="1800" dirty="0"/>
          </a:p>
        </p:txBody>
      </p:sp>
      <p:sp>
        <p:nvSpPr>
          <p:cNvPr id="4" name="Slide Number Placeholder 3"/>
          <p:cNvSpPr>
            <a:spLocks noGrp="1"/>
          </p:cNvSpPr>
          <p:nvPr>
            <p:ph type="sldNum" sz="quarter" idx="5"/>
          </p:nvPr>
        </p:nvSpPr>
        <p:spPr/>
        <p:txBody>
          <a:bodyPr/>
          <a:lstStyle/>
          <a:p>
            <a:fld id="{4D607DF2-17BE-4C2C-AFE5-F620D71543FC}" type="slidenum">
              <a:rPr lang="en-US" smtClean="0"/>
              <a:t>19</a:t>
            </a:fld>
            <a:endParaRPr lang="en-US" dirty="0"/>
          </a:p>
        </p:txBody>
      </p:sp>
    </p:spTree>
    <p:extLst>
      <p:ext uri="{BB962C8B-B14F-4D97-AF65-F5344CB8AC3E}">
        <p14:creationId xmlns:p14="http://schemas.microsoft.com/office/powerpoint/2010/main" val="405037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8531" y="3372168"/>
            <a:ext cx="7508240" cy="337093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As of January 21, 2021, MCB operated in six locations in Manhattan and Brooklyn, as well as Great Neck, Long Island. The company was founded in 1999 and is headquartered in New York, New York. </a:t>
            </a:r>
            <a:r>
              <a:rPr lang="en-US" sz="1800" dirty="0" smtClean="0">
                <a:latin typeface="Verdana" panose="020B0604030504040204" pitchFamily="34" charset="0"/>
                <a:ea typeface="Calibri" panose="020F0502020204030204" pitchFamily="34" charset="0"/>
              </a:rPr>
              <a:t> </a:t>
            </a:r>
            <a:endParaRPr lang="en-US" sz="1800" dirty="0" smtClean="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3260712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Normally Banks have a low P/E compared to other industries/sectors.</a:t>
            </a:r>
          </a:p>
          <a:p>
            <a:r>
              <a:rPr lang="en-US" sz="1800" dirty="0" smtClean="0"/>
              <a:t>MCB </a:t>
            </a:r>
            <a:r>
              <a:rPr lang="en-US" sz="1800" dirty="0"/>
              <a:t>- Historical high P/E is lower than </a:t>
            </a:r>
            <a:r>
              <a:rPr lang="en-US" sz="1800" dirty="0" smtClean="0"/>
              <a:t>its peer and the </a:t>
            </a:r>
            <a:r>
              <a:rPr lang="en-US" sz="1800" dirty="0"/>
              <a:t>industry Averages. </a:t>
            </a:r>
            <a:endParaRPr lang="en-US" sz="1800" dirty="0" smtClean="0"/>
          </a:p>
          <a:p>
            <a:endParaRPr lang="en-US" sz="1800" dirty="0"/>
          </a:p>
          <a:p>
            <a:r>
              <a:rPr lang="en-US" sz="1800" dirty="0" smtClean="0"/>
              <a:t>The </a:t>
            </a:r>
            <a:r>
              <a:rPr lang="en-US" sz="1800" dirty="0"/>
              <a:t>same with the Low p/e. MCB high p/e is 16.2 compared to MYFW 17.6 and </a:t>
            </a:r>
            <a:r>
              <a:rPr lang="en-US" sz="1800" dirty="0" smtClean="0"/>
              <a:t>Industry </a:t>
            </a:r>
            <a:r>
              <a:rPr lang="en-US" sz="1800" dirty="0" err="1"/>
              <a:t>avg</a:t>
            </a:r>
            <a:r>
              <a:rPr lang="en-US" sz="1800" dirty="0"/>
              <a:t> </a:t>
            </a:r>
            <a:r>
              <a:rPr lang="en-US" sz="1800" dirty="0" smtClean="0"/>
              <a:t>of </a:t>
            </a:r>
            <a:r>
              <a:rPr lang="en-US" sz="1800" dirty="0"/>
              <a:t>16.3. </a:t>
            </a:r>
          </a:p>
        </p:txBody>
      </p:sp>
      <p:sp>
        <p:nvSpPr>
          <p:cNvPr id="4" name="Slide Number Placeholder 3"/>
          <p:cNvSpPr>
            <a:spLocks noGrp="1"/>
          </p:cNvSpPr>
          <p:nvPr>
            <p:ph type="sldNum" sz="quarter" idx="5"/>
          </p:nvPr>
        </p:nvSpPr>
        <p:spPr/>
        <p:txBody>
          <a:bodyPr/>
          <a:lstStyle/>
          <a:p>
            <a:fld id="{4D607DF2-17BE-4C2C-AFE5-F620D71543FC}" type="slidenum">
              <a:rPr lang="en-US" smtClean="0"/>
              <a:t>20</a:t>
            </a:fld>
            <a:endParaRPr lang="en-US" dirty="0"/>
          </a:p>
        </p:txBody>
      </p:sp>
    </p:spTree>
    <p:extLst>
      <p:ext uri="{BB962C8B-B14F-4D97-AF65-F5344CB8AC3E}">
        <p14:creationId xmlns:p14="http://schemas.microsoft.com/office/powerpoint/2010/main" val="924831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 chose five year avg high p/e of 15.5 and a low p/e of 12.3 to come out with a high price of </a:t>
            </a:r>
            <a:r>
              <a:rPr lang="en-US" sz="1800" dirty="0" smtClean="0"/>
              <a:t>$180.30 </a:t>
            </a:r>
            <a:r>
              <a:rPr lang="en-US" sz="1800" dirty="0"/>
              <a:t>and </a:t>
            </a:r>
            <a:r>
              <a:rPr lang="en-US" sz="1800" dirty="0" smtClean="0"/>
              <a:t>a low </a:t>
            </a:r>
            <a:r>
              <a:rPr lang="en-US" sz="1800" dirty="0"/>
              <a:t>price of $</a:t>
            </a:r>
            <a:r>
              <a:rPr lang="en-US" sz="1800" dirty="0" smtClean="0"/>
              <a:t>79.20, which comes out to be 70% of the current price (giving me a buffer in case the market drops 30% which it may in current turbulent national and global event).</a:t>
            </a:r>
            <a:endParaRPr lang="en-US" sz="1800" dirty="0"/>
          </a:p>
          <a:p>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21</a:t>
            </a:fld>
            <a:endParaRPr lang="en-US" dirty="0"/>
          </a:p>
        </p:txBody>
      </p:sp>
    </p:spTree>
    <p:extLst>
      <p:ext uri="{BB962C8B-B14F-4D97-AF65-F5344CB8AC3E}">
        <p14:creationId xmlns:p14="http://schemas.microsoft.com/office/powerpoint/2010/main" val="824433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a:t>
            </a:r>
            <a:r>
              <a:rPr lang="en-US" sz="1800" dirty="0"/>
              <a:t>price as of 02/27/22 was </a:t>
            </a:r>
            <a:r>
              <a:rPr lang="en-US" sz="1800" dirty="0" smtClean="0"/>
              <a:t>$</a:t>
            </a:r>
            <a:r>
              <a:rPr lang="en-US" sz="1800" dirty="0" smtClean="0"/>
              <a:t>101.91. </a:t>
            </a:r>
            <a:r>
              <a:rPr lang="en-US" sz="1800" dirty="0"/>
              <a:t>It has </a:t>
            </a:r>
            <a:r>
              <a:rPr lang="en-US" sz="1800" dirty="0" smtClean="0"/>
              <a:t>us/ds </a:t>
            </a:r>
            <a:r>
              <a:rPr lang="en-US" sz="1800" dirty="0"/>
              <a:t>ratio of 3.5 to 1 and to get </a:t>
            </a:r>
            <a:r>
              <a:rPr lang="en-US" sz="1800" dirty="0" smtClean="0"/>
              <a:t>15% total </a:t>
            </a:r>
            <a:r>
              <a:rPr lang="en-US" sz="1800" dirty="0"/>
              <a:t>return on your investment one must buy at below $</a:t>
            </a:r>
            <a:r>
              <a:rPr lang="en-US" sz="1800" dirty="0" smtClean="0"/>
              <a:t>89.60</a:t>
            </a:r>
            <a:r>
              <a:rPr lang="en-US" sz="1800" dirty="0" smtClean="0"/>
              <a:t>.</a:t>
            </a:r>
            <a:endParaRPr lang="en-US" sz="1800" dirty="0"/>
          </a:p>
        </p:txBody>
      </p:sp>
      <p:sp>
        <p:nvSpPr>
          <p:cNvPr id="4" name="Slide Number Placeholder 3"/>
          <p:cNvSpPr>
            <a:spLocks noGrp="1"/>
          </p:cNvSpPr>
          <p:nvPr>
            <p:ph type="sldNum" sz="quarter" idx="5"/>
          </p:nvPr>
        </p:nvSpPr>
        <p:spPr/>
        <p:txBody>
          <a:bodyPr/>
          <a:lstStyle/>
          <a:p>
            <a:fld id="{4D607DF2-17BE-4C2C-AFE5-F620D71543FC}" type="slidenum">
              <a:rPr lang="en-US" smtClean="0"/>
              <a:t>22</a:t>
            </a:fld>
            <a:endParaRPr lang="en-US" dirty="0"/>
          </a:p>
        </p:txBody>
      </p:sp>
    </p:spTree>
    <p:extLst>
      <p:ext uri="{BB962C8B-B14F-4D97-AF65-F5344CB8AC3E}">
        <p14:creationId xmlns:p14="http://schemas.microsoft.com/office/powerpoint/2010/main" val="559201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Graph shows the </a:t>
            </a:r>
            <a:r>
              <a:rPr lang="en-US" sz="1800" dirty="0" smtClean="0"/>
              <a:t>US/DS </a:t>
            </a:r>
            <a:r>
              <a:rPr lang="en-US" sz="1800" dirty="0" smtClean="0"/>
              <a:t>Ratio.  </a:t>
            </a:r>
            <a:r>
              <a:rPr lang="en-US" sz="1800" dirty="0" smtClean="0"/>
              <a:t>Within the zones, </a:t>
            </a:r>
            <a:r>
              <a:rPr lang="en-US" sz="1800" dirty="0" smtClean="0"/>
              <a:t>MCB </a:t>
            </a:r>
            <a:r>
              <a:rPr lang="en-US" sz="1800" dirty="0" smtClean="0"/>
              <a:t>at it’s current price is near the top of the buy zone.  Look for dips in the price to </a:t>
            </a:r>
            <a:r>
              <a:rPr lang="en-US" sz="1800" dirty="0" smtClean="0"/>
              <a:t>achieve </a:t>
            </a:r>
            <a:r>
              <a:rPr lang="en-US" sz="1800" dirty="0" smtClean="0"/>
              <a:t>totals returns of 15%.</a:t>
            </a: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23</a:t>
            </a:fld>
            <a:endParaRPr lang="en-US" dirty="0"/>
          </a:p>
        </p:txBody>
      </p:sp>
    </p:spTree>
    <p:extLst>
      <p:ext uri="{BB962C8B-B14F-4D97-AF65-F5344CB8AC3E}">
        <p14:creationId xmlns:p14="http://schemas.microsoft.com/office/powerpoint/2010/main" val="515722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Read slide</a:t>
            </a:r>
            <a:endParaRPr lang="en-US" sz="1800" dirty="0"/>
          </a:p>
        </p:txBody>
      </p:sp>
      <p:sp>
        <p:nvSpPr>
          <p:cNvPr id="4" name="Slide Number Placeholder 3"/>
          <p:cNvSpPr>
            <a:spLocks noGrp="1"/>
          </p:cNvSpPr>
          <p:nvPr>
            <p:ph type="sldNum" sz="quarter" idx="10"/>
          </p:nvPr>
        </p:nvSpPr>
        <p:spPr/>
        <p:txBody>
          <a:bodyPr/>
          <a:lstStyle/>
          <a:p>
            <a:fld id="{4D607DF2-17BE-4C2C-AFE5-F620D71543FC}" type="slidenum">
              <a:rPr lang="en-US" smtClean="0"/>
              <a:t>24</a:t>
            </a:fld>
            <a:endParaRPr lang="en-US" dirty="0"/>
          </a:p>
        </p:txBody>
      </p:sp>
    </p:spTree>
    <p:extLst>
      <p:ext uri="{BB962C8B-B14F-4D97-AF65-F5344CB8AC3E}">
        <p14:creationId xmlns:p14="http://schemas.microsoft.com/office/powerpoint/2010/main" val="347805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250" y="3372168"/>
            <a:ext cx="8839200" cy="3194685"/>
          </a:xfrm>
        </p:spPr>
        <p:txBody>
          <a:bodyPr/>
          <a:lstStyle/>
          <a:p>
            <a:pPr defTabSz="931225">
              <a:defRPr/>
            </a:pPr>
            <a:r>
              <a:rPr lang="en-US" sz="2000" dirty="0"/>
              <a:t>The company offers checking, savings, term deposit, and money market accounts, as well as certificates of deposit. It also provides lending products, including commercial, construction, multifamily, and one-to four-family real estate </a:t>
            </a:r>
            <a:r>
              <a:rPr lang="en-US" sz="2000" dirty="0" smtClean="0"/>
              <a:t>loans, as well as commercial </a:t>
            </a:r>
            <a:r>
              <a:rPr lang="en-US" sz="2000" dirty="0"/>
              <a:t>and industrial loans; trade </a:t>
            </a:r>
            <a:r>
              <a:rPr lang="en-US" sz="2000" dirty="0" smtClean="0"/>
              <a:t>finance, letter </a:t>
            </a:r>
            <a:r>
              <a:rPr lang="en-US" sz="2000" dirty="0"/>
              <a:t>of credit, term loans, </a:t>
            </a:r>
            <a:r>
              <a:rPr lang="en-US" sz="2000" dirty="0" smtClean="0"/>
              <a:t>working </a:t>
            </a:r>
            <a:r>
              <a:rPr lang="en-US" sz="2000" dirty="0"/>
              <a:t>capital lines of credit; commercial mortgages; and consumer loans.</a:t>
            </a:r>
          </a:p>
          <a:p>
            <a:pPr defTabSz="931225">
              <a:defRPr/>
            </a:pPr>
            <a:r>
              <a:rPr lang="en-US" sz="2000" dirty="0"/>
              <a:t>In addition, the company offers cash management services, as well as online and mobile banking, ACH, remote deposit capture, and debit card services. </a:t>
            </a:r>
          </a:p>
        </p:txBody>
      </p:sp>
      <p:sp>
        <p:nvSpPr>
          <p:cNvPr id="4" name="Slide Number Placeholder 3"/>
          <p:cNvSpPr>
            <a:spLocks noGrp="1"/>
          </p:cNvSpPr>
          <p:nvPr>
            <p:ph type="sldNum" sz="quarter" idx="5"/>
          </p:nvPr>
        </p:nvSpPr>
        <p:spPr/>
        <p:txBody>
          <a:bodyPr/>
          <a:lstStyle/>
          <a:p>
            <a:fld id="{4D607DF2-17BE-4C2C-AFE5-F620D71543FC}" type="slidenum">
              <a:rPr lang="en-US" smtClean="0"/>
              <a:t>3</a:t>
            </a:fld>
            <a:endParaRPr lang="en-US" dirty="0"/>
          </a:p>
        </p:txBody>
      </p:sp>
    </p:spTree>
    <p:extLst>
      <p:ext uri="{BB962C8B-B14F-4D97-AF65-F5344CB8AC3E}">
        <p14:creationId xmlns:p14="http://schemas.microsoft.com/office/powerpoint/2010/main" val="71221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latin typeface="Verdana" panose="020B0604030504040204" pitchFamily="34" charset="0"/>
                <a:ea typeface="Calibri" panose="020F0502020204030204" pitchFamily="34" charset="0"/>
              </a:rPr>
              <a:t> MCB offers </a:t>
            </a:r>
            <a:r>
              <a:rPr lang="en-US" sz="1800" dirty="0">
                <a:latin typeface="Verdana" panose="020B0604030504040204" pitchFamily="34" charset="0"/>
                <a:ea typeface="Calibri" panose="020F0502020204030204" pitchFamily="34" charset="0"/>
              </a:rPr>
              <a:t>corporate cash management and retail banking services and, through its Global Payments group, </a:t>
            </a:r>
            <a:r>
              <a:rPr lang="en-US" sz="1800" dirty="0" smtClean="0">
                <a:latin typeface="Verdana" panose="020B0604030504040204" pitchFamily="34" charset="0"/>
                <a:ea typeface="Calibri" panose="020F0502020204030204" pitchFamily="34" charset="0"/>
              </a:rPr>
              <a:t>provides </a:t>
            </a:r>
            <a:r>
              <a:rPr lang="en-US" sz="1800" dirty="0">
                <a:latin typeface="Verdana" panose="020B0604030504040204" pitchFamily="34" charset="0"/>
                <a:ea typeface="Calibri" panose="020F0502020204030204" pitchFamily="34" charset="0"/>
              </a:rPr>
              <a:t>banking as a service to its fintech partners, which includes serving as an issuing bank for third-party managed debit card programs nationwide and </a:t>
            </a:r>
            <a:r>
              <a:rPr lang="en-US" sz="1800" dirty="0" smtClean="0">
                <a:latin typeface="Verdana" panose="020B0604030504040204" pitchFamily="34" charset="0"/>
                <a:ea typeface="Calibri" panose="020F0502020204030204" pitchFamily="34" charset="0"/>
              </a:rPr>
              <a:t>other </a:t>
            </a:r>
            <a:r>
              <a:rPr lang="en-US" sz="1800" dirty="0">
                <a:latin typeface="Verdana" panose="020B0604030504040204" pitchFamily="34" charset="0"/>
                <a:ea typeface="Calibri" panose="020F0502020204030204" pitchFamily="34" charset="0"/>
              </a:rPr>
              <a:t>financial infrastructure, including cash management and custodian deposit services</a:t>
            </a:r>
            <a:r>
              <a:rPr lang="en-US" sz="1800" dirty="0" smtClean="0">
                <a:latin typeface="Verdana" panose="020B0604030504040204" pitchFamily="34" charset="0"/>
                <a:ea typeface="Calibri" panose="020F0502020204030204" pitchFamily="34" charset="0"/>
              </a:rPr>
              <a:t>.</a:t>
            </a:r>
            <a:endParaRPr lang="en-US" sz="1800" dirty="0">
              <a:latin typeface="Verdana" panose="020B060403050404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D607DF2-17BE-4C2C-AFE5-F620D71543FC}" type="slidenum">
              <a:rPr lang="en-US" smtClean="0"/>
              <a:t>4</a:t>
            </a:fld>
            <a:endParaRPr lang="en-US" dirty="0"/>
          </a:p>
        </p:txBody>
      </p:sp>
    </p:spTree>
    <p:extLst>
      <p:ext uri="{BB962C8B-B14F-4D97-AF65-F5344CB8AC3E}">
        <p14:creationId xmlns:p14="http://schemas.microsoft.com/office/powerpoint/2010/main" val="401700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Loans have grown from </a:t>
            </a:r>
            <a:r>
              <a:rPr lang="en-US" sz="1800" dirty="0" smtClean="0"/>
              <a:t>2015 </a:t>
            </a:r>
            <a:r>
              <a:rPr lang="en-US" sz="1800" dirty="0"/>
              <a:t>to </a:t>
            </a:r>
            <a:r>
              <a:rPr lang="en-US" sz="1800" dirty="0" smtClean="0"/>
              <a:t>2021 with </a:t>
            </a:r>
            <a:r>
              <a:rPr lang="en-US" sz="1800" dirty="0" smtClean="0"/>
              <a:t>a </a:t>
            </a:r>
            <a:r>
              <a:rPr lang="en-US" sz="1800" dirty="0" smtClean="0"/>
              <a:t>6 year percentage </a:t>
            </a:r>
            <a:r>
              <a:rPr lang="en-US" sz="1800" dirty="0" smtClean="0"/>
              <a:t>increase </a:t>
            </a:r>
            <a:r>
              <a:rPr lang="en-US" sz="1800" dirty="0" smtClean="0"/>
              <a:t>of </a:t>
            </a:r>
            <a:r>
              <a:rPr lang="en-US" sz="1800" dirty="0" smtClean="0"/>
              <a:t>355</a:t>
            </a:r>
            <a:r>
              <a:rPr lang="en-US" sz="1800" dirty="0" smtClean="0"/>
              <a:t>%</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Deposits  have grown </a:t>
            </a:r>
            <a:r>
              <a:rPr lang="en-US" sz="1800" dirty="0" smtClean="0"/>
              <a:t>2015 </a:t>
            </a:r>
            <a:r>
              <a:rPr lang="en-US" sz="1800" dirty="0"/>
              <a:t>to </a:t>
            </a:r>
            <a:r>
              <a:rPr lang="en-US" sz="1800" dirty="0" smtClean="0"/>
              <a:t>2021</a:t>
            </a:r>
            <a:r>
              <a:rPr lang="en-US" sz="1800" dirty="0" smtClean="0"/>
              <a:t>, </a:t>
            </a:r>
            <a:r>
              <a:rPr lang="en-US" sz="1800" dirty="0" smtClean="0"/>
              <a:t>with </a:t>
            </a:r>
            <a:r>
              <a:rPr lang="en-US" sz="1800" dirty="0" smtClean="0"/>
              <a:t>a </a:t>
            </a:r>
            <a:r>
              <a:rPr lang="en-US" sz="1800" dirty="0" smtClean="0"/>
              <a:t>6 year percentage </a:t>
            </a:r>
            <a:r>
              <a:rPr lang="en-US" sz="1800" dirty="0" smtClean="0"/>
              <a:t>increase </a:t>
            </a:r>
            <a:r>
              <a:rPr lang="en-US" sz="1800" dirty="0" smtClean="0"/>
              <a:t>of </a:t>
            </a:r>
            <a:r>
              <a:rPr lang="en-US" sz="1800" dirty="0" smtClean="0"/>
              <a:t>740</a:t>
            </a:r>
            <a:r>
              <a:rPr lang="en-US" sz="1800" dirty="0" smtClean="0"/>
              <a:t>%</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Revenues have grown </a:t>
            </a:r>
            <a:r>
              <a:rPr lang="en-US" sz="1800" dirty="0" smtClean="0"/>
              <a:t>2015 </a:t>
            </a:r>
            <a:r>
              <a:rPr lang="en-US" sz="1800" dirty="0"/>
              <a:t>to </a:t>
            </a:r>
            <a:r>
              <a:rPr lang="en-US" sz="1800" dirty="0" smtClean="0"/>
              <a:t>2021</a:t>
            </a:r>
            <a:r>
              <a:rPr lang="en-US" sz="1800" dirty="0"/>
              <a:t>. </a:t>
            </a:r>
            <a:r>
              <a:rPr lang="en-US" sz="1800" dirty="0" smtClean="0"/>
              <a:t>with a 6 year percentage increase of </a:t>
            </a:r>
            <a:r>
              <a:rPr lang="en-US" sz="1800" dirty="0"/>
              <a:t>466</a:t>
            </a:r>
            <a:r>
              <a:rPr lang="en-US" sz="1800" dirty="0" smtClean="0"/>
              <a:t>%</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Net Income </a:t>
            </a:r>
            <a:r>
              <a:rPr lang="en-US" sz="1800" dirty="0" smtClean="0"/>
              <a:t>has </a:t>
            </a:r>
            <a:r>
              <a:rPr lang="en-US" sz="1800" dirty="0"/>
              <a:t>grown from </a:t>
            </a:r>
            <a:r>
              <a:rPr lang="en-US" sz="1800" dirty="0" smtClean="0"/>
              <a:t>2015 </a:t>
            </a:r>
            <a:r>
              <a:rPr lang="en-US" sz="1800" dirty="0"/>
              <a:t>to </a:t>
            </a:r>
            <a:r>
              <a:rPr lang="en-US" sz="1800" dirty="0" smtClean="0"/>
              <a:t>2021 with a 6 year </a:t>
            </a:r>
            <a:r>
              <a:rPr lang="en-US" sz="1800" dirty="0" smtClean="0"/>
              <a:t>Percentage </a:t>
            </a:r>
            <a:r>
              <a:rPr lang="en-US" sz="1800" dirty="0" smtClean="0"/>
              <a:t>increase of </a:t>
            </a:r>
            <a:r>
              <a:rPr lang="en-US" sz="1800" dirty="0"/>
              <a:t>1400</a:t>
            </a:r>
            <a:r>
              <a:rPr lang="en-US" sz="1800" dirty="0" smtClean="0"/>
              <a:t>%</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D607DF2-17BE-4C2C-AFE5-F620D71543FC}" type="slidenum">
              <a:rPr lang="en-US" smtClean="0"/>
              <a:t>5</a:t>
            </a:fld>
            <a:endParaRPr lang="en-US" dirty="0"/>
          </a:p>
        </p:txBody>
      </p:sp>
    </p:spTree>
    <p:extLst>
      <p:ext uri="{BB962C8B-B14F-4D97-AF65-F5344CB8AC3E}">
        <p14:creationId xmlns:p14="http://schemas.microsoft.com/office/powerpoint/2010/main" val="212325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250" y="3854450"/>
            <a:ext cx="8610600" cy="3194685"/>
          </a:xfrm>
        </p:spPr>
        <p:txBody>
          <a:bodyPr/>
          <a:lstStyle/>
          <a:p>
            <a:r>
              <a:rPr lang="en-US" sz="1800" dirty="0" smtClean="0"/>
              <a:t>Metropolitan Commercial Bank </a:t>
            </a:r>
            <a:r>
              <a:rPr lang="en-US" sz="1800" dirty="0"/>
              <a:t>has performed quite well </a:t>
            </a:r>
            <a:r>
              <a:rPr lang="en-US" sz="1800" dirty="0" smtClean="0"/>
              <a:t> since it IPO presentation. Shareholders </a:t>
            </a:r>
            <a:r>
              <a:rPr lang="en-US" sz="1800" dirty="0"/>
              <a:t>have done </a:t>
            </a:r>
            <a:r>
              <a:rPr lang="en-US" sz="1800" dirty="0" smtClean="0"/>
              <a:t> </a:t>
            </a:r>
            <a:r>
              <a:rPr lang="en-US" sz="1800" dirty="0"/>
              <a:t>well with </a:t>
            </a:r>
            <a:r>
              <a:rPr lang="en-US" sz="1800" dirty="0" smtClean="0"/>
              <a:t>the stock performance share </a:t>
            </a:r>
            <a:r>
              <a:rPr lang="en-US" sz="1800" dirty="0" smtClean="0"/>
              <a:t>price growing </a:t>
            </a:r>
            <a:r>
              <a:rPr lang="en-US" sz="1800" dirty="0"/>
              <a:t>by more than </a:t>
            </a:r>
            <a:r>
              <a:rPr lang="en-US" sz="1800" dirty="0" smtClean="0"/>
              <a:t>200</a:t>
            </a:r>
            <a:r>
              <a:rPr lang="en-US" sz="1800" dirty="0"/>
              <a:t>%. </a:t>
            </a:r>
            <a:r>
              <a:rPr lang="en-US" sz="1800" dirty="0" smtClean="0"/>
              <a:t>As compared to the Nasdaq Regional Banking Index (KRX). </a:t>
            </a:r>
            <a:r>
              <a:rPr lang="en-US" sz="1800" dirty="0" smtClean="0"/>
              <a:t> In </a:t>
            </a:r>
            <a:r>
              <a:rPr lang="en-US" sz="1800" dirty="0" smtClean="0"/>
              <a:t>all 3 categories of Revenue, Earnings and tangible book value, MCB has also </a:t>
            </a:r>
            <a:r>
              <a:rPr lang="en-US" sz="1800" dirty="0" smtClean="0"/>
              <a:t>dominated.</a:t>
            </a:r>
            <a:endParaRPr lang="en-US" sz="1800" dirty="0"/>
          </a:p>
        </p:txBody>
      </p:sp>
      <p:sp>
        <p:nvSpPr>
          <p:cNvPr id="4" name="Slide Number Placeholder 3"/>
          <p:cNvSpPr>
            <a:spLocks noGrp="1"/>
          </p:cNvSpPr>
          <p:nvPr>
            <p:ph type="sldNum" sz="quarter" idx="5"/>
          </p:nvPr>
        </p:nvSpPr>
        <p:spPr/>
        <p:txBody>
          <a:bodyPr/>
          <a:lstStyle/>
          <a:p>
            <a:fld id="{4D607DF2-17BE-4C2C-AFE5-F620D71543FC}" type="slidenum">
              <a:rPr lang="en-US" smtClean="0"/>
              <a:t>6</a:t>
            </a:fld>
            <a:endParaRPr lang="en-US" dirty="0"/>
          </a:p>
        </p:txBody>
      </p:sp>
    </p:spTree>
    <p:extLst>
      <p:ext uri="{BB962C8B-B14F-4D97-AF65-F5344CB8AC3E}">
        <p14:creationId xmlns:p14="http://schemas.microsoft.com/office/powerpoint/2010/main" val="168437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Net </a:t>
            </a:r>
            <a:r>
              <a:rPr lang="en-US" sz="1800" dirty="0" smtClean="0"/>
              <a:t>loans (a measure of revenue growth for banks)have grown </a:t>
            </a:r>
            <a:r>
              <a:rPr lang="en-US" sz="1800" dirty="0"/>
              <a:t>from $11 </a:t>
            </a:r>
            <a:r>
              <a:rPr lang="en-US" sz="1800" dirty="0" smtClean="0"/>
              <a:t>Million </a:t>
            </a:r>
            <a:r>
              <a:rPr lang="en-US" sz="1800" dirty="0"/>
              <a:t>in 1999 to 3.6 </a:t>
            </a:r>
            <a:r>
              <a:rPr lang="en-US" sz="1800" dirty="0" smtClean="0"/>
              <a:t>Billion </a:t>
            </a:r>
            <a:r>
              <a:rPr lang="en-US" sz="1800" dirty="0"/>
              <a:t>in 2021 and deposits have grown from $10 </a:t>
            </a:r>
            <a:r>
              <a:rPr lang="en-US" sz="1800" dirty="0" smtClean="0"/>
              <a:t>Million </a:t>
            </a:r>
            <a:r>
              <a:rPr lang="en-US" sz="1800" dirty="0"/>
              <a:t>in 1999 to $</a:t>
            </a:r>
            <a:r>
              <a:rPr lang="en-US" sz="1800" dirty="0" smtClean="0"/>
              <a:t>6.4 Billion </a:t>
            </a:r>
            <a:r>
              <a:rPr lang="en-US" sz="1800" dirty="0"/>
              <a:t>in 2021. </a:t>
            </a:r>
          </a:p>
        </p:txBody>
      </p:sp>
      <p:sp>
        <p:nvSpPr>
          <p:cNvPr id="4" name="Slide Number Placeholder 3"/>
          <p:cNvSpPr>
            <a:spLocks noGrp="1"/>
          </p:cNvSpPr>
          <p:nvPr>
            <p:ph type="sldNum" sz="quarter" idx="5"/>
          </p:nvPr>
        </p:nvSpPr>
        <p:spPr/>
        <p:txBody>
          <a:bodyPr/>
          <a:lstStyle/>
          <a:p>
            <a:fld id="{4D607DF2-17BE-4C2C-AFE5-F620D71543FC}" type="slidenum">
              <a:rPr lang="en-US" smtClean="0"/>
              <a:t>7</a:t>
            </a:fld>
            <a:endParaRPr lang="en-US" dirty="0"/>
          </a:p>
        </p:txBody>
      </p:sp>
    </p:spTree>
    <p:extLst>
      <p:ext uri="{BB962C8B-B14F-4D97-AF65-F5344CB8AC3E}">
        <p14:creationId xmlns:p14="http://schemas.microsoft.com/office/powerpoint/2010/main" val="412081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MCB has </a:t>
            </a:r>
            <a:r>
              <a:rPr lang="en-US" sz="1800" dirty="0" smtClean="0">
                <a:latin typeface="Verdana" panose="020B0604030504040204" pitchFamily="34" charset="0"/>
                <a:ea typeface="Calibri" panose="020F0502020204030204" pitchFamily="34" charset="0"/>
              </a:rPr>
              <a:t>many Global </a:t>
            </a:r>
            <a:r>
              <a:rPr lang="en-US" sz="1800" dirty="0">
                <a:latin typeface="Verdana" panose="020B0604030504040204" pitchFamily="34" charset="0"/>
                <a:ea typeface="Calibri" panose="020F0502020204030204" pitchFamily="34" charset="0"/>
              </a:rPr>
              <a:t>digital payment clients. Some of them are </a:t>
            </a:r>
            <a:r>
              <a:rPr lang="en-US" sz="1800" dirty="0" smtClean="0">
                <a:latin typeface="Verdana" panose="020B0604030504040204" pitchFamily="34" charset="0"/>
                <a:ea typeface="Calibri" panose="020F0502020204030204" pitchFamily="34" charset="0"/>
              </a:rPr>
              <a:t>mega corporations such as Verizon and PayPal with the remaining being mid-size and small.</a:t>
            </a:r>
            <a:endParaRPr lang="en-US" sz="1800"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D607DF2-17BE-4C2C-AFE5-F620D71543FC}" type="slidenum">
              <a:rPr lang="en-US" smtClean="0"/>
              <a:t>8</a:t>
            </a:fld>
            <a:endParaRPr lang="en-US" dirty="0"/>
          </a:p>
        </p:txBody>
      </p:sp>
    </p:spTree>
    <p:extLst>
      <p:ext uri="{BB962C8B-B14F-4D97-AF65-F5344CB8AC3E}">
        <p14:creationId xmlns:p14="http://schemas.microsoft.com/office/powerpoint/2010/main" val="206261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shareholder’s return for the past three years has been 245%.  Yahoo </a:t>
            </a:r>
            <a:r>
              <a:rPr lang="en-US" sz="1800" dirty="0" smtClean="0"/>
              <a:t>finance and CFRA both recommend </a:t>
            </a:r>
            <a:r>
              <a:rPr lang="en-US" sz="1800" dirty="0"/>
              <a:t>a strong buy rating for this company. </a:t>
            </a:r>
          </a:p>
          <a:p>
            <a:r>
              <a:rPr lang="en-US" sz="1800" dirty="0"/>
              <a:t>From Value </a:t>
            </a:r>
            <a:r>
              <a:rPr lang="en-US" sz="1800" dirty="0" smtClean="0"/>
              <a:t>line </a:t>
            </a:r>
            <a:r>
              <a:rPr lang="en-US" sz="1800" dirty="0"/>
              <a:t>analyst estimates for loans is 17.5%, </a:t>
            </a:r>
            <a:r>
              <a:rPr lang="en-US" sz="1800" dirty="0" smtClean="0"/>
              <a:t>EPS </a:t>
            </a:r>
            <a:r>
              <a:rPr lang="en-US" sz="1800" dirty="0"/>
              <a:t>is 31% and total </a:t>
            </a:r>
            <a:r>
              <a:rPr lang="en-US" sz="1800" dirty="0" smtClean="0"/>
              <a:t>Assets </a:t>
            </a:r>
            <a:r>
              <a:rPr lang="en-US" sz="1800" dirty="0"/>
              <a:t>is 29.5%.. </a:t>
            </a:r>
          </a:p>
        </p:txBody>
      </p:sp>
      <p:sp>
        <p:nvSpPr>
          <p:cNvPr id="4" name="Slide Number Placeholder 3"/>
          <p:cNvSpPr>
            <a:spLocks noGrp="1"/>
          </p:cNvSpPr>
          <p:nvPr>
            <p:ph type="sldNum" sz="quarter" idx="5"/>
          </p:nvPr>
        </p:nvSpPr>
        <p:spPr/>
        <p:txBody>
          <a:bodyPr/>
          <a:lstStyle/>
          <a:p>
            <a:fld id="{4D607DF2-17BE-4C2C-AFE5-F620D71543FC}" type="slidenum">
              <a:rPr lang="en-US" smtClean="0"/>
              <a:t>9</a:t>
            </a:fld>
            <a:endParaRPr lang="en-US" dirty="0"/>
          </a:p>
        </p:txBody>
      </p:sp>
    </p:spTree>
    <p:extLst>
      <p:ext uri="{BB962C8B-B14F-4D97-AF65-F5344CB8AC3E}">
        <p14:creationId xmlns:p14="http://schemas.microsoft.com/office/powerpoint/2010/main" val="74689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43000" y="1431607"/>
            <a:ext cx="8001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8"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4287924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143000" y="1508760"/>
            <a:ext cx="39624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14" name="Content Placeholder 2"/>
          <p:cNvSpPr>
            <a:spLocks noGrp="1"/>
          </p:cNvSpPr>
          <p:nvPr>
            <p:ph sz="half" idx="13" hasCustomPrompt="1"/>
          </p:nvPr>
        </p:nvSpPr>
        <p:spPr>
          <a:xfrm>
            <a:off x="5105400" y="1508760"/>
            <a:ext cx="40386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2"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2627618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8"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1"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2919077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6"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10"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405401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bor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28600" y="76200"/>
            <a:ext cx="8763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4" name="Slide Number Placeholder 5"/>
          <p:cNvSpPr>
            <a:spLocks noGrp="1"/>
          </p:cNvSpPr>
          <p:nvPr>
            <p:ph type="sldNum" sz="quarter" idx="4"/>
          </p:nvPr>
        </p:nvSpPr>
        <p:spPr>
          <a:xfrm>
            <a:off x="6924" y="6423600"/>
            <a:ext cx="9137075"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71314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Bottom">
    <p:bg>
      <p:bgPr>
        <a:solidFill>
          <a:schemeClr val="bg1"/>
        </a:solid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8600" y="76200"/>
            <a:ext cx="8763000" cy="13716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7"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
        <p:nvSpPr>
          <p:cNvPr id="8"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Tree>
    <p:extLst>
      <p:ext uri="{BB962C8B-B14F-4D97-AF65-F5344CB8AC3E}">
        <p14:creationId xmlns:p14="http://schemas.microsoft.com/office/powerpoint/2010/main" val="154035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enter page number">
    <p:bg>
      <p:bgPr>
        <a:solidFill>
          <a:schemeClr val="bg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924" y="6423600"/>
            <a:ext cx="9137075" cy="365125"/>
          </a:xfrm>
          <a:prstGeom prst="rect">
            <a:avLst/>
          </a:prstGeom>
        </p:spPr>
        <p:txBody>
          <a:bodyPr/>
          <a:lstStyle>
            <a:lvl1pPr algn="ctr">
              <a:defRPr b="1">
                <a:solidFill>
                  <a:srgbClr val="00458A"/>
                </a:solidFill>
              </a:defRPr>
            </a:lvl1pPr>
          </a:lstStyle>
          <a:p>
            <a:fld id="{D22C6722-3C2F-4848-B4F2-F0D2030C0D10}" type="slidenum">
              <a:rPr lang="en-US" smtClean="0"/>
              <a:pPr/>
              <a:t>‹#›</a:t>
            </a:fld>
            <a:endParaRPr lang="en-US" dirty="0"/>
          </a:p>
        </p:txBody>
      </p:sp>
    </p:spTree>
    <p:extLst>
      <p:ext uri="{BB962C8B-B14F-4D97-AF65-F5344CB8AC3E}">
        <p14:creationId xmlns:p14="http://schemas.microsoft.com/office/powerpoint/2010/main" val="272583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
        <p:nvSpPr>
          <p:cNvPr id="8" name="Footer Placeholder 4"/>
          <p:cNvSpPr>
            <a:spLocks noGrp="1"/>
          </p:cNvSpPr>
          <p:nvPr>
            <p:ph type="ftr" sz="quarter" idx="3"/>
          </p:nvPr>
        </p:nvSpPr>
        <p:spPr>
          <a:xfrm>
            <a:off x="1600200" y="18288"/>
            <a:ext cx="6096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460500"/>
            <a:ext cx="40386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460500"/>
            <a:ext cx="40386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60499"/>
            <a:ext cx="393192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222500"/>
            <a:ext cx="393192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54880" y="1460499"/>
            <a:ext cx="393192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754880" y="2222500"/>
            <a:ext cx="393192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t>‹#›</a:t>
            </a:fld>
            <a:endParaRPr lang="en-US" dirty="0"/>
          </a:p>
        </p:txBody>
      </p:sp>
      <p:cxnSp>
        <p:nvCxnSpPr>
          <p:cNvPr id="11" name="Straight Connector 10"/>
          <p:cNvCxnSpPr/>
          <p:nvPr/>
        </p:nvCxnSpPr>
        <p:spPr>
          <a:xfrm flipH="1">
            <a:off x="4572000" y="1475741"/>
            <a:ext cx="796"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848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
        <p:nvSpPr>
          <p:cNvPr id="7"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9"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sp>
        <p:nvSpPr>
          <p:cNvPr id="15" name="Subtitle 2"/>
          <p:cNvSpPr>
            <a:spLocks noGrp="1"/>
          </p:cNvSpPr>
          <p:nvPr>
            <p:ph type="subTitle" idx="1" hasCustomPrompt="1"/>
          </p:nvPr>
        </p:nvSpPr>
        <p:spPr>
          <a:xfrm>
            <a:off x="1177636" y="1644058"/>
            <a:ext cx="7839364"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168400" y="15443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788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png"/><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9144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380999"/>
            <a:ext cx="86868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937" y="41927"/>
            <a:ext cx="215873" cy="281905"/>
          </a:xfrm>
          <a:prstGeom prst="rect">
            <a:avLst/>
          </a:prstGeom>
        </p:spPr>
      </p:pic>
      <p:sp>
        <p:nvSpPr>
          <p:cNvPr id="5" name="Footer Placeholder 4"/>
          <p:cNvSpPr>
            <a:spLocks noGrp="1"/>
          </p:cNvSpPr>
          <p:nvPr>
            <p:ph type="ftr" sz="quarter" idx="3"/>
          </p:nvPr>
        </p:nvSpPr>
        <p:spPr bwMode="white">
          <a:xfrm>
            <a:off x="1600200" y="18288"/>
            <a:ext cx="6096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8077200" y="18288"/>
            <a:ext cx="10668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200"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76200"/>
            <a:ext cx="8001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1508760"/>
            <a:ext cx="8001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6925" y="6423600"/>
            <a:ext cx="1066800" cy="365125"/>
          </a:xfrm>
          <a:prstGeom prst="rect">
            <a:avLst/>
          </a:prstGeom>
        </p:spPr>
        <p:txBody>
          <a:bodyPr/>
          <a:lstStyle>
            <a:lvl1pPr algn="ctr">
              <a:defRPr b="1">
                <a:solidFill>
                  <a:schemeClr val="bg1"/>
                </a:solidFill>
              </a:defRPr>
            </a:lvl1pPr>
          </a:lstStyle>
          <a:p>
            <a:fld id="{D22C6722-3C2F-4848-B4F2-F0D2030C0D10}" type="slidenum">
              <a:rPr lang="en-US" smtClean="0"/>
              <a:pPr/>
              <a:t>‹#›</a:t>
            </a:fld>
            <a:endParaRPr lang="en-US" dirty="0"/>
          </a:p>
        </p:txBody>
      </p:sp>
      <p:sp>
        <p:nvSpPr>
          <p:cNvPr id="5" name="Footer Placeholder 4"/>
          <p:cNvSpPr>
            <a:spLocks noGrp="1"/>
          </p:cNvSpPr>
          <p:nvPr>
            <p:ph type="ftr" sz="quarter" idx="3"/>
          </p:nvPr>
        </p:nvSpPr>
        <p:spPr>
          <a:xfrm>
            <a:off x="1143000" y="6400800"/>
            <a:ext cx="8001000" cy="365125"/>
          </a:xfrm>
          <a:prstGeom prst="rect">
            <a:avLst/>
          </a:prstGeom>
        </p:spPr>
        <p:txBody>
          <a:bodyPr/>
          <a:lstStyle>
            <a:lvl1pPr algn="ctr">
              <a:defRPr sz="1800" b="0">
                <a:solidFill>
                  <a:schemeClr val="tx2"/>
                </a:solidFill>
                <a:latin typeface="+mn-lt"/>
              </a:defRPr>
            </a:lvl1pPr>
          </a:lstStyle>
          <a:p>
            <a:r>
              <a:rPr lang="en-US" dirty="0"/>
              <a:t>WWW.BETTERINVESTING.ORG</a:t>
            </a:r>
          </a:p>
        </p:txBody>
      </p:sp>
      <p:pic>
        <p:nvPicPr>
          <p:cNvPr id="7" name="Picture 6">
            <a:extLst>
              <a:ext uri="{FF2B5EF4-FFF2-40B4-BE49-F238E27FC236}">
                <a16:creationId xmlns="" xmlns:a16="http://schemas.microsoft.com/office/drawing/2014/main" id="{1E17AD01-6407-447F-A7A3-A2357BC0623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black">
          <a:xfrm>
            <a:off x="152400" y="1431607"/>
            <a:ext cx="793433" cy="3902393"/>
          </a:xfrm>
          <a:prstGeom prst="rect">
            <a:avLst/>
          </a:prstGeom>
        </p:spPr>
      </p:pic>
    </p:spTree>
    <p:extLst>
      <p:ext uri="{BB962C8B-B14F-4D97-AF65-F5344CB8AC3E}">
        <p14:creationId xmlns:p14="http://schemas.microsoft.com/office/powerpoint/2010/main" val="1732839018"/>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0.png"/></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143000" y="1905000"/>
            <a:ext cx="7582300" cy="2209800"/>
          </a:xfrm>
        </p:spPr>
        <p:txBody>
          <a:bodyPr>
            <a:normAutofit fontScale="62500" lnSpcReduction="20000"/>
          </a:bodyPr>
          <a:lstStyle/>
          <a:p>
            <a:endParaRPr lang="en-US" dirty="0"/>
          </a:p>
          <a:p>
            <a:endParaRPr lang="en-US" dirty="0"/>
          </a:p>
          <a:p>
            <a:endParaRPr lang="en-US" dirty="0"/>
          </a:p>
          <a:p>
            <a:r>
              <a:rPr lang="en-US" dirty="0"/>
              <a:t>DC CHAPTER, MICNOVA</a:t>
            </a:r>
          </a:p>
          <a:p>
            <a:r>
              <a:rPr lang="en-US" dirty="0"/>
              <a:t>METROPOLITAN Commercial BANK (MCB)</a:t>
            </a:r>
          </a:p>
          <a:p>
            <a:r>
              <a:rPr lang="en-US" dirty="0"/>
              <a:t>MCB BANK WAS SELECTED USING PROSPECTOR SOFTWARE </a:t>
            </a:r>
          </a:p>
        </p:txBody>
      </p:sp>
      <p:sp>
        <p:nvSpPr>
          <p:cNvPr id="10" name="Title 9"/>
          <p:cNvSpPr>
            <a:spLocks noGrp="1"/>
          </p:cNvSpPr>
          <p:nvPr>
            <p:ph type="title"/>
          </p:nvPr>
        </p:nvSpPr>
        <p:spPr/>
        <p:txBody>
          <a:bodyPr>
            <a:normAutofit fontScale="90000"/>
          </a:bodyPr>
          <a:lstStyle/>
          <a:p>
            <a:r>
              <a:rPr lang="en-US" sz="3600" dirty="0"/>
              <a:t>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t>
            </a:r>
            <a:br>
              <a:rPr lang="en-US" sz="3600" dirty="0"/>
            </a:br>
            <a:r>
              <a:rPr lang="en-US" sz="3600" dirty="0"/>
              <a:t>Maskey Krishnarao</a:t>
            </a:r>
          </a:p>
        </p:txBody>
      </p:sp>
      <p:sp>
        <p:nvSpPr>
          <p:cNvPr id="4" name="Slide Number Placeholder 3"/>
          <p:cNvSpPr>
            <a:spLocks noGrp="1"/>
          </p:cNvSpPr>
          <p:nvPr>
            <p:ph type="sldNum" sz="quarter" idx="4"/>
          </p:nvPr>
        </p:nvSpPr>
        <p:spPr/>
        <p:txBody>
          <a:bodyPr/>
          <a:lstStyle/>
          <a:p>
            <a:fld id="{B7C7DEAE-B1FF-4F0D-9790-23B38FF51CAA}" type="slidenum">
              <a:rPr lang="en-US" smtClean="0"/>
              <a:pPr/>
              <a:t>1</a:t>
            </a:fld>
            <a:endParaRPr lang="en-US" dirty="0"/>
          </a:p>
        </p:txBody>
      </p:sp>
      <p:sp>
        <p:nvSpPr>
          <p:cNvPr id="5" name="Footer Placeholder 4"/>
          <p:cNvSpPr>
            <a:spLocks noGrp="1"/>
          </p:cNvSpPr>
          <p:nvPr>
            <p:ph type="ftr" sz="quarter" idx="3"/>
          </p:nvPr>
        </p:nvSpPr>
        <p:spPr/>
        <p:txBody>
          <a:bodyPr/>
          <a:lstStyle/>
          <a:p>
            <a:r>
              <a:rPr lang="fr-FR"/>
              <a:t>WWW.BETTERINVESTING.ORG</a:t>
            </a:r>
            <a:endParaRPr lang="en-US" dirty="0"/>
          </a:p>
        </p:txBody>
      </p:sp>
      <p:sp>
        <p:nvSpPr>
          <p:cNvPr id="2" name="TextBox 1">
            <a:extLst>
              <a:ext uri="{FF2B5EF4-FFF2-40B4-BE49-F238E27FC236}">
                <a16:creationId xmlns="" xmlns:a16="http://schemas.microsoft.com/office/drawing/2014/main" id="{22EAD4D5-3EC4-4A9D-9EFE-F0EF4F181CF3}"/>
              </a:ext>
            </a:extLst>
          </p:cNvPr>
          <p:cNvSpPr txBox="1"/>
          <p:nvPr/>
        </p:nvSpPr>
        <p:spPr>
          <a:xfrm>
            <a:off x="6553200" y="609600"/>
            <a:ext cx="2057400" cy="646331"/>
          </a:xfrm>
          <a:prstGeom prst="rect">
            <a:avLst/>
          </a:prstGeom>
          <a:noFill/>
        </p:spPr>
        <p:txBody>
          <a:bodyPr wrap="square" rtlCol="0">
            <a:spAutoFit/>
          </a:bodyPr>
          <a:lstStyle/>
          <a:p>
            <a:r>
              <a:rPr lang="en-US" dirty="0"/>
              <a:t>Possible Corporate Image</a:t>
            </a:r>
          </a:p>
        </p:txBody>
      </p:sp>
      <p:pic>
        <p:nvPicPr>
          <p:cNvPr id="15" name="Picture 14">
            <a:extLst>
              <a:ext uri="{FF2B5EF4-FFF2-40B4-BE49-F238E27FC236}">
                <a16:creationId xmlns="" xmlns:a16="http://schemas.microsoft.com/office/drawing/2014/main" id="{A5AEA62B-1D79-462E-B745-07F2132F33FA}"/>
              </a:ext>
            </a:extLst>
          </p:cNvPr>
          <p:cNvPicPr>
            <a:picLocks noChangeAspect="1"/>
          </p:cNvPicPr>
          <p:nvPr/>
        </p:nvPicPr>
        <p:blipFill>
          <a:blip r:embed="rId3"/>
          <a:stretch>
            <a:fillRect/>
          </a:stretch>
        </p:blipFill>
        <p:spPr>
          <a:xfrm>
            <a:off x="3991375" y="304800"/>
            <a:ext cx="4733925" cy="1524000"/>
          </a:xfrm>
          <a:prstGeom prst="rect">
            <a:avLst/>
          </a:prstGeom>
        </p:spPr>
      </p:pic>
    </p:spTree>
    <p:extLst>
      <p:ext uri="{BB962C8B-B14F-4D97-AF65-F5344CB8AC3E}">
        <p14:creationId xmlns:p14="http://schemas.microsoft.com/office/powerpoint/2010/main" val="2740619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2743201"/>
          </a:xfrm>
        </p:spPr>
        <p:txBody>
          <a:bodyPr vert="horz" lIns="91440" tIns="45720" rIns="91440" bIns="45720" rtlCol="0" anchor="ctr">
            <a:normAutofit/>
          </a:bodyPr>
          <a:lstStyle/>
          <a:p>
            <a:pPr algn="ctr"/>
            <a:endParaRPr lang="en-US" b="1" kern="1200" spc="-70" baseline="0" dirty="0">
              <a:solidFill>
                <a:schemeClr val="tx1"/>
              </a:solidFill>
              <a:latin typeface="+mj-lt"/>
              <a:ea typeface="+mj-ea"/>
              <a:cs typeface="+mj-cs"/>
            </a:endParaRP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600200" y="18288"/>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10</a:t>
            </a:fld>
            <a:endParaRPr lang="en-US" sz="1700"/>
          </a:p>
        </p:txBody>
      </p:sp>
      <p:pic>
        <p:nvPicPr>
          <p:cNvPr id="10" name="Picture 9">
            <a:extLst>
              <a:ext uri="{FF2B5EF4-FFF2-40B4-BE49-F238E27FC236}">
                <a16:creationId xmlns="" xmlns:a16="http://schemas.microsoft.com/office/drawing/2014/main" id="{A4D917D5-3D35-4795-972A-9238F2E20057}"/>
              </a:ext>
            </a:extLst>
          </p:cNvPr>
          <p:cNvPicPr>
            <a:picLocks noChangeAspect="1"/>
          </p:cNvPicPr>
          <p:nvPr/>
        </p:nvPicPr>
        <p:blipFill>
          <a:blip r:embed="rId3"/>
          <a:stretch>
            <a:fillRect/>
          </a:stretch>
        </p:blipFill>
        <p:spPr>
          <a:xfrm>
            <a:off x="152400" y="685800"/>
            <a:ext cx="8763000" cy="2133600"/>
          </a:xfrm>
          <a:prstGeom prst="rect">
            <a:avLst/>
          </a:prstGeom>
        </p:spPr>
      </p:pic>
      <p:pic>
        <p:nvPicPr>
          <p:cNvPr id="12" name="Picture 11">
            <a:extLst>
              <a:ext uri="{FF2B5EF4-FFF2-40B4-BE49-F238E27FC236}">
                <a16:creationId xmlns="" xmlns:a16="http://schemas.microsoft.com/office/drawing/2014/main" id="{C3B37A1E-CFB8-490D-846D-9BE72753ACD9}"/>
              </a:ext>
            </a:extLst>
          </p:cNvPr>
          <p:cNvPicPr>
            <a:picLocks noChangeAspect="1"/>
          </p:cNvPicPr>
          <p:nvPr/>
        </p:nvPicPr>
        <p:blipFill>
          <a:blip r:embed="rId4"/>
          <a:stretch>
            <a:fillRect/>
          </a:stretch>
        </p:blipFill>
        <p:spPr>
          <a:xfrm>
            <a:off x="152400" y="3748415"/>
            <a:ext cx="8839199" cy="2571750"/>
          </a:xfrm>
          <a:prstGeom prst="rect">
            <a:avLst/>
          </a:prstGeom>
        </p:spPr>
      </p:pic>
    </p:spTree>
    <p:extLst>
      <p:ext uri="{BB962C8B-B14F-4D97-AF65-F5344CB8AC3E}">
        <p14:creationId xmlns:p14="http://schemas.microsoft.com/office/powerpoint/2010/main" val="2988086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488766"/>
            <a:ext cx="8686800" cy="578034"/>
          </a:xfrm>
        </p:spPr>
        <p:txBody>
          <a:bodyPr vert="horz" lIns="91440" tIns="45720" rIns="91440" bIns="45720" rtlCol="0" anchor="ctr">
            <a:normAutofit fontScale="90000"/>
          </a:bodyPr>
          <a:lstStyle/>
          <a:p>
            <a:pPr algn="ctr"/>
            <a:r>
              <a:rPr lang="en-US" dirty="0">
                <a:solidFill>
                  <a:schemeClr val="tx1"/>
                </a:solidFill>
              </a:rPr>
              <a:t>Morning Star</a:t>
            </a:r>
            <a:endParaRPr lang="en-US" b="1" kern="1200" spc="-70" baseline="0" dirty="0">
              <a:solidFill>
                <a:schemeClr val="tx1"/>
              </a:solidFill>
              <a:latin typeface="+mj-lt"/>
              <a:ea typeface="+mj-ea"/>
              <a:cs typeface="+mj-cs"/>
            </a:endParaRP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11</a:t>
            </a:fld>
            <a:endParaRPr lang="en-US" sz="1700"/>
          </a:p>
        </p:txBody>
      </p:sp>
      <p:pic>
        <p:nvPicPr>
          <p:cNvPr id="11" name="Picture 10">
            <a:extLst>
              <a:ext uri="{FF2B5EF4-FFF2-40B4-BE49-F238E27FC236}">
                <a16:creationId xmlns="" xmlns:a16="http://schemas.microsoft.com/office/drawing/2014/main" id="{4FBB4011-7FF0-4AAB-AF7B-AA66C862E795}"/>
              </a:ext>
            </a:extLst>
          </p:cNvPr>
          <p:cNvPicPr>
            <a:picLocks noChangeAspect="1"/>
          </p:cNvPicPr>
          <p:nvPr/>
        </p:nvPicPr>
        <p:blipFill>
          <a:blip r:embed="rId3"/>
          <a:stretch>
            <a:fillRect/>
          </a:stretch>
        </p:blipFill>
        <p:spPr>
          <a:xfrm>
            <a:off x="152399" y="1066800"/>
            <a:ext cx="8881083" cy="5624323"/>
          </a:xfrm>
          <a:prstGeom prst="rect">
            <a:avLst/>
          </a:prstGeom>
        </p:spPr>
      </p:pic>
    </p:spTree>
    <p:extLst>
      <p:ext uri="{BB962C8B-B14F-4D97-AF65-F5344CB8AC3E}">
        <p14:creationId xmlns:p14="http://schemas.microsoft.com/office/powerpoint/2010/main" val="452534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838201"/>
          </a:xfrm>
        </p:spPr>
        <p:txBody>
          <a:bodyPr vert="horz" lIns="91440" tIns="45720" rIns="91440" bIns="45720" rtlCol="0" anchor="ctr">
            <a:normAutofit/>
          </a:bodyPr>
          <a:lstStyle/>
          <a:p>
            <a:pPr algn="ctr"/>
            <a:r>
              <a:rPr lang="en-US" b="1" kern="1200" spc="-70" dirty="0">
                <a:solidFill>
                  <a:schemeClr val="tx1"/>
                </a:solidFill>
                <a:latin typeface="+mj-lt"/>
                <a:ea typeface="+mj-ea"/>
                <a:cs typeface="+mj-cs"/>
              </a:rPr>
              <a:t>Definition o</a:t>
            </a:r>
            <a:r>
              <a:rPr lang="en-US" dirty="0">
                <a:solidFill>
                  <a:schemeClr val="tx1"/>
                </a:solidFill>
              </a:rPr>
              <a:t>f SSG Terms</a:t>
            </a:r>
            <a:endParaRPr lang="en-US" b="1" kern="1200" spc="-70" dirty="0">
              <a:solidFill>
                <a:schemeClr val="tx1"/>
              </a:solidFill>
              <a:latin typeface="+mj-lt"/>
              <a:ea typeface="+mj-ea"/>
              <a:cs typeface="+mj-cs"/>
            </a:endParaRP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12</a:t>
            </a:fld>
            <a:endParaRPr lang="en-US" sz="1700"/>
          </a:p>
        </p:txBody>
      </p:sp>
      <p:pic>
        <p:nvPicPr>
          <p:cNvPr id="9" name="Picture 8">
            <a:extLst>
              <a:ext uri="{FF2B5EF4-FFF2-40B4-BE49-F238E27FC236}">
                <a16:creationId xmlns="" xmlns:a16="http://schemas.microsoft.com/office/drawing/2014/main" id="{358A2931-FDBC-4C11-B189-0F29635940C8}"/>
              </a:ext>
            </a:extLst>
          </p:cNvPr>
          <p:cNvPicPr>
            <a:picLocks noChangeAspect="1"/>
          </p:cNvPicPr>
          <p:nvPr/>
        </p:nvPicPr>
        <p:blipFill>
          <a:blip r:embed="rId3"/>
          <a:stretch>
            <a:fillRect/>
          </a:stretch>
        </p:blipFill>
        <p:spPr>
          <a:xfrm>
            <a:off x="0" y="1524000"/>
            <a:ext cx="9144000" cy="5055747"/>
          </a:xfrm>
          <a:prstGeom prst="rect">
            <a:avLst/>
          </a:prstGeom>
        </p:spPr>
      </p:pic>
    </p:spTree>
    <p:extLst>
      <p:ext uri="{BB962C8B-B14F-4D97-AF65-F5344CB8AC3E}">
        <p14:creationId xmlns:p14="http://schemas.microsoft.com/office/powerpoint/2010/main" val="1173052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482595"/>
          </a:xfrm>
        </p:spPr>
        <p:txBody>
          <a:bodyPr vert="horz" lIns="91440" tIns="45720" rIns="91440" bIns="45720" rtlCol="0" anchor="ctr">
            <a:normAutofit fontScale="90000"/>
          </a:bodyPr>
          <a:lstStyle/>
          <a:p>
            <a:pPr algn="ctr"/>
            <a:r>
              <a:rPr lang="en-US" b="1" kern="1200" spc="-70" dirty="0">
                <a:solidFill>
                  <a:schemeClr val="tx1"/>
                </a:solidFill>
                <a:latin typeface="+mj-lt"/>
                <a:ea typeface="+mj-ea"/>
                <a:cs typeface="+mj-cs"/>
              </a:rPr>
              <a:t>SSG+ Fundamental Company Data</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13</a:t>
            </a:fld>
            <a:endParaRPr lang="en-US" sz="1700"/>
          </a:p>
        </p:txBody>
      </p:sp>
      <p:pic>
        <p:nvPicPr>
          <p:cNvPr id="6" name="Picture 5">
            <a:extLst>
              <a:ext uri="{FF2B5EF4-FFF2-40B4-BE49-F238E27FC236}">
                <a16:creationId xmlns="" xmlns:a16="http://schemas.microsoft.com/office/drawing/2014/main" id="{1716E617-F0AA-4C78-873E-E799C92B6EA1}"/>
              </a:ext>
            </a:extLst>
          </p:cNvPr>
          <p:cNvPicPr>
            <a:picLocks noChangeAspect="1"/>
          </p:cNvPicPr>
          <p:nvPr/>
        </p:nvPicPr>
        <p:blipFill>
          <a:blip r:embed="rId3"/>
          <a:stretch>
            <a:fillRect/>
          </a:stretch>
        </p:blipFill>
        <p:spPr>
          <a:xfrm>
            <a:off x="0" y="4910327"/>
            <a:ext cx="9144000" cy="1947673"/>
          </a:xfrm>
          <a:prstGeom prst="rect">
            <a:avLst/>
          </a:prstGeom>
        </p:spPr>
      </p:pic>
      <p:pic>
        <p:nvPicPr>
          <p:cNvPr id="7" name="Picture 6"/>
          <p:cNvPicPr>
            <a:picLocks noChangeAspect="1"/>
          </p:cNvPicPr>
          <p:nvPr/>
        </p:nvPicPr>
        <p:blipFill>
          <a:blip r:embed="rId4"/>
          <a:stretch>
            <a:fillRect/>
          </a:stretch>
        </p:blipFill>
        <p:spPr>
          <a:xfrm>
            <a:off x="6781800" y="938402"/>
            <a:ext cx="2362200" cy="1271398"/>
          </a:xfrm>
          <a:prstGeom prst="rect">
            <a:avLst/>
          </a:prstGeom>
        </p:spPr>
      </p:pic>
      <p:pic>
        <p:nvPicPr>
          <p:cNvPr id="8" name="Picture 7"/>
          <p:cNvPicPr>
            <a:picLocks noChangeAspect="1"/>
          </p:cNvPicPr>
          <p:nvPr/>
        </p:nvPicPr>
        <p:blipFill>
          <a:blip r:embed="rId5"/>
          <a:stretch>
            <a:fillRect/>
          </a:stretch>
        </p:blipFill>
        <p:spPr>
          <a:xfrm>
            <a:off x="76201" y="938402"/>
            <a:ext cx="6705600" cy="3724465"/>
          </a:xfrm>
          <a:prstGeom prst="rect">
            <a:avLst/>
          </a:prstGeom>
          <a:ln w="19050">
            <a:solidFill>
              <a:schemeClr val="tx1"/>
            </a:solidFill>
          </a:ln>
        </p:spPr>
      </p:pic>
      <p:pic>
        <p:nvPicPr>
          <p:cNvPr id="9" name="Picture 8"/>
          <p:cNvPicPr>
            <a:picLocks noChangeAspect="1"/>
          </p:cNvPicPr>
          <p:nvPr/>
        </p:nvPicPr>
        <p:blipFill>
          <a:blip r:embed="rId6"/>
          <a:stretch>
            <a:fillRect/>
          </a:stretch>
        </p:blipFill>
        <p:spPr>
          <a:xfrm>
            <a:off x="7039841" y="2307024"/>
            <a:ext cx="1543050" cy="1579176"/>
          </a:xfrm>
          <a:prstGeom prst="rect">
            <a:avLst/>
          </a:prstGeom>
        </p:spPr>
      </p:pic>
      <p:pic>
        <p:nvPicPr>
          <p:cNvPr id="11" name="Picture 10"/>
          <p:cNvPicPr>
            <a:picLocks noChangeAspect="1"/>
          </p:cNvPicPr>
          <p:nvPr/>
        </p:nvPicPr>
        <p:blipFill>
          <a:blip r:embed="rId7"/>
          <a:stretch>
            <a:fillRect/>
          </a:stretch>
        </p:blipFill>
        <p:spPr>
          <a:xfrm>
            <a:off x="7046768" y="3813503"/>
            <a:ext cx="1411432" cy="339397"/>
          </a:xfrm>
          <a:prstGeom prst="rect">
            <a:avLst/>
          </a:prstGeom>
        </p:spPr>
      </p:pic>
      <p:sp>
        <p:nvSpPr>
          <p:cNvPr id="12" name="Rounded Rectangle 11"/>
          <p:cNvSpPr/>
          <p:nvPr/>
        </p:nvSpPr>
        <p:spPr>
          <a:xfrm>
            <a:off x="3200400" y="5410200"/>
            <a:ext cx="4343400" cy="2767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00400" y="6476999"/>
            <a:ext cx="4405745" cy="2858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229601" y="1926714"/>
            <a:ext cx="914400" cy="3776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203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838201"/>
          </a:xfrm>
        </p:spPr>
        <p:txBody>
          <a:bodyPr vert="horz" lIns="91440" tIns="45720" rIns="91440" bIns="45720" rtlCol="0" anchor="ctr">
            <a:normAutofit/>
          </a:bodyPr>
          <a:lstStyle/>
          <a:p>
            <a:pPr algn="ctr"/>
            <a:r>
              <a:rPr lang="en-US" dirty="0">
                <a:solidFill>
                  <a:schemeClr val="tx1"/>
                </a:solidFill>
              </a:rPr>
              <a:t>SSG+ Evaluate Management</a:t>
            </a:r>
            <a:endParaRPr lang="en-US" b="1" kern="1200" spc="-70" dirty="0">
              <a:solidFill>
                <a:schemeClr val="tx1"/>
              </a:solidFill>
              <a:latin typeface="+mj-lt"/>
              <a:ea typeface="+mj-ea"/>
              <a:cs typeface="+mj-cs"/>
            </a:endParaRP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14</a:t>
            </a:fld>
            <a:endParaRPr lang="en-US" sz="1700"/>
          </a:p>
        </p:txBody>
      </p:sp>
      <p:pic>
        <p:nvPicPr>
          <p:cNvPr id="7" name="Picture 6">
            <a:extLst>
              <a:ext uri="{FF2B5EF4-FFF2-40B4-BE49-F238E27FC236}">
                <a16:creationId xmlns="" xmlns:a16="http://schemas.microsoft.com/office/drawing/2014/main" id="{AEFCD7F2-C026-4470-A295-1541DAEE74A6}"/>
              </a:ext>
            </a:extLst>
          </p:cNvPr>
          <p:cNvPicPr>
            <a:picLocks noChangeAspect="1"/>
          </p:cNvPicPr>
          <p:nvPr/>
        </p:nvPicPr>
        <p:blipFill>
          <a:blip r:embed="rId3"/>
          <a:stretch>
            <a:fillRect/>
          </a:stretch>
        </p:blipFill>
        <p:spPr>
          <a:xfrm>
            <a:off x="0" y="4826635"/>
            <a:ext cx="9067800" cy="2031365"/>
          </a:xfrm>
          <a:prstGeom prst="rect">
            <a:avLst/>
          </a:prstGeom>
        </p:spPr>
      </p:pic>
      <p:pic>
        <p:nvPicPr>
          <p:cNvPr id="6" name="Picture 5"/>
          <p:cNvPicPr>
            <a:picLocks noChangeAspect="1"/>
          </p:cNvPicPr>
          <p:nvPr/>
        </p:nvPicPr>
        <p:blipFill>
          <a:blip r:embed="rId4"/>
          <a:stretch>
            <a:fillRect/>
          </a:stretch>
        </p:blipFill>
        <p:spPr>
          <a:xfrm>
            <a:off x="76201" y="1252727"/>
            <a:ext cx="6476999" cy="3410140"/>
          </a:xfrm>
          <a:prstGeom prst="rect">
            <a:avLst/>
          </a:prstGeom>
        </p:spPr>
      </p:pic>
      <p:pic>
        <p:nvPicPr>
          <p:cNvPr id="8" name="Picture 7"/>
          <p:cNvPicPr>
            <a:picLocks noChangeAspect="1"/>
          </p:cNvPicPr>
          <p:nvPr/>
        </p:nvPicPr>
        <p:blipFill>
          <a:blip r:embed="rId5"/>
          <a:stretch>
            <a:fillRect/>
          </a:stretch>
        </p:blipFill>
        <p:spPr>
          <a:xfrm>
            <a:off x="6709063" y="1349882"/>
            <a:ext cx="2362200" cy="1545718"/>
          </a:xfrm>
          <a:prstGeom prst="rect">
            <a:avLst/>
          </a:prstGeom>
        </p:spPr>
      </p:pic>
      <p:sp>
        <p:nvSpPr>
          <p:cNvPr id="3" name="Rectangle 2"/>
          <p:cNvSpPr/>
          <p:nvPr/>
        </p:nvSpPr>
        <p:spPr>
          <a:xfrm>
            <a:off x="6858000" y="5105400"/>
            <a:ext cx="1828800" cy="1600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140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0" y="380999"/>
            <a:ext cx="9144000" cy="533401"/>
          </a:xfrm>
        </p:spPr>
        <p:txBody>
          <a:bodyPr>
            <a:noAutofit/>
          </a:bodyPr>
          <a:lstStyle/>
          <a:p>
            <a:pPr algn="ctr"/>
            <a:r>
              <a:rPr lang="en-US" sz="3600" dirty="0"/>
              <a:t>SSG Core Sales Peer Comparison</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p:txBody>
          <a:bodyPr/>
          <a:lstStyle/>
          <a:p>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p:txBody>
          <a:bodyPr/>
          <a:lstStyle/>
          <a:p>
            <a:fld id="{B7C7DEAE-B1FF-4F0D-9790-23B38FF51CAA}" type="slidenum">
              <a:rPr lang="en-US" smtClean="0"/>
              <a:pPr/>
              <a:t>15</a:t>
            </a:fld>
            <a:endParaRPr lang="en-US"/>
          </a:p>
        </p:txBody>
      </p:sp>
      <p:pic>
        <p:nvPicPr>
          <p:cNvPr id="3" name="Picture 2"/>
          <p:cNvPicPr>
            <a:picLocks noChangeAspect="1"/>
          </p:cNvPicPr>
          <p:nvPr/>
        </p:nvPicPr>
        <p:blipFill>
          <a:blip r:embed="rId3"/>
          <a:stretch>
            <a:fillRect/>
          </a:stretch>
        </p:blipFill>
        <p:spPr>
          <a:xfrm>
            <a:off x="9525" y="942212"/>
            <a:ext cx="6519862" cy="2110360"/>
          </a:xfrm>
          <a:prstGeom prst="rect">
            <a:avLst/>
          </a:prstGeom>
        </p:spPr>
      </p:pic>
      <p:pic>
        <p:nvPicPr>
          <p:cNvPr id="9" name="Picture 8"/>
          <p:cNvPicPr>
            <a:picLocks noChangeAspect="1"/>
          </p:cNvPicPr>
          <p:nvPr/>
        </p:nvPicPr>
        <p:blipFill>
          <a:blip r:embed="rId4"/>
          <a:stretch>
            <a:fillRect/>
          </a:stretch>
        </p:blipFill>
        <p:spPr>
          <a:xfrm>
            <a:off x="120015" y="3276600"/>
            <a:ext cx="8886825" cy="1756410"/>
          </a:xfrm>
          <a:prstGeom prst="rect">
            <a:avLst/>
          </a:prstGeom>
        </p:spPr>
      </p:pic>
      <p:pic>
        <p:nvPicPr>
          <p:cNvPr id="11" name="Picture 10"/>
          <p:cNvPicPr>
            <a:picLocks noChangeAspect="1"/>
          </p:cNvPicPr>
          <p:nvPr/>
        </p:nvPicPr>
        <p:blipFill>
          <a:blip r:embed="rId5"/>
          <a:stretch>
            <a:fillRect/>
          </a:stretch>
        </p:blipFill>
        <p:spPr>
          <a:xfrm>
            <a:off x="121920" y="5033010"/>
            <a:ext cx="8930640" cy="1725598"/>
          </a:xfrm>
          <a:prstGeom prst="rect">
            <a:avLst/>
          </a:prstGeom>
        </p:spPr>
      </p:pic>
      <p:pic>
        <p:nvPicPr>
          <p:cNvPr id="13" name="Picture 12"/>
          <p:cNvPicPr>
            <a:picLocks noChangeAspect="1"/>
          </p:cNvPicPr>
          <p:nvPr/>
        </p:nvPicPr>
        <p:blipFill>
          <a:blip r:embed="rId6"/>
          <a:stretch>
            <a:fillRect/>
          </a:stretch>
        </p:blipFill>
        <p:spPr>
          <a:xfrm>
            <a:off x="6996112" y="1371599"/>
            <a:ext cx="1614488" cy="420815"/>
          </a:xfrm>
          <a:prstGeom prst="rect">
            <a:avLst/>
          </a:prstGeom>
        </p:spPr>
      </p:pic>
      <p:pic>
        <p:nvPicPr>
          <p:cNvPr id="15" name="Picture 14"/>
          <p:cNvPicPr>
            <a:picLocks noChangeAspect="1"/>
          </p:cNvPicPr>
          <p:nvPr/>
        </p:nvPicPr>
        <p:blipFill>
          <a:blip r:embed="rId7"/>
          <a:stretch>
            <a:fillRect/>
          </a:stretch>
        </p:blipFill>
        <p:spPr>
          <a:xfrm>
            <a:off x="6996112" y="1731645"/>
            <a:ext cx="1614488" cy="1087755"/>
          </a:xfrm>
          <a:prstGeom prst="rect">
            <a:avLst/>
          </a:prstGeom>
        </p:spPr>
      </p:pic>
      <p:sp>
        <p:nvSpPr>
          <p:cNvPr id="16" name="Rounded Rectangle 15"/>
          <p:cNvSpPr/>
          <p:nvPr/>
        </p:nvSpPr>
        <p:spPr>
          <a:xfrm>
            <a:off x="8610600" y="3733800"/>
            <a:ext cx="39624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656320" y="5591009"/>
            <a:ext cx="39624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20014" y="5047488"/>
            <a:ext cx="1632585" cy="3101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953000" y="2398586"/>
            <a:ext cx="1576387" cy="4779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4295" y="4273868"/>
            <a:ext cx="1576387" cy="4779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97154" y="6172200"/>
            <a:ext cx="9046846" cy="5539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815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76200" y="380999"/>
            <a:ext cx="8839200" cy="838201"/>
          </a:xfrm>
        </p:spPr>
        <p:txBody>
          <a:bodyPr vert="horz" lIns="91440" tIns="45720" rIns="91440" bIns="45720" rtlCol="0" anchor="ctr">
            <a:normAutofit/>
          </a:bodyPr>
          <a:lstStyle/>
          <a:p>
            <a:pPr algn="ctr"/>
            <a:r>
              <a:rPr lang="en-US" dirty="0">
                <a:solidFill>
                  <a:schemeClr val="tx1"/>
                </a:solidFill>
              </a:rPr>
              <a:t>SSG Core EPS Peer Comparison</a:t>
            </a:r>
            <a:endParaRPr lang="en-US" b="1" kern="1200" spc="-70" dirty="0">
              <a:solidFill>
                <a:schemeClr val="tx1"/>
              </a:solidFill>
              <a:latin typeface="+mj-lt"/>
              <a:ea typeface="+mj-ea"/>
              <a:cs typeface="+mj-cs"/>
            </a:endParaRP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16</a:t>
            </a:fld>
            <a:endParaRPr lang="en-US" sz="1700"/>
          </a:p>
        </p:txBody>
      </p:sp>
      <p:pic>
        <p:nvPicPr>
          <p:cNvPr id="3" name="Picture 2"/>
          <p:cNvPicPr>
            <a:picLocks noChangeAspect="1"/>
          </p:cNvPicPr>
          <p:nvPr/>
        </p:nvPicPr>
        <p:blipFill>
          <a:blip r:embed="rId3"/>
          <a:stretch>
            <a:fillRect/>
          </a:stretch>
        </p:blipFill>
        <p:spPr>
          <a:xfrm>
            <a:off x="106680" y="1219200"/>
            <a:ext cx="6448425" cy="3144831"/>
          </a:xfrm>
          <a:prstGeom prst="rect">
            <a:avLst/>
          </a:prstGeom>
        </p:spPr>
      </p:pic>
      <p:pic>
        <p:nvPicPr>
          <p:cNvPr id="6" name="Picture 5"/>
          <p:cNvPicPr>
            <a:picLocks noChangeAspect="1"/>
          </p:cNvPicPr>
          <p:nvPr/>
        </p:nvPicPr>
        <p:blipFill>
          <a:blip r:embed="rId4"/>
          <a:stretch>
            <a:fillRect/>
          </a:stretch>
        </p:blipFill>
        <p:spPr>
          <a:xfrm>
            <a:off x="110490" y="4495800"/>
            <a:ext cx="8915400" cy="992403"/>
          </a:xfrm>
          <a:prstGeom prst="rect">
            <a:avLst/>
          </a:prstGeom>
        </p:spPr>
      </p:pic>
      <p:pic>
        <p:nvPicPr>
          <p:cNvPr id="7" name="Picture 6"/>
          <p:cNvPicPr>
            <a:picLocks noChangeAspect="1"/>
          </p:cNvPicPr>
          <p:nvPr/>
        </p:nvPicPr>
        <p:blipFill>
          <a:blip r:embed="rId5"/>
          <a:stretch>
            <a:fillRect/>
          </a:stretch>
        </p:blipFill>
        <p:spPr>
          <a:xfrm>
            <a:off x="140970" y="5472963"/>
            <a:ext cx="8884920" cy="308934"/>
          </a:xfrm>
          <a:prstGeom prst="rect">
            <a:avLst/>
          </a:prstGeom>
        </p:spPr>
      </p:pic>
      <p:pic>
        <p:nvPicPr>
          <p:cNvPr id="8" name="Picture 7"/>
          <p:cNvPicPr>
            <a:picLocks noChangeAspect="1"/>
          </p:cNvPicPr>
          <p:nvPr/>
        </p:nvPicPr>
        <p:blipFill>
          <a:blip r:embed="rId6"/>
          <a:stretch>
            <a:fillRect/>
          </a:stretch>
        </p:blipFill>
        <p:spPr>
          <a:xfrm>
            <a:off x="140970" y="5847643"/>
            <a:ext cx="8884920" cy="911417"/>
          </a:xfrm>
          <a:prstGeom prst="rect">
            <a:avLst/>
          </a:prstGeom>
        </p:spPr>
      </p:pic>
      <p:pic>
        <p:nvPicPr>
          <p:cNvPr id="10" name="Picture 9"/>
          <p:cNvPicPr>
            <a:picLocks noChangeAspect="1"/>
          </p:cNvPicPr>
          <p:nvPr/>
        </p:nvPicPr>
        <p:blipFill>
          <a:blip r:embed="rId7"/>
          <a:stretch>
            <a:fillRect/>
          </a:stretch>
        </p:blipFill>
        <p:spPr>
          <a:xfrm>
            <a:off x="7387590" y="1546420"/>
            <a:ext cx="1527810" cy="1120579"/>
          </a:xfrm>
          <a:prstGeom prst="rect">
            <a:avLst/>
          </a:prstGeom>
        </p:spPr>
      </p:pic>
      <p:sp>
        <p:nvSpPr>
          <p:cNvPr id="11" name="Rounded Rectangle 10"/>
          <p:cNvSpPr/>
          <p:nvPr/>
        </p:nvSpPr>
        <p:spPr>
          <a:xfrm>
            <a:off x="8084820" y="4639549"/>
            <a:ext cx="971550" cy="217577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5943600" y="3644162"/>
            <a:ext cx="2362200" cy="168983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124200" y="1882579"/>
            <a:ext cx="2895600" cy="25569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7387590" y="1211580"/>
            <a:ext cx="1501296" cy="348373"/>
          </a:xfrm>
          <a:prstGeom prst="rect">
            <a:avLst/>
          </a:prstGeom>
        </p:spPr>
      </p:pic>
    </p:spTree>
    <p:extLst>
      <p:ext uri="{BB962C8B-B14F-4D97-AF65-F5344CB8AC3E}">
        <p14:creationId xmlns:p14="http://schemas.microsoft.com/office/powerpoint/2010/main" val="2629526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80999"/>
            <a:ext cx="8686800" cy="819849"/>
          </a:xfrm>
        </p:spPr>
        <p:txBody>
          <a:bodyPr/>
          <a:lstStyle/>
          <a:p>
            <a:r>
              <a:rPr lang="en-US" dirty="0"/>
              <a:t>SSG Core Forecast Sales</a:t>
            </a:r>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17</a:t>
            </a:fld>
            <a:endParaRPr lang="en-US" dirty="0"/>
          </a:p>
        </p:txBody>
      </p:sp>
      <p:pic>
        <p:nvPicPr>
          <p:cNvPr id="8" name="Picture 7"/>
          <p:cNvPicPr>
            <a:picLocks noChangeAspect="1"/>
          </p:cNvPicPr>
          <p:nvPr/>
        </p:nvPicPr>
        <p:blipFill>
          <a:blip r:embed="rId3"/>
          <a:stretch>
            <a:fillRect/>
          </a:stretch>
        </p:blipFill>
        <p:spPr>
          <a:xfrm>
            <a:off x="67991" y="1122855"/>
            <a:ext cx="6880514" cy="3027220"/>
          </a:xfrm>
          <a:prstGeom prst="rect">
            <a:avLst/>
          </a:prstGeom>
        </p:spPr>
      </p:pic>
      <p:pic>
        <p:nvPicPr>
          <p:cNvPr id="9" name="Picture 8"/>
          <p:cNvPicPr>
            <a:picLocks noChangeAspect="1"/>
          </p:cNvPicPr>
          <p:nvPr/>
        </p:nvPicPr>
        <p:blipFill>
          <a:blip r:embed="rId4"/>
          <a:stretch>
            <a:fillRect/>
          </a:stretch>
        </p:blipFill>
        <p:spPr>
          <a:xfrm>
            <a:off x="31173" y="4134711"/>
            <a:ext cx="9067800" cy="1102371"/>
          </a:xfrm>
          <a:prstGeom prst="rect">
            <a:avLst/>
          </a:prstGeom>
        </p:spPr>
      </p:pic>
      <p:pic>
        <p:nvPicPr>
          <p:cNvPr id="13" name="Picture 12"/>
          <p:cNvPicPr>
            <a:picLocks noChangeAspect="1"/>
          </p:cNvPicPr>
          <p:nvPr/>
        </p:nvPicPr>
        <p:blipFill>
          <a:blip r:embed="rId5"/>
          <a:stretch>
            <a:fillRect/>
          </a:stretch>
        </p:blipFill>
        <p:spPr>
          <a:xfrm>
            <a:off x="0" y="5237083"/>
            <a:ext cx="9098973" cy="384725"/>
          </a:xfrm>
          <a:prstGeom prst="rect">
            <a:avLst/>
          </a:prstGeom>
        </p:spPr>
      </p:pic>
      <p:pic>
        <p:nvPicPr>
          <p:cNvPr id="14" name="Picture 13"/>
          <p:cNvPicPr>
            <a:picLocks noChangeAspect="1"/>
          </p:cNvPicPr>
          <p:nvPr/>
        </p:nvPicPr>
        <p:blipFill>
          <a:blip r:embed="rId6"/>
          <a:stretch>
            <a:fillRect/>
          </a:stretch>
        </p:blipFill>
        <p:spPr>
          <a:xfrm>
            <a:off x="2047875" y="5621808"/>
            <a:ext cx="5048250" cy="1181100"/>
          </a:xfrm>
          <a:prstGeom prst="rect">
            <a:avLst/>
          </a:prstGeom>
        </p:spPr>
      </p:pic>
      <p:pic>
        <p:nvPicPr>
          <p:cNvPr id="15" name="Picture 14"/>
          <p:cNvPicPr>
            <a:picLocks noChangeAspect="1"/>
          </p:cNvPicPr>
          <p:nvPr/>
        </p:nvPicPr>
        <p:blipFill>
          <a:blip r:embed="rId7"/>
          <a:stretch>
            <a:fillRect/>
          </a:stretch>
        </p:blipFill>
        <p:spPr>
          <a:xfrm>
            <a:off x="7419975" y="790923"/>
            <a:ext cx="1314450" cy="1276350"/>
          </a:xfrm>
          <a:prstGeom prst="rect">
            <a:avLst/>
          </a:prstGeom>
        </p:spPr>
      </p:pic>
    </p:spTree>
    <p:extLst>
      <p:ext uri="{BB962C8B-B14F-4D97-AF65-F5344CB8AC3E}">
        <p14:creationId xmlns:p14="http://schemas.microsoft.com/office/powerpoint/2010/main" val="971685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0999"/>
            <a:ext cx="8686800" cy="685801"/>
          </a:xfrm>
        </p:spPr>
        <p:txBody>
          <a:bodyPr>
            <a:normAutofit fontScale="90000"/>
          </a:bodyPr>
          <a:lstStyle/>
          <a:p>
            <a:pPr algn="ctr"/>
            <a:r>
              <a:rPr lang="en-US" dirty="0"/>
              <a:t>SSG Core Forecast Earnings</a:t>
            </a:r>
          </a:p>
        </p:txBody>
      </p:sp>
      <p:sp>
        <p:nvSpPr>
          <p:cNvPr id="3" name="Footer Placeholder 2"/>
          <p:cNvSpPr>
            <a:spLocks noGrp="1"/>
          </p:cNvSpPr>
          <p:nvPr>
            <p:ph type="ftr" sz="quarter" idx="11"/>
          </p:nvPr>
        </p:nvSpPr>
        <p:spPr/>
        <p:txBody>
          <a:bodyPr/>
          <a:lstStyle/>
          <a:p>
            <a:r>
              <a:rPr lang="fr-FR"/>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18</a:t>
            </a:fld>
            <a:endParaRPr lang="en-US" dirty="0"/>
          </a:p>
        </p:txBody>
      </p:sp>
      <p:pic>
        <p:nvPicPr>
          <p:cNvPr id="5" name="Picture 4"/>
          <p:cNvPicPr>
            <a:picLocks noChangeAspect="1"/>
          </p:cNvPicPr>
          <p:nvPr/>
        </p:nvPicPr>
        <p:blipFill>
          <a:blip r:embed="rId3"/>
          <a:stretch>
            <a:fillRect/>
          </a:stretch>
        </p:blipFill>
        <p:spPr>
          <a:xfrm>
            <a:off x="7162800" y="1433512"/>
            <a:ext cx="1752600" cy="1385888"/>
          </a:xfrm>
          <a:prstGeom prst="rect">
            <a:avLst/>
          </a:prstGeom>
        </p:spPr>
      </p:pic>
      <p:pic>
        <p:nvPicPr>
          <p:cNvPr id="6" name="Picture 5"/>
          <p:cNvPicPr>
            <a:picLocks noChangeAspect="1"/>
          </p:cNvPicPr>
          <p:nvPr/>
        </p:nvPicPr>
        <p:blipFill>
          <a:blip r:embed="rId4"/>
          <a:stretch>
            <a:fillRect/>
          </a:stretch>
        </p:blipFill>
        <p:spPr>
          <a:xfrm>
            <a:off x="93345" y="1024891"/>
            <a:ext cx="6467475" cy="3429000"/>
          </a:xfrm>
          <a:prstGeom prst="rect">
            <a:avLst/>
          </a:prstGeom>
        </p:spPr>
      </p:pic>
      <p:pic>
        <p:nvPicPr>
          <p:cNvPr id="7" name="Picture 6"/>
          <p:cNvPicPr>
            <a:picLocks noChangeAspect="1"/>
          </p:cNvPicPr>
          <p:nvPr/>
        </p:nvPicPr>
        <p:blipFill>
          <a:blip r:embed="rId5"/>
          <a:stretch>
            <a:fillRect/>
          </a:stretch>
        </p:blipFill>
        <p:spPr>
          <a:xfrm>
            <a:off x="114300" y="4490084"/>
            <a:ext cx="8881110" cy="920115"/>
          </a:xfrm>
          <a:prstGeom prst="rect">
            <a:avLst/>
          </a:prstGeom>
        </p:spPr>
      </p:pic>
      <p:pic>
        <p:nvPicPr>
          <p:cNvPr id="8" name="Picture 7"/>
          <p:cNvPicPr>
            <a:picLocks noChangeAspect="1"/>
          </p:cNvPicPr>
          <p:nvPr/>
        </p:nvPicPr>
        <p:blipFill>
          <a:blip r:embed="rId6"/>
          <a:stretch>
            <a:fillRect/>
          </a:stretch>
        </p:blipFill>
        <p:spPr>
          <a:xfrm>
            <a:off x="93345" y="5446393"/>
            <a:ext cx="8902066" cy="312612"/>
          </a:xfrm>
          <a:prstGeom prst="rect">
            <a:avLst/>
          </a:prstGeom>
        </p:spPr>
      </p:pic>
      <p:pic>
        <p:nvPicPr>
          <p:cNvPr id="10" name="Picture 9"/>
          <p:cNvPicPr>
            <a:picLocks noChangeAspect="1"/>
          </p:cNvPicPr>
          <p:nvPr/>
        </p:nvPicPr>
        <p:blipFill>
          <a:blip r:embed="rId7"/>
          <a:stretch>
            <a:fillRect/>
          </a:stretch>
        </p:blipFill>
        <p:spPr>
          <a:xfrm>
            <a:off x="2906078" y="5759004"/>
            <a:ext cx="3276600" cy="285750"/>
          </a:xfrm>
          <a:prstGeom prst="rect">
            <a:avLst/>
          </a:prstGeom>
        </p:spPr>
      </p:pic>
      <p:pic>
        <p:nvPicPr>
          <p:cNvPr id="11" name="Picture 10"/>
          <p:cNvPicPr>
            <a:picLocks noChangeAspect="1"/>
          </p:cNvPicPr>
          <p:nvPr/>
        </p:nvPicPr>
        <p:blipFill>
          <a:blip r:embed="rId8"/>
          <a:stretch>
            <a:fillRect/>
          </a:stretch>
        </p:blipFill>
        <p:spPr>
          <a:xfrm>
            <a:off x="2362200" y="6044754"/>
            <a:ext cx="4572000" cy="809436"/>
          </a:xfrm>
          <a:prstGeom prst="rect">
            <a:avLst/>
          </a:prstGeom>
        </p:spPr>
      </p:pic>
    </p:spTree>
    <p:extLst>
      <p:ext uri="{BB962C8B-B14F-4D97-AF65-F5344CB8AC3E}">
        <p14:creationId xmlns:p14="http://schemas.microsoft.com/office/powerpoint/2010/main" val="2575090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685801"/>
          </a:xfrm>
        </p:spPr>
        <p:txBody>
          <a:bodyPr vert="horz" lIns="91440" tIns="45720" rIns="91440" bIns="45720" rtlCol="0" anchor="ctr">
            <a:normAutofit fontScale="90000"/>
          </a:bodyPr>
          <a:lstStyle/>
          <a:p>
            <a:pPr algn="ctr"/>
            <a:r>
              <a:rPr lang="en-US" b="1" kern="1200" spc="-70" dirty="0">
                <a:solidFill>
                  <a:schemeClr val="tx1"/>
                </a:solidFill>
                <a:latin typeface="+mj-lt"/>
                <a:ea typeface="+mj-ea"/>
                <a:cs typeface="+mj-cs"/>
              </a:rPr>
              <a:t>% of Debt to Capital</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19</a:t>
            </a:fld>
            <a:endParaRPr lang="en-US" sz="1700"/>
          </a:p>
        </p:txBody>
      </p:sp>
      <p:pic>
        <p:nvPicPr>
          <p:cNvPr id="3" name="Picture 2"/>
          <p:cNvPicPr>
            <a:picLocks noChangeAspect="1"/>
          </p:cNvPicPr>
          <p:nvPr/>
        </p:nvPicPr>
        <p:blipFill>
          <a:blip r:embed="rId3"/>
          <a:stretch>
            <a:fillRect/>
          </a:stretch>
        </p:blipFill>
        <p:spPr>
          <a:xfrm>
            <a:off x="76200" y="990600"/>
            <a:ext cx="6934200" cy="3448722"/>
          </a:xfrm>
          <a:prstGeom prst="rect">
            <a:avLst/>
          </a:prstGeom>
        </p:spPr>
      </p:pic>
      <p:pic>
        <p:nvPicPr>
          <p:cNvPr id="8" name="Picture 7"/>
          <p:cNvPicPr>
            <a:picLocks noChangeAspect="1"/>
          </p:cNvPicPr>
          <p:nvPr/>
        </p:nvPicPr>
        <p:blipFill>
          <a:blip r:embed="rId4"/>
          <a:stretch>
            <a:fillRect/>
          </a:stretch>
        </p:blipFill>
        <p:spPr>
          <a:xfrm>
            <a:off x="7162800" y="1433512"/>
            <a:ext cx="1981200" cy="1538288"/>
          </a:xfrm>
          <a:prstGeom prst="rect">
            <a:avLst/>
          </a:prstGeom>
        </p:spPr>
      </p:pic>
      <p:pic>
        <p:nvPicPr>
          <p:cNvPr id="6" name="Picture 5"/>
          <p:cNvPicPr>
            <a:picLocks noChangeAspect="1"/>
          </p:cNvPicPr>
          <p:nvPr/>
        </p:nvPicPr>
        <p:blipFill>
          <a:blip r:embed="rId5"/>
          <a:stretch>
            <a:fillRect/>
          </a:stretch>
        </p:blipFill>
        <p:spPr>
          <a:xfrm>
            <a:off x="38100" y="4450080"/>
            <a:ext cx="8987790" cy="1024443"/>
          </a:xfrm>
          <a:prstGeom prst="rect">
            <a:avLst/>
          </a:prstGeom>
        </p:spPr>
      </p:pic>
      <p:pic>
        <p:nvPicPr>
          <p:cNvPr id="9" name="Picture 8"/>
          <p:cNvPicPr>
            <a:picLocks noChangeAspect="1"/>
          </p:cNvPicPr>
          <p:nvPr/>
        </p:nvPicPr>
        <p:blipFill>
          <a:blip r:embed="rId6"/>
          <a:stretch>
            <a:fillRect/>
          </a:stretch>
        </p:blipFill>
        <p:spPr>
          <a:xfrm>
            <a:off x="72390" y="5463540"/>
            <a:ext cx="8953500" cy="307314"/>
          </a:xfrm>
          <a:prstGeom prst="rect">
            <a:avLst/>
          </a:prstGeom>
        </p:spPr>
      </p:pic>
      <p:pic>
        <p:nvPicPr>
          <p:cNvPr id="11" name="Picture 10"/>
          <p:cNvPicPr>
            <a:picLocks noChangeAspect="1"/>
          </p:cNvPicPr>
          <p:nvPr/>
        </p:nvPicPr>
        <p:blipFill>
          <a:blip r:embed="rId7"/>
          <a:stretch>
            <a:fillRect/>
          </a:stretch>
        </p:blipFill>
        <p:spPr>
          <a:xfrm>
            <a:off x="72390" y="5782461"/>
            <a:ext cx="8953500" cy="1001853"/>
          </a:xfrm>
          <a:prstGeom prst="rect">
            <a:avLst/>
          </a:prstGeom>
        </p:spPr>
      </p:pic>
    </p:spTree>
    <p:extLst>
      <p:ext uri="{BB962C8B-B14F-4D97-AF65-F5344CB8AC3E}">
        <p14:creationId xmlns:p14="http://schemas.microsoft.com/office/powerpoint/2010/main" val="3686006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pPr algn="ctr"/>
            <a:r>
              <a:rPr lang="en-US" dirty="0"/>
              <a:t>BUSINESS OF THE BANK</a:t>
            </a:r>
          </a:p>
        </p:txBody>
      </p:sp>
      <p:sp>
        <p:nvSpPr>
          <p:cNvPr id="3" name="Content Placeholder 2"/>
          <p:cNvSpPr>
            <a:spLocks noGrp="1"/>
          </p:cNvSpPr>
          <p:nvPr>
            <p:ph sz="quarter" idx="1"/>
          </p:nvPr>
        </p:nvSpPr>
        <p:spPr/>
        <p:txBody>
          <a:bodyPr>
            <a:normAutofit/>
          </a:bodyPr>
          <a:lstStyle/>
          <a:p>
            <a:pPr lvl="1"/>
            <a:endParaRPr lang="en-US" dirty="0"/>
          </a:p>
          <a:p>
            <a:pPr lvl="1"/>
            <a:endParaRPr lang="en-US" dirty="0"/>
          </a:p>
        </p:txBody>
      </p:sp>
      <p:sp>
        <p:nvSpPr>
          <p:cNvPr id="4" name="Slide Number Placeholder 3">
            <a:extLst>
              <a:ext uri="{FF2B5EF4-FFF2-40B4-BE49-F238E27FC236}">
                <a16:creationId xmlns="" xmlns:a16="http://schemas.microsoft.com/office/drawing/2014/main" id="{41129420-8F9C-4434-AB1D-3519A0C91263}"/>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2</a:t>
            </a:fld>
            <a:endParaRPr lang="en-US" dirty="0"/>
          </a:p>
        </p:txBody>
      </p:sp>
      <p:sp>
        <p:nvSpPr>
          <p:cNvPr id="8" name="TextBox 7">
            <a:extLst>
              <a:ext uri="{FF2B5EF4-FFF2-40B4-BE49-F238E27FC236}">
                <a16:creationId xmlns="" xmlns:a16="http://schemas.microsoft.com/office/drawing/2014/main" id="{6CD3E2FD-94C9-4A63-9B00-F3065E128D91}"/>
              </a:ext>
            </a:extLst>
          </p:cNvPr>
          <p:cNvSpPr txBox="1"/>
          <p:nvPr/>
        </p:nvSpPr>
        <p:spPr>
          <a:xfrm>
            <a:off x="457200" y="1143000"/>
            <a:ext cx="8001000" cy="5262979"/>
          </a:xfrm>
          <a:prstGeom prst="rect">
            <a:avLst/>
          </a:prstGeom>
          <a:noFill/>
        </p:spPr>
        <p:txBody>
          <a:bodyPr wrap="square" rtlCol="0">
            <a:spAutoFit/>
          </a:bodyPr>
          <a:lstStyle/>
          <a:p>
            <a:pPr marL="285750" indent="-285750">
              <a:buFontTx/>
              <a:buChar char="-"/>
            </a:pPr>
            <a:r>
              <a:rPr lang="en-US" sz="2800" dirty="0"/>
              <a:t>Metropolitan Bank Holding Corp. is a bank holding company that operates through its wholly owned subsidiary metropolitan Commercial bank, a new York state chartered bank. The Bank was founded in 1999.</a:t>
            </a:r>
          </a:p>
          <a:p>
            <a:pPr marL="285750" indent="-285750">
              <a:buFontTx/>
              <a:buChar char="-"/>
            </a:pPr>
            <a:endParaRPr lang="en-US" sz="2800" dirty="0"/>
          </a:p>
          <a:p>
            <a:pPr marL="285750" indent="-285750">
              <a:buFontTx/>
              <a:buChar char="-"/>
            </a:pPr>
            <a:r>
              <a:rPr lang="en-US" sz="2800" dirty="0"/>
              <a:t>CEO &amp; President Mark R. DeFazio</a:t>
            </a:r>
          </a:p>
          <a:p>
            <a:pPr marL="285750" indent="-285750">
              <a:buFontTx/>
              <a:buChar char="-"/>
            </a:pPr>
            <a:r>
              <a:rPr lang="en-US" sz="2800" dirty="0"/>
              <a:t>99 Park Ave, New York, NY 10016.                    Tel 212 669-0600</a:t>
            </a:r>
          </a:p>
          <a:p>
            <a:pPr marL="285750" indent="-285750">
              <a:buFontTx/>
              <a:buChar char="-"/>
            </a:pPr>
            <a:endParaRPr lang="en-US" sz="2800" dirty="0"/>
          </a:p>
          <a:p>
            <a:pPr marL="285750" indent="-285750">
              <a:buFontTx/>
              <a:buChar char="-"/>
            </a:pPr>
            <a:endParaRPr lang="en-US" sz="2800" dirty="0"/>
          </a:p>
          <a:p>
            <a:pPr marL="285750" indent="-285750">
              <a:buFontTx/>
              <a:buChar char="-"/>
            </a:pPr>
            <a:endParaRPr lang="en-US" sz="2800" dirty="0"/>
          </a:p>
        </p:txBody>
      </p:sp>
      <p:sp>
        <p:nvSpPr>
          <p:cNvPr id="7" name="Footer Placeholder 4">
            <a:extLst>
              <a:ext uri="{FF2B5EF4-FFF2-40B4-BE49-F238E27FC236}">
                <a16:creationId xmlns="" xmlns:a16="http://schemas.microsoft.com/office/drawing/2014/main" id="{4ABF10FE-26DE-4AFA-B1F8-250D59132A38}"/>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Tree>
    <p:extLst>
      <p:ext uri="{BB962C8B-B14F-4D97-AF65-F5344CB8AC3E}">
        <p14:creationId xmlns:p14="http://schemas.microsoft.com/office/powerpoint/2010/main" val="1808949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1000"/>
            <a:ext cx="8686800" cy="676276"/>
          </a:xfrm>
        </p:spPr>
        <p:txBody>
          <a:bodyPr vert="horz" lIns="91440" tIns="45720" rIns="91440" bIns="45720" rtlCol="0" anchor="ctr">
            <a:normAutofit fontScale="90000"/>
          </a:bodyPr>
          <a:lstStyle/>
          <a:p>
            <a:pPr algn="ctr"/>
            <a:r>
              <a:rPr lang="en-US" b="1" kern="1200" spc="-70" dirty="0">
                <a:solidFill>
                  <a:schemeClr val="tx1"/>
                </a:solidFill>
                <a:latin typeface="+mj-lt"/>
                <a:ea typeface="+mj-ea"/>
                <a:cs typeface="+mj-cs"/>
              </a:rPr>
              <a:t>Price Earnings History</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20</a:t>
            </a:fld>
            <a:endParaRPr lang="en-US" sz="1700"/>
          </a:p>
        </p:txBody>
      </p:sp>
      <p:pic>
        <p:nvPicPr>
          <p:cNvPr id="6" name="Picture 5">
            <a:extLst>
              <a:ext uri="{FF2B5EF4-FFF2-40B4-BE49-F238E27FC236}">
                <a16:creationId xmlns="" xmlns:a16="http://schemas.microsoft.com/office/drawing/2014/main" id="{5465DA3B-C7FF-4AD0-9671-801A599F41E8}"/>
              </a:ext>
            </a:extLst>
          </p:cNvPr>
          <p:cNvPicPr>
            <a:picLocks noChangeAspect="1"/>
          </p:cNvPicPr>
          <p:nvPr/>
        </p:nvPicPr>
        <p:blipFill>
          <a:blip r:embed="rId3"/>
          <a:stretch>
            <a:fillRect/>
          </a:stretch>
        </p:blipFill>
        <p:spPr>
          <a:xfrm>
            <a:off x="228600" y="1013460"/>
            <a:ext cx="8686800" cy="2954331"/>
          </a:xfrm>
          <a:prstGeom prst="rect">
            <a:avLst/>
          </a:prstGeom>
        </p:spPr>
      </p:pic>
      <p:pic>
        <p:nvPicPr>
          <p:cNvPr id="3" name="Picture 2"/>
          <p:cNvPicPr>
            <a:picLocks noChangeAspect="1"/>
          </p:cNvPicPr>
          <p:nvPr/>
        </p:nvPicPr>
        <p:blipFill>
          <a:blip r:embed="rId4"/>
          <a:stretch>
            <a:fillRect/>
          </a:stretch>
        </p:blipFill>
        <p:spPr>
          <a:xfrm>
            <a:off x="576262" y="3926995"/>
            <a:ext cx="8067675" cy="971550"/>
          </a:xfrm>
          <a:prstGeom prst="rect">
            <a:avLst/>
          </a:prstGeom>
        </p:spPr>
      </p:pic>
      <p:pic>
        <p:nvPicPr>
          <p:cNvPr id="7" name="Picture 6"/>
          <p:cNvPicPr>
            <a:picLocks noChangeAspect="1"/>
          </p:cNvPicPr>
          <p:nvPr/>
        </p:nvPicPr>
        <p:blipFill>
          <a:blip r:embed="rId5"/>
          <a:stretch>
            <a:fillRect/>
          </a:stretch>
        </p:blipFill>
        <p:spPr>
          <a:xfrm>
            <a:off x="580072" y="4908860"/>
            <a:ext cx="8048625" cy="323850"/>
          </a:xfrm>
          <a:prstGeom prst="rect">
            <a:avLst/>
          </a:prstGeom>
        </p:spPr>
      </p:pic>
      <p:pic>
        <p:nvPicPr>
          <p:cNvPr id="8" name="Picture 7"/>
          <p:cNvPicPr>
            <a:picLocks noChangeAspect="1"/>
          </p:cNvPicPr>
          <p:nvPr/>
        </p:nvPicPr>
        <p:blipFill>
          <a:blip r:embed="rId6"/>
          <a:stretch>
            <a:fillRect/>
          </a:stretch>
        </p:blipFill>
        <p:spPr>
          <a:xfrm>
            <a:off x="580072" y="5486399"/>
            <a:ext cx="8086725" cy="990600"/>
          </a:xfrm>
          <a:prstGeom prst="rect">
            <a:avLst/>
          </a:prstGeom>
        </p:spPr>
      </p:pic>
      <p:pic>
        <p:nvPicPr>
          <p:cNvPr id="10" name="Picture 9"/>
          <p:cNvPicPr>
            <a:picLocks noChangeAspect="1"/>
          </p:cNvPicPr>
          <p:nvPr/>
        </p:nvPicPr>
        <p:blipFill>
          <a:blip r:embed="rId7"/>
          <a:stretch>
            <a:fillRect/>
          </a:stretch>
        </p:blipFill>
        <p:spPr>
          <a:xfrm>
            <a:off x="604837" y="6497630"/>
            <a:ext cx="8096250" cy="304800"/>
          </a:xfrm>
          <a:prstGeom prst="rect">
            <a:avLst/>
          </a:prstGeom>
        </p:spPr>
      </p:pic>
    </p:spTree>
    <p:extLst>
      <p:ext uri="{BB962C8B-B14F-4D97-AF65-F5344CB8AC3E}">
        <p14:creationId xmlns:p14="http://schemas.microsoft.com/office/powerpoint/2010/main" val="2658903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838201"/>
          </a:xfrm>
        </p:spPr>
        <p:txBody>
          <a:bodyPr vert="horz" lIns="91440" tIns="45720" rIns="91440" bIns="45720" rtlCol="0" anchor="ctr">
            <a:normAutofit/>
          </a:bodyPr>
          <a:lstStyle/>
          <a:p>
            <a:pPr algn="ctr"/>
            <a:r>
              <a:rPr lang="en-US" b="1" kern="1200" spc="-70" dirty="0">
                <a:solidFill>
                  <a:schemeClr val="tx1"/>
                </a:solidFill>
                <a:latin typeface="+mj-lt"/>
                <a:ea typeface="+mj-ea"/>
                <a:cs typeface="+mj-cs"/>
              </a:rPr>
              <a:t>Evaluating Risk and Reward</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21</a:t>
            </a:fld>
            <a:endParaRPr lang="en-US" sz="1700"/>
          </a:p>
        </p:txBody>
      </p:sp>
      <p:pic>
        <p:nvPicPr>
          <p:cNvPr id="7" name="Picture 6">
            <a:extLst>
              <a:ext uri="{FF2B5EF4-FFF2-40B4-BE49-F238E27FC236}">
                <a16:creationId xmlns="" xmlns:a16="http://schemas.microsoft.com/office/drawing/2014/main" id="{46943216-51B2-4A75-9C33-7AEF5AD80EA7}"/>
              </a:ext>
            </a:extLst>
          </p:cNvPr>
          <p:cNvPicPr>
            <a:picLocks noChangeAspect="1"/>
          </p:cNvPicPr>
          <p:nvPr/>
        </p:nvPicPr>
        <p:blipFill>
          <a:blip r:embed="rId3"/>
          <a:stretch>
            <a:fillRect/>
          </a:stretch>
        </p:blipFill>
        <p:spPr>
          <a:xfrm>
            <a:off x="0" y="1245504"/>
            <a:ext cx="9144000" cy="4393296"/>
          </a:xfrm>
          <a:prstGeom prst="rect">
            <a:avLst/>
          </a:prstGeom>
        </p:spPr>
      </p:pic>
    </p:spTree>
    <p:extLst>
      <p:ext uri="{BB962C8B-B14F-4D97-AF65-F5344CB8AC3E}">
        <p14:creationId xmlns:p14="http://schemas.microsoft.com/office/powerpoint/2010/main" val="200515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838201"/>
          </a:xfrm>
        </p:spPr>
        <p:txBody>
          <a:bodyPr vert="horz" lIns="91440" tIns="45720" rIns="91440" bIns="45720" rtlCol="0" anchor="ctr">
            <a:normAutofit/>
          </a:bodyPr>
          <a:lstStyle/>
          <a:p>
            <a:pPr algn="ctr"/>
            <a:r>
              <a:rPr lang="en-US" b="1" kern="1200" spc="-70" dirty="0">
                <a:solidFill>
                  <a:schemeClr val="tx1"/>
                </a:solidFill>
                <a:latin typeface="+mj-lt"/>
                <a:ea typeface="+mj-ea"/>
                <a:cs typeface="+mj-cs"/>
              </a:rPr>
              <a:t>Zoning / Upside – Downside Ratio </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22</a:t>
            </a:fld>
            <a:endParaRPr lang="en-US" sz="1700"/>
          </a:p>
        </p:txBody>
      </p:sp>
      <p:pic>
        <p:nvPicPr>
          <p:cNvPr id="6" name="Picture 5">
            <a:extLst>
              <a:ext uri="{FF2B5EF4-FFF2-40B4-BE49-F238E27FC236}">
                <a16:creationId xmlns="" xmlns:a16="http://schemas.microsoft.com/office/drawing/2014/main" id="{2D2146EF-4B6A-4E14-B3AE-A8317E6C0DEB}"/>
              </a:ext>
            </a:extLst>
          </p:cNvPr>
          <p:cNvPicPr>
            <a:picLocks noChangeAspect="1"/>
          </p:cNvPicPr>
          <p:nvPr/>
        </p:nvPicPr>
        <p:blipFill>
          <a:blip r:embed="rId3"/>
          <a:stretch>
            <a:fillRect/>
          </a:stretch>
        </p:blipFill>
        <p:spPr>
          <a:xfrm>
            <a:off x="195263" y="2971800"/>
            <a:ext cx="8720137" cy="3751546"/>
          </a:xfrm>
          <a:prstGeom prst="rect">
            <a:avLst/>
          </a:prstGeom>
        </p:spPr>
      </p:pic>
      <p:pic>
        <p:nvPicPr>
          <p:cNvPr id="3" name="Picture 2"/>
          <p:cNvPicPr>
            <a:picLocks noChangeAspect="1"/>
          </p:cNvPicPr>
          <p:nvPr/>
        </p:nvPicPr>
        <p:blipFill>
          <a:blip r:embed="rId4"/>
          <a:stretch>
            <a:fillRect/>
          </a:stretch>
        </p:blipFill>
        <p:spPr>
          <a:xfrm>
            <a:off x="5333999" y="1066800"/>
            <a:ext cx="3712369" cy="2225392"/>
          </a:xfrm>
          <a:prstGeom prst="rect">
            <a:avLst/>
          </a:prstGeom>
        </p:spPr>
      </p:pic>
    </p:spTree>
    <p:extLst>
      <p:ext uri="{BB962C8B-B14F-4D97-AF65-F5344CB8AC3E}">
        <p14:creationId xmlns:p14="http://schemas.microsoft.com/office/powerpoint/2010/main" val="1052246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838201"/>
          </a:xfrm>
        </p:spPr>
        <p:txBody>
          <a:bodyPr vert="horz" lIns="91440" tIns="45720" rIns="91440" bIns="45720" rtlCol="0" anchor="ctr">
            <a:normAutofit/>
          </a:bodyPr>
          <a:lstStyle/>
          <a:p>
            <a:pPr algn="ctr"/>
            <a:r>
              <a:rPr lang="en-US" b="1" kern="1200" spc="-70" dirty="0">
                <a:solidFill>
                  <a:schemeClr val="tx1"/>
                </a:solidFill>
                <a:latin typeface="+mj-lt"/>
                <a:ea typeface="+mj-ea"/>
                <a:cs typeface="+mj-cs"/>
              </a:rPr>
              <a:t>Zoning / Upside – Downside Ratio </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295400" y="-275406"/>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23</a:t>
            </a:fld>
            <a:endParaRPr lang="en-US" sz="1700"/>
          </a:p>
        </p:txBody>
      </p:sp>
      <p:pic>
        <p:nvPicPr>
          <p:cNvPr id="7" name="Picture 6">
            <a:extLst>
              <a:ext uri="{FF2B5EF4-FFF2-40B4-BE49-F238E27FC236}">
                <a16:creationId xmlns="" xmlns:a16="http://schemas.microsoft.com/office/drawing/2014/main" id="{5AD4A53D-36FE-4DB7-89C0-AD14C626BC60}"/>
              </a:ext>
            </a:extLst>
          </p:cNvPr>
          <p:cNvPicPr>
            <a:picLocks noChangeAspect="1"/>
          </p:cNvPicPr>
          <p:nvPr/>
        </p:nvPicPr>
        <p:blipFill>
          <a:blip r:embed="rId3"/>
          <a:stretch>
            <a:fillRect/>
          </a:stretch>
        </p:blipFill>
        <p:spPr>
          <a:xfrm>
            <a:off x="0" y="321488"/>
            <a:ext cx="9280664" cy="6307911"/>
          </a:xfrm>
          <a:prstGeom prst="rect">
            <a:avLst/>
          </a:prstGeom>
        </p:spPr>
      </p:pic>
    </p:spTree>
    <p:extLst>
      <p:ext uri="{BB962C8B-B14F-4D97-AF65-F5344CB8AC3E}">
        <p14:creationId xmlns:p14="http://schemas.microsoft.com/office/powerpoint/2010/main" val="146886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81F9D-CBB7-45B9-B107-B14C9FD071D0}"/>
              </a:ext>
            </a:extLst>
          </p:cNvPr>
          <p:cNvSpPr>
            <a:spLocks noGrp="1"/>
          </p:cNvSpPr>
          <p:nvPr>
            <p:ph type="title"/>
          </p:nvPr>
        </p:nvSpPr>
        <p:spPr/>
        <p:txBody>
          <a:bodyPr/>
          <a:lstStyle/>
          <a:p>
            <a:pPr algn="ctr"/>
            <a:r>
              <a:rPr lang="en-US" dirty="0"/>
              <a:t> Conclusion</a:t>
            </a:r>
          </a:p>
        </p:txBody>
      </p:sp>
      <p:sp>
        <p:nvSpPr>
          <p:cNvPr id="3" name="Content Placeholder 2">
            <a:extLst>
              <a:ext uri="{FF2B5EF4-FFF2-40B4-BE49-F238E27FC236}">
                <a16:creationId xmlns="" xmlns:a16="http://schemas.microsoft.com/office/drawing/2014/main" id="{72028BD1-CF06-47B4-9BA3-60DB52195D90}"/>
              </a:ext>
            </a:extLst>
          </p:cNvPr>
          <p:cNvSpPr>
            <a:spLocks noGrp="1"/>
          </p:cNvSpPr>
          <p:nvPr>
            <p:ph idx="1"/>
          </p:nvPr>
        </p:nvSpPr>
        <p:spPr>
          <a:xfrm>
            <a:off x="457200" y="1295400"/>
            <a:ext cx="8229600" cy="5257800"/>
          </a:xfrm>
        </p:spPr>
        <p:txBody>
          <a:bodyPr>
            <a:normAutofit/>
          </a:bodyPr>
          <a:lstStyle/>
          <a:p>
            <a:r>
              <a:rPr lang="en-US" sz="3300" dirty="0"/>
              <a:t>MCB is a small sized, and growth company.</a:t>
            </a:r>
          </a:p>
          <a:p>
            <a:r>
              <a:rPr lang="en-US" sz="3300" dirty="0"/>
              <a:t>MCB is a well managed company.</a:t>
            </a:r>
          </a:p>
          <a:p>
            <a:r>
              <a:rPr lang="en-US" sz="3300" dirty="0"/>
              <a:t>MCB is trading within the buy range.</a:t>
            </a:r>
          </a:p>
          <a:p>
            <a:r>
              <a:rPr lang="en-US" sz="3300" dirty="0"/>
              <a:t>MCB is a worthy candidate to add to your  </a:t>
            </a:r>
            <a:r>
              <a:rPr lang="en-US" sz="3300" dirty="0" smtClean="0"/>
              <a:t>watch list for further study.</a:t>
            </a:r>
            <a:endParaRPr lang="en-US" sz="3300" dirty="0"/>
          </a:p>
          <a:p>
            <a:r>
              <a:rPr lang="en-US" sz="3300" dirty="0"/>
              <a:t>MCB is a BUY up to $89.06 (buy price to satisfy US/DS of 3 to 1 and 15% Total Return).</a:t>
            </a:r>
          </a:p>
          <a:p>
            <a:endParaRPr lang="en-US" dirty="0"/>
          </a:p>
        </p:txBody>
      </p:sp>
      <p:sp>
        <p:nvSpPr>
          <p:cNvPr id="4" name="Slide Number Placeholder 3">
            <a:extLst>
              <a:ext uri="{FF2B5EF4-FFF2-40B4-BE49-F238E27FC236}">
                <a16:creationId xmlns="" xmlns:a16="http://schemas.microsoft.com/office/drawing/2014/main" id="{84DBD666-DA8F-4035-ACA6-89B4DCD5BAF1}"/>
              </a:ext>
            </a:extLst>
          </p:cNvPr>
          <p:cNvSpPr>
            <a:spLocks noGrp="1"/>
          </p:cNvSpPr>
          <p:nvPr>
            <p:ph type="sldNum" sz="quarter" idx="12"/>
          </p:nvPr>
        </p:nvSpPr>
        <p:spPr/>
        <p:txBody>
          <a:bodyPr/>
          <a:lstStyle/>
          <a:p>
            <a:fld id="{B7C7DEAE-B1FF-4F0D-9790-23B38FF51CAA}" type="slidenum">
              <a:rPr lang="en-US" smtClean="0"/>
              <a:t>24</a:t>
            </a:fld>
            <a:endParaRPr lang="en-US" dirty="0"/>
          </a:p>
        </p:txBody>
      </p:sp>
      <p:sp>
        <p:nvSpPr>
          <p:cNvPr id="5" name="Footer Placeholder 4">
            <a:extLst>
              <a:ext uri="{FF2B5EF4-FFF2-40B4-BE49-F238E27FC236}">
                <a16:creationId xmlns="" xmlns:a16="http://schemas.microsoft.com/office/drawing/2014/main" id="{CFA3D81B-1B96-4183-A8ED-80F4809AA238}"/>
              </a:ext>
            </a:extLst>
          </p:cNvPr>
          <p:cNvSpPr>
            <a:spLocks noGrp="1"/>
          </p:cNvSpPr>
          <p:nvPr>
            <p:ph type="ftr" sz="quarter" idx="3"/>
          </p:nvPr>
        </p:nvSpPr>
        <p:spPr/>
        <p:txBody>
          <a:bodyPr/>
          <a:lstStyle/>
          <a:p>
            <a:r>
              <a:rPr lang="fr-FR" dirty="0"/>
              <a:t>WWW.BETTERINVESTING.ORG</a:t>
            </a:r>
            <a:endParaRPr lang="en-US" dirty="0"/>
          </a:p>
        </p:txBody>
      </p:sp>
      <p:pic>
        <p:nvPicPr>
          <p:cNvPr id="6" name="Picture 5">
            <a:extLst>
              <a:ext uri="{FF2B5EF4-FFF2-40B4-BE49-F238E27FC236}">
                <a16:creationId xmlns="" xmlns:a16="http://schemas.microsoft.com/office/drawing/2014/main" id="{68D8EAF6-9122-4E99-933A-CA3B24DFB293}"/>
              </a:ext>
            </a:extLst>
          </p:cNvPr>
          <p:cNvPicPr>
            <a:picLocks noChangeAspect="1"/>
          </p:cNvPicPr>
          <p:nvPr/>
        </p:nvPicPr>
        <p:blipFill>
          <a:blip r:embed="rId3"/>
          <a:stretch>
            <a:fillRect/>
          </a:stretch>
        </p:blipFill>
        <p:spPr>
          <a:xfrm>
            <a:off x="228600" y="457200"/>
            <a:ext cx="612341" cy="795168"/>
          </a:xfrm>
          <a:prstGeom prst="rect">
            <a:avLst/>
          </a:prstGeom>
        </p:spPr>
      </p:pic>
      <p:pic>
        <p:nvPicPr>
          <p:cNvPr id="8" name="Picture 7">
            <a:extLst>
              <a:ext uri="{FF2B5EF4-FFF2-40B4-BE49-F238E27FC236}">
                <a16:creationId xmlns="" xmlns:a16="http://schemas.microsoft.com/office/drawing/2014/main" id="{08820269-ED21-4215-93F6-77824B369D38}"/>
              </a:ext>
            </a:extLst>
          </p:cNvPr>
          <p:cNvPicPr>
            <a:picLocks noChangeAspect="1"/>
          </p:cNvPicPr>
          <p:nvPr/>
        </p:nvPicPr>
        <p:blipFill>
          <a:blip r:embed="rId4"/>
          <a:stretch>
            <a:fillRect/>
          </a:stretch>
        </p:blipFill>
        <p:spPr>
          <a:xfrm>
            <a:off x="5867400" y="5905500"/>
            <a:ext cx="1638300" cy="647700"/>
          </a:xfrm>
          <a:prstGeom prst="rect">
            <a:avLst/>
          </a:prstGeom>
        </p:spPr>
      </p:pic>
    </p:spTree>
    <p:extLst>
      <p:ext uri="{BB962C8B-B14F-4D97-AF65-F5344CB8AC3E}">
        <p14:creationId xmlns:p14="http://schemas.microsoft.com/office/powerpoint/2010/main" val="3318759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524000"/>
            <a:ext cx="9067800" cy="5181600"/>
          </a:xfrm>
        </p:spPr>
        <p:txBody>
          <a:bodyPr>
            <a:normAutofit/>
          </a:bodyPr>
          <a:lstStyle/>
          <a:p>
            <a:pPr lvl="1"/>
            <a:endParaRPr lang="en-US" dirty="0"/>
          </a:p>
          <a:p>
            <a:pPr lvl="1"/>
            <a:endParaRPr lang="en-US" dirty="0"/>
          </a:p>
        </p:txBody>
      </p:sp>
      <p:sp>
        <p:nvSpPr>
          <p:cNvPr id="4" name="Slide Number Placeholder 3">
            <a:extLst>
              <a:ext uri="{FF2B5EF4-FFF2-40B4-BE49-F238E27FC236}">
                <a16:creationId xmlns="" xmlns:a16="http://schemas.microsoft.com/office/drawing/2014/main" id="{41129420-8F9C-4434-AB1D-3519A0C91263}"/>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3</a:t>
            </a:fld>
            <a:endParaRPr lang="en-US" dirty="0"/>
          </a:p>
        </p:txBody>
      </p:sp>
      <p:sp>
        <p:nvSpPr>
          <p:cNvPr id="8" name="TextBox 7">
            <a:extLst>
              <a:ext uri="{FF2B5EF4-FFF2-40B4-BE49-F238E27FC236}">
                <a16:creationId xmlns="" xmlns:a16="http://schemas.microsoft.com/office/drawing/2014/main" id="{6CD3E2FD-94C9-4A63-9B00-F3065E128D91}"/>
              </a:ext>
            </a:extLst>
          </p:cNvPr>
          <p:cNvSpPr txBox="1"/>
          <p:nvPr/>
        </p:nvSpPr>
        <p:spPr>
          <a:xfrm>
            <a:off x="457200" y="1143000"/>
            <a:ext cx="8001000" cy="1384995"/>
          </a:xfrm>
          <a:prstGeom prst="rect">
            <a:avLst/>
          </a:prstGeom>
          <a:noFill/>
        </p:spPr>
        <p:txBody>
          <a:bodyPr wrap="square" rtlCol="0">
            <a:spAutoFit/>
          </a:bodyPr>
          <a:lstStyle/>
          <a:p>
            <a:pPr marL="285750" indent="-285750">
              <a:buFontTx/>
              <a:buChar char="-"/>
            </a:pPr>
            <a:endParaRPr lang="en-US" sz="2800" dirty="0"/>
          </a:p>
          <a:p>
            <a:pPr marL="285750" indent="-285750">
              <a:buFontTx/>
              <a:buChar char="-"/>
            </a:pPr>
            <a:endParaRPr lang="en-US" sz="2800" dirty="0"/>
          </a:p>
          <a:p>
            <a:pPr marL="285750" indent="-285750">
              <a:buFontTx/>
              <a:buChar char="-"/>
            </a:pPr>
            <a:endParaRPr lang="en-US" sz="2800" dirty="0"/>
          </a:p>
        </p:txBody>
      </p:sp>
      <p:sp>
        <p:nvSpPr>
          <p:cNvPr id="7" name="Footer Placeholder 4">
            <a:extLst>
              <a:ext uri="{FF2B5EF4-FFF2-40B4-BE49-F238E27FC236}">
                <a16:creationId xmlns="" xmlns:a16="http://schemas.microsoft.com/office/drawing/2014/main" id="{4ABF10FE-26DE-4AFA-B1F8-250D59132A38}"/>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sp>
        <p:nvSpPr>
          <p:cNvPr id="6" name="Title 5">
            <a:extLst>
              <a:ext uri="{FF2B5EF4-FFF2-40B4-BE49-F238E27FC236}">
                <a16:creationId xmlns="" xmlns:a16="http://schemas.microsoft.com/office/drawing/2014/main" id="{85CE2B9C-68ED-49D2-B7BE-93F6C07EDC93}"/>
              </a:ext>
            </a:extLst>
          </p:cNvPr>
          <p:cNvSpPr>
            <a:spLocks noGrp="1"/>
          </p:cNvSpPr>
          <p:nvPr>
            <p:ph type="title"/>
          </p:nvPr>
        </p:nvSpPr>
        <p:spPr/>
        <p:txBody>
          <a:bodyPr/>
          <a:lstStyle/>
          <a:p>
            <a:endParaRPr lang="en-US" dirty="0"/>
          </a:p>
        </p:txBody>
      </p:sp>
      <p:pic>
        <p:nvPicPr>
          <p:cNvPr id="10" name="Picture 9">
            <a:extLst>
              <a:ext uri="{FF2B5EF4-FFF2-40B4-BE49-F238E27FC236}">
                <a16:creationId xmlns="" xmlns:a16="http://schemas.microsoft.com/office/drawing/2014/main" id="{D2937696-1DA9-4EFB-8E7D-345BBD244092}"/>
              </a:ext>
            </a:extLst>
          </p:cNvPr>
          <p:cNvPicPr>
            <a:picLocks noChangeAspect="1"/>
          </p:cNvPicPr>
          <p:nvPr/>
        </p:nvPicPr>
        <p:blipFill>
          <a:blip r:embed="rId3"/>
          <a:stretch>
            <a:fillRect/>
          </a:stretch>
        </p:blipFill>
        <p:spPr>
          <a:xfrm>
            <a:off x="228600" y="457200"/>
            <a:ext cx="8686800" cy="2426919"/>
          </a:xfrm>
          <a:prstGeom prst="rect">
            <a:avLst/>
          </a:prstGeom>
        </p:spPr>
      </p:pic>
      <p:pic>
        <p:nvPicPr>
          <p:cNvPr id="18" name="Picture 17">
            <a:extLst>
              <a:ext uri="{FF2B5EF4-FFF2-40B4-BE49-F238E27FC236}">
                <a16:creationId xmlns="" xmlns:a16="http://schemas.microsoft.com/office/drawing/2014/main" id="{1438AB68-323C-46CE-BB38-8F7CCF7875CB}"/>
              </a:ext>
            </a:extLst>
          </p:cNvPr>
          <p:cNvPicPr>
            <a:picLocks noChangeAspect="1"/>
          </p:cNvPicPr>
          <p:nvPr/>
        </p:nvPicPr>
        <p:blipFill>
          <a:blip r:embed="rId4"/>
          <a:stretch>
            <a:fillRect/>
          </a:stretch>
        </p:blipFill>
        <p:spPr>
          <a:xfrm>
            <a:off x="228600" y="3048000"/>
            <a:ext cx="8458200" cy="2609850"/>
          </a:xfrm>
          <a:prstGeom prst="rect">
            <a:avLst/>
          </a:prstGeom>
        </p:spPr>
      </p:pic>
    </p:spTree>
    <p:extLst>
      <p:ext uri="{BB962C8B-B14F-4D97-AF65-F5344CB8AC3E}">
        <p14:creationId xmlns:p14="http://schemas.microsoft.com/office/powerpoint/2010/main" val="2749044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447800"/>
            <a:ext cx="9067800" cy="5181600"/>
          </a:xfrm>
        </p:spPr>
        <p:txBody>
          <a:bodyPr>
            <a:normAutofit/>
          </a:bodyPr>
          <a:lstStyle/>
          <a:p>
            <a:pPr lvl="1"/>
            <a:endParaRPr lang="en-US" dirty="0"/>
          </a:p>
          <a:p>
            <a:pPr lvl="1"/>
            <a:endParaRPr lang="en-US" dirty="0"/>
          </a:p>
        </p:txBody>
      </p:sp>
      <p:sp>
        <p:nvSpPr>
          <p:cNvPr id="4" name="Slide Number Placeholder 3">
            <a:extLst>
              <a:ext uri="{FF2B5EF4-FFF2-40B4-BE49-F238E27FC236}">
                <a16:creationId xmlns="" xmlns:a16="http://schemas.microsoft.com/office/drawing/2014/main" id="{41129420-8F9C-4434-AB1D-3519A0C91263}"/>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4</a:t>
            </a:fld>
            <a:endParaRPr lang="en-US" dirty="0"/>
          </a:p>
        </p:txBody>
      </p:sp>
      <p:sp>
        <p:nvSpPr>
          <p:cNvPr id="8" name="TextBox 7">
            <a:extLst>
              <a:ext uri="{FF2B5EF4-FFF2-40B4-BE49-F238E27FC236}">
                <a16:creationId xmlns="" xmlns:a16="http://schemas.microsoft.com/office/drawing/2014/main" id="{6CD3E2FD-94C9-4A63-9B00-F3065E128D91}"/>
              </a:ext>
            </a:extLst>
          </p:cNvPr>
          <p:cNvSpPr txBox="1"/>
          <p:nvPr/>
        </p:nvSpPr>
        <p:spPr>
          <a:xfrm>
            <a:off x="457200" y="1143000"/>
            <a:ext cx="8001000" cy="1384995"/>
          </a:xfrm>
          <a:prstGeom prst="rect">
            <a:avLst/>
          </a:prstGeom>
          <a:noFill/>
        </p:spPr>
        <p:txBody>
          <a:bodyPr wrap="square" rtlCol="0">
            <a:spAutoFit/>
          </a:bodyPr>
          <a:lstStyle/>
          <a:p>
            <a:pPr marL="285750" indent="-285750">
              <a:buFontTx/>
              <a:buChar char="-"/>
            </a:pPr>
            <a:endParaRPr lang="en-US" sz="2800" dirty="0"/>
          </a:p>
          <a:p>
            <a:pPr marL="285750" indent="-285750">
              <a:buFontTx/>
              <a:buChar char="-"/>
            </a:pPr>
            <a:endParaRPr lang="en-US" sz="2800" dirty="0"/>
          </a:p>
          <a:p>
            <a:pPr marL="285750" indent="-285750">
              <a:buFontTx/>
              <a:buChar char="-"/>
            </a:pPr>
            <a:endParaRPr lang="en-US" sz="2800" dirty="0"/>
          </a:p>
        </p:txBody>
      </p:sp>
      <p:sp>
        <p:nvSpPr>
          <p:cNvPr id="7" name="Footer Placeholder 4">
            <a:extLst>
              <a:ext uri="{FF2B5EF4-FFF2-40B4-BE49-F238E27FC236}">
                <a16:creationId xmlns="" xmlns:a16="http://schemas.microsoft.com/office/drawing/2014/main" id="{4ABF10FE-26DE-4AFA-B1F8-250D59132A38}"/>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pic>
        <p:nvPicPr>
          <p:cNvPr id="9" name="Picture 8">
            <a:extLst>
              <a:ext uri="{FF2B5EF4-FFF2-40B4-BE49-F238E27FC236}">
                <a16:creationId xmlns="" xmlns:a16="http://schemas.microsoft.com/office/drawing/2014/main" id="{B2E1AA33-AB4F-49B6-9A2C-0BD981D07909}"/>
              </a:ext>
            </a:extLst>
          </p:cNvPr>
          <p:cNvPicPr>
            <a:picLocks noChangeAspect="1"/>
          </p:cNvPicPr>
          <p:nvPr/>
        </p:nvPicPr>
        <p:blipFill>
          <a:blip r:embed="rId3"/>
          <a:stretch>
            <a:fillRect/>
          </a:stretch>
        </p:blipFill>
        <p:spPr>
          <a:xfrm>
            <a:off x="180975" y="465167"/>
            <a:ext cx="8764695" cy="2854960"/>
          </a:xfrm>
          <a:prstGeom prst="rect">
            <a:avLst/>
          </a:prstGeom>
        </p:spPr>
      </p:pic>
      <p:pic>
        <p:nvPicPr>
          <p:cNvPr id="11" name="Picture 10">
            <a:extLst>
              <a:ext uri="{FF2B5EF4-FFF2-40B4-BE49-F238E27FC236}">
                <a16:creationId xmlns="" xmlns:a16="http://schemas.microsoft.com/office/drawing/2014/main" id="{F1A9A5E7-D2D2-4E16-9613-FF3AE1F7540D}"/>
              </a:ext>
            </a:extLst>
          </p:cNvPr>
          <p:cNvPicPr>
            <a:picLocks noChangeAspect="1"/>
          </p:cNvPicPr>
          <p:nvPr/>
        </p:nvPicPr>
        <p:blipFill>
          <a:blip r:embed="rId4"/>
          <a:stretch>
            <a:fillRect/>
          </a:stretch>
        </p:blipFill>
        <p:spPr>
          <a:xfrm>
            <a:off x="228599" y="3628323"/>
            <a:ext cx="8717071" cy="2693315"/>
          </a:xfrm>
          <a:prstGeom prst="rect">
            <a:avLst/>
          </a:prstGeom>
        </p:spPr>
      </p:pic>
    </p:spTree>
    <p:extLst>
      <p:ext uri="{BB962C8B-B14F-4D97-AF65-F5344CB8AC3E}">
        <p14:creationId xmlns:p14="http://schemas.microsoft.com/office/powerpoint/2010/main" val="4010684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448107"/>
            <a:ext cx="8686800" cy="618693"/>
          </a:xfrm>
        </p:spPr>
        <p:txBody>
          <a:bodyPr vert="horz" lIns="91440" tIns="45720" rIns="91440" bIns="45720" rtlCol="0" anchor="ctr">
            <a:normAutofit fontScale="90000"/>
          </a:bodyPr>
          <a:lstStyle/>
          <a:p>
            <a:pPr algn="ctr"/>
            <a:r>
              <a:rPr lang="en-US" b="1" kern="1200" spc="-70" baseline="0" dirty="0">
                <a:solidFill>
                  <a:schemeClr val="tx1"/>
                </a:solidFill>
                <a:latin typeface="+mj-lt"/>
                <a:ea typeface="+mj-ea"/>
                <a:cs typeface="+mj-cs"/>
              </a:rPr>
              <a:t>Growth Rates</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600200" y="18288"/>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5</a:t>
            </a:fld>
            <a:endParaRPr lang="en-US" sz="170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 xmlns:a16="http://schemas.microsoft.com/office/drawing/2014/main" id="{CF87BAA3-1578-4660-8BEA-A60EF6287029}"/>
                  </a:ext>
                </a:extLst>
              </p14:cNvPr>
              <p14:cNvContentPartPr/>
              <p14:nvPr/>
            </p14:nvContentPartPr>
            <p14:xfrm>
              <a:off x="3894099" y="5790791"/>
              <a:ext cx="4869720" cy="360"/>
            </p14:xfrm>
          </p:contentPart>
        </mc:Choice>
        <mc:Fallback xmlns="">
          <p:pic>
            <p:nvPicPr>
              <p:cNvPr id="9" name="Ink 8">
                <a:extLst>
                  <a:ext uri="{FF2B5EF4-FFF2-40B4-BE49-F238E27FC236}">
                    <a16:creationId xmlns:a16="http://schemas.microsoft.com/office/drawing/2014/main" id="{CF87BAA3-1578-4660-8BEA-A60EF6287029}"/>
                  </a:ext>
                </a:extLst>
              </p:cNvPr>
              <p:cNvPicPr/>
              <p:nvPr/>
            </p:nvPicPr>
            <p:blipFill>
              <a:blip r:embed="rId4"/>
              <a:stretch>
                <a:fillRect/>
              </a:stretch>
            </p:blipFill>
            <p:spPr>
              <a:xfrm>
                <a:off x="3858099" y="5719151"/>
                <a:ext cx="4941360" cy="144000"/>
              </a:xfrm>
              <a:prstGeom prst="rect">
                <a:avLst/>
              </a:prstGeom>
            </p:spPr>
          </p:pic>
        </mc:Fallback>
      </mc:AlternateContent>
      <p:sp>
        <p:nvSpPr>
          <p:cNvPr id="10" name="Oval 9">
            <a:extLst>
              <a:ext uri="{FF2B5EF4-FFF2-40B4-BE49-F238E27FC236}">
                <a16:creationId xmlns="" xmlns:a16="http://schemas.microsoft.com/office/drawing/2014/main" id="{EFFC72F1-4EE0-4A28-A3C5-269765E2171E}"/>
              </a:ext>
            </a:extLst>
          </p:cNvPr>
          <p:cNvSpPr/>
          <p:nvPr/>
        </p:nvSpPr>
        <p:spPr>
          <a:xfrm>
            <a:off x="3200400" y="6062474"/>
            <a:ext cx="2133600" cy="338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91C2101E-11BD-4131-974C-32673C5A63D3}"/>
              </a:ext>
            </a:extLst>
          </p:cNvPr>
          <p:cNvPicPr>
            <a:picLocks noChangeAspect="1"/>
          </p:cNvPicPr>
          <p:nvPr/>
        </p:nvPicPr>
        <p:blipFill>
          <a:blip r:embed="rId5"/>
          <a:stretch>
            <a:fillRect/>
          </a:stretch>
        </p:blipFill>
        <p:spPr>
          <a:xfrm>
            <a:off x="152400" y="1066800"/>
            <a:ext cx="8763000" cy="5586985"/>
          </a:xfrm>
          <a:prstGeom prst="rect">
            <a:avLst/>
          </a:prstGeom>
        </p:spPr>
      </p:pic>
    </p:spTree>
    <p:extLst>
      <p:ext uri="{BB962C8B-B14F-4D97-AF65-F5344CB8AC3E}">
        <p14:creationId xmlns:p14="http://schemas.microsoft.com/office/powerpoint/2010/main" val="2498662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A04608DD-D34E-424A-9F5F-0864265EF9FE}"/>
              </a:ext>
            </a:extLst>
          </p:cNvPr>
          <p:cNvPicPr>
            <a:picLocks noChangeAspect="1"/>
          </p:cNvPicPr>
          <p:nvPr/>
        </p:nvPicPr>
        <p:blipFill>
          <a:blip r:embed="rId3"/>
          <a:stretch>
            <a:fillRect/>
          </a:stretch>
        </p:blipFill>
        <p:spPr>
          <a:xfrm>
            <a:off x="196326" y="990600"/>
            <a:ext cx="8915400" cy="5734050"/>
          </a:xfrm>
          <a:prstGeom prst="rect">
            <a:avLst/>
          </a:prstGeom>
        </p:spPr>
      </p:pic>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742951"/>
          </a:xfrm>
        </p:spPr>
        <p:txBody>
          <a:bodyPr vert="horz" lIns="91440" tIns="45720" rIns="91440" bIns="45720" rtlCol="0" anchor="ctr">
            <a:normAutofit/>
          </a:bodyPr>
          <a:lstStyle/>
          <a:p>
            <a:pPr algn="ctr"/>
            <a:r>
              <a:rPr lang="en-US" b="1" kern="1200" spc="-70" baseline="0" dirty="0">
                <a:solidFill>
                  <a:schemeClr val="tx1"/>
                </a:solidFill>
                <a:latin typeface="+mj-lt"/>
                <a:ea typeface="+mj-ea"/>
                <a:cs typeface="+mj-cs"/>
              </a:rPr>
              <a:t>Performance</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600200" y="18288"/>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6</a:t>
            </a:fld>
            <a:endParaRPr lang="en-US" sz="1700"/>
          </a:p>
        </p:txBody>
      </p:sp>
    </p:spTree>
    <p:extLst>
      <p:ext uri="{BB962C8B-B14F-4D97-AF65-F5344CB8AC3E}">
        <p14:creationId xmlns:p14="http://schemas.microsoft.com/office/powerpoint/2010/main" val="1243622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1000"/>
            <a:ext cx="8686800" cy="752476"/>
          </a:xfrm>
        </p:spPr>
        <p:txBody>
          <a:bodyPr vert="horz" lIns="91440" tIns="45720" rIns="91440" bIns="45720" rtlCol="0" anchor="ctr">
            <a:normAutofit/>
          </a:bodyPr>
          <a:lstStyle/>
          <a:p>
            <a:pPr algn="ctr"/>
            <a:r>
              <a:rPr lang="en-US" dirty="0">
                <a:solidFill>
                  <a:schemeClr val="tx1"/>
                </a:solidFill>
              </a:rPr>
              <a:t>Loan Growth</a:t>
            </a:r>
            <a:endParaRPr lang="en-US" b="1" kern="1200" spc="-70" baseline="0" dirty="0">
              <a:solidFill>
                <a:schemeClr val="tx1"/>
              </a:solidFill>
              <a:latin typeface="+mj-lt"/>
              <a:ea typeface="+mj-ea"/>
              <a:cs typeface="+mj-cs"/>
            </a:endParaRP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600200" y="18288"/>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7</a:t>
            </a:fld>
            <a:endParaRPr lang="en-US" sz="170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 xmlns:a16="http://schemas.microsoft.com/office/drawing/2014/main" id="{CF87BAA3-1578-4660-8BEA-A60EF6287029}"/>
                  </a:ext>
                </a:extLst>
              </p14:cNvPr>
              <p14:cNvContentPartPr/>
              <p14:nvPr/>
            </p14:nvContentPartPr>
            <p14:xfrm>
              <a:off x="3894099" y="5790791"/>
              <a:ext cx="4869720" cy="360"/>
            </p14:xfrm>
          </p:contentPart>
        </mc:Choice>
        <mc:Fallback xmlns="">
          <p:pic>
            <p:nvPicPr>
              <p:cNvPr id="9" name="Ink 8">
                <a:extLst>
                  <a:ext uri="{FF2B5EF4-FFF2-40B4-BE49-F238E27FC236}">
                    <a16:creationId xmlns:a16="http://schemas.microsoft.com/office/drawing/2014/main" id="{CF87BAA3-1578-4660-8BEA-A60EF6287029}"/>
                  </a:ext>
                </a:extLst>
              </p:cNvPr>
              <p:cNvPicPr/>
              <p:nvPr/>
            </p:nvPicPr>
            <p:blipFill>
              <a:blip r:embed="rId4"/>
              <a:stretch>
                <a:fillRect/>
              </a:stretch>
            </p:blipFill>
            <p:spPr>
              <a:xfrm>
                <a:off x="3858099" y="5718791"/>
                <a:ext cx="4941360" cy="144000"/>
              </a:xfrm>
              <a:prstGeom prst="rect">
                <a:avLst/>
              </a:prstGeom>
            </p:spPr>
          </p:pic>
        </mc:Fallback>
      </mc:AlternateContent>
      <p:sp>
        <p:nvSpPr>
          <p:cNvPr id="10" name="Oval 9">
            <a:extLst>
              <a:ext uri="{FF2B5EF4-FFF2-40B4-BE49-F238E27FC236}">
                <a16:creationId xmlns="" xmlns:a16="http://schemas.microsoft.com/office/drawing/2014/main" id="{EFFC72F1-4EE0-4A28-A3C5-269765E2171E}"/>
              </a:ext>
            </a:extLst>
          </p:cNvPr>
          <p:cNvSpPr/>
          <p:nvPr/>
        </p:nvSpPr>
        <p:spPr>
          <a:xfrm>
            <a:off x="3200400" y="6062474"/>
            <a:ext cx="2133600" cy="338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1C6E9D87-3716-460F-8B93-2E8B320E7178}"/>
              </a:ext>
            </a:extLst>
          </p:cNvPr>
          <p:cNvPicPr>
            <a:picLocks noChangeAspect="1"/>
          </p:cNvPicPr>
          <p:nvPr/>
        </p:nvPicPr>
        <p:blipFill>
          <a:blip r:embed="rId5"/>
          <a:stretch>
            <a:fillRect/>
          </a:stretch>
        </p:blipFill>
        <p:spPr>
          <a:xfrm>
            <a:off x="152400" y="1066800"/>
            <a:ext cx="8763000" cy="5597525"/>
          </a:xfrm>
          <a:prstGeom prst="rect">
            <a:avLst/>
          </a:prstGeom>
        </p:spPr>
      </p:pic>
    </p:spTree>
    <p:extLst>
      <p:ext uri="{BB962C8B-B14F-4D97-AF65-F5344CB8AC3E}">
        <p14:creationId xmlns:p14="http://schemas.microsoft.com/office/powerpoint/2010/main" val="1272576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838201"/>
          </a:xfrm>
        </p:spPr>
        <p:txBody>
          <a:bodyPr vert="horz" lIns="91440" tIns="45720" rIns="91440" bIns="45720" rtlCol="0" anchor="ctr">
            <a:normAutofit/>
          </a:bodyPr>
          <a:lstStyle/>
          <a:p>
            <a:pPr algn="ctr"/>
            <a:r>
              <a:rPr lang="en-US" b="1" kern="1200" spc="-70" baseline="0" dirty="0">
                <a:solidFill>
                  <a:schemeClr val="tx1"/>
                </a:solidFill>
                <a:latin typeface="+mj-lt"/>
                <a:ea typeface="+mj-ea"/>
                <a:cs typeface="+mj-cs"/>
              </a:rPr>
              <a:t>Global Payments group</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600200" y="18288"/>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8</a:t>
            </a:fld>
            <a:endParaRPr lang="en-US" sz="170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 xmlns:a16="http://schemas.microsoft.com/office/drawing/2014/main" id="{CF87BAA3-1578-4660-8BEA-A60EF6287029}"/>
                  </a:ext>
                </a:extLst>
              </p14:cNvPr>
              <p14:cNvContentPartPr/>
              <p14:nvPr/>
            </p14:nvContentPartPr>
            <p14:xfrm>
              <a:off x="3894099" y="5790791"/>
              <a:ext cx="4869720" cy="360"/>
            </p14:xfrm>
          </p:contentPart>
        </mc:Choice>
        <mc:Fallback xmlns="">
          <p:pic>
            <p:nvPicPr>
              <p:cNvPr id="9" name="Ink 8">
                <a:extLst>
                  <a:ext uri="{FF2B5EF4-FFF2-40B4-BE49-F238E27FC236}">
                    <a16:creationId xmlns:a16="http://schemas.microsoft.com/office/drawing/2014/main" id="{CF87BAA3-1578-4660-8BEA-A60EF6287029}"/>
                  </a:ext>
                </a:extLst>
              </p:cNvPr>
              <p:cNvPicPr/>
              <p:nvPr/>
            </p:nvPicPr>
            <p:blipFill>
              <a:blip r:embed="rId4"/>
              <a:stretch>
                <a:fillRect/>
              </a:stretch>
            </p:blipFill>
            <p:spPr>
              <a:xfrm>
                <a:off x="3858099" y="5718791"/>
                <a:ext cx="4941360" cy="144000"/>
              </a:xfrm>
              <a:prstGeom prst="rect">
                <a:avLst/>
              </a:prstGeom>
            </p:spPr>
          </p:pic>
        </mc:Fallback>
      </mc:AlternateContent>
      <p:sp>
        <p:nvSpPr>
          <p:cNvPr id="10" name="Oval 9">
            <a:extLst>
              <a:ext uri="{FF2B5EF4-FFF2-40B4-BE49-F238E27FC236}">
                <a16:creationId xmlns="" xmlns:a16="http://schemas.microsoft.com/office/drawing/2014/main" id="{EFFC72F1-4EE0-4A28-A3C5-269765E2171E}"/>
              </a:ext>
            </a:extLst>
          </p:cNvPr>
          <p:cNvSpPr/>
          <p:nvPr/>
        </p:nvSpPr>
        <p:spPr>
          <a:xfrm>
            <a:off x="3200400" y="6062474"/>
            <a:ext cx="2133600" cy="338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6CB0D9F6-9183-42E0-B40F-624515B0C2FA}"/>
              </a:ext>
            </a:extLst>
          </p:cNvPr>
          <p:cNvPicPr>
            <a:picLocks noChangeAspect="1"/>
          </p:cNvPicPr>
          <p:nvPr/>
        </p:nvPicPr>
        <p:blipFill>
          <a:blip r:embed="rId5"/>
          <a:stretch>
            <a:fillRect/>
          </a:stretch>
        </p:blipFill>
        <p:spPr>
          <a:xfrm>
            <a:off x="304799" y="1233814"/>
            <a:ext cx="8839201" cy="5791200"/>
          </a:xfrm>
          <a:prstGeom prst="rect">
            <a:avLst/>
          </a:prstGeom>
        </p:spPr>
      </p:pic>
    </p:spTree>
    <p:extLst>
      <p:ext uri="{BB962C8B-B14F-4D97-AF65-F5344CB8AC3E}">
        <p14:creationId xmlns:p14="http://schemas.microsoft.com/office/powerpoint/2010/main" val="1398419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83973-0D80-42FC-869F-AE8DCC50BE23}"/>
              </a:ext>
            </a:extLst>
          </p:cNvPr>
          <p:cNvSpPr>
            <a:spLocks noGrp="1"/>
          </p:cNvSpPr>
          <p:nvPr>
            <p:ph type="title"/>
          </p:nvPr>
        </p:nvSpPr>
        <p:spPr>
          <a:xfrm>
            <a:off x="228600" y="380999"/>
            <a:ext cx="8686800" cy="838201"/>
          </a:xfrm>
        </p:spPr>
        <p:txBody>
          <a:bodyPr vert="horz" lIns="91440" tIns="45720" rIns="91440" bIns="45720" rtlCol="0" anchor="ctr">
            <a:normAutofit/>
          </a:bodyPr>
          <a:lstStyle/>
          <a:p>
            <a:pPr algn="ctr"/>
            <a:r>
              <a:rPr lang="en-US" b="1" kern="1200" spc="-70" baseline="0" dirty="0">
                <a:solidFill>
                  <a:schemeClr val="tx1"/>
                </a:solidFill>
                <a:latin typeface="+mj-lt"/>
                <a:ea typeface="+mj-ea"/>
                <a:cs typeface="+mj-cs"/>
              </a:rPr>
              <a:t>Yahoo Finance / Value Line </a:t>
            </a:r>
          </a:p>
        </p:txBody>
      </p:sp>
      <p:sp>
        <p:nvSpPr>
          <p:cNvPr id="5" name="Footer Placeholder 4">
            <a:extLst>
              <a:ext uri="{FF2B5EF4-FFF2-40B4-BE49-F238E27FC236}">
                <a16:creationId xmlns="" xmlns:a16="http://schemas.microsoft.com/office/drawing/2014/main" id="{AC9570A4-ADC3-4D3B-A21B-08DD598D04DE}"/>
              </a:ext>
            </a:extLst>
          </p:cNvPr>
          <p:cNvSpPr>
            <a:spLocks noGrp="1"/>
          </p:cNvSpPr>
          <p:nvPr>
            <p:ph type="ftr" sz="quarter" idx="11"/>
          </p:nvPr>
        </p:nvSpPr>
        <p:spPr>
          <a:xfrm>
            <a:off x="1600200" y="18288"/>
            <a:ext cx="6096000" cy="329184"/>
          </a:xfrm>
        </p:spPr>
        <p:txBody>
          <a:bodyPr vert="horz" lIns="91440" tIns="45720" rIns="91440" bIns="45720" rtlCol="0" anchor="ctr">
            <a:normAutofit/>
          </a:bodyPr>
          <a:lstStyle/>
          <a:p>
            <a:pPr>
              <a:spcAft>
                <a:spcPts val="600"/>
              </a:spcAft>
            </a:pPr>
            <a:r>
              <a:rPr lang="fr-FR"/>
              <a:t>WWW.BETTERINVESTING.ORG</a:t>
            </a:r>
            <a:endParaRPr lang="en-US"/>
          </a:p>
        </p:txBody>
      </p:sp>
      <p:sp>
        <p:nvSpPr>
          <p:cNvPr id="4" name="Slide Number Placeholder 3">
            <a:extLst>
              <a:ext uri="{FF2B5EF4-FFF2-40B4-BE49-F238E27FC236}">
                <a16:creationId xmlns="" xmlns:a16="http://schemas.microsoft.com/office/drawing/2014/main" id="{1243ED7E-326B-40C9-927C-BB70DD577835}"/>
              </a:ext>
            </a:extLst>
          </p:cNvPr>
          <p:cNvSpPr>
            <a:spLocks noGrp="1"/>
          </p:cNvSpPr>
          <p:nvPr>
            <p:ph type="sldNum" sz="quarter" idx="12"/>
          </p:nvPr>
        </p:nvSpPr>
        <p:spPr>
          <a:xfrm>
            <a:off x="8077200" y="18288"/>
            <a:ext cx="1066800" cy="329184"/>
          </a:xfrm>
        </p:spPr>
        <p:txBody>
          <a:bodyPr vert="horz" lIns="91440" tIns="45720" rIns="91440" bIns="45720" rtlCol="0" anchor="ctr">
            <a:normAutofit/>
          </a:bodyPr>
          <a:lstStyle/>
          <a:p>
            <a:pPr>
              <a:lnSpc>
                <a:spcPct val="90000"/>
              </a:lnSpc>
              <a:spcAft>
                <a:spcPts val="600"/>
              </a:spcAft>
            </a:pPr>
            <a:fld id="{B7C7DEAE-B1FF-4F0D-9790-23B38FF51CAA}" type="slidenum">
              <a:rPr lang="en-US" sz="1700" smtClean="0"/>
              <a:pPr>
                <a:lnSpc>
                  <a:spcPct val="90000"/>
                </a:lnSpc>
                <a:spcAft>
                  <a:spcPts val="600"/>
                </a:spcAft>
              </a:pPr>
              <a:t>9</a:t>
            </a:fld>
            <a:endParaRPr lang="en-US" sz="1700"/>
          </a:p>
        </p:txBody>
      </p:sp>
      <p:pic>
        <p:nvPicPr>
          <p:cNvPr id="8" name="Picture 7">
            <a:extLst>
              <a:ext uri="{FF2B5EF4-FFF2-40B4-BE49-F238E27FC236}">
                <a16:creationId xmlns="" xmlns:a16="http://schemas.microsoft.com/office/drawing/2014/main" id="{1F53F735-DA82-4392-86A5-9044576F1AF1}"/>
              </a:ext>
            </a:extLst>
          </p:cNvPr>
          <p:cNvPicPr>
            <a:picLocks noChangeAspect="1"/>
          </p:cNvPicPr>
          <p:nvPr/>
        </p:nvPicPr>
        <p:blipFill>
          <a:blip r:embed="rId3"/>
          <a:stretch>
            <a:fillRect/>
          </a:stretch>
        </p:blipFill>
        <p:spPr>
          <a:xfrm>
            <a:off x="128270" y="1295400"/>
            <a:ext cx="4367531" cy="5257800"/>
          </a:xfrm>
          <a:prstGeom prst="rect">
            <a:avLst/>
          </a:prstGeom>
        </p:spPr>
      </p:pic>
      <p:pic>
        <p:nvPicPr>
          <p:cNvPr id="11" name="Picture 10">
            <a:extLst>
              <a:ext uri="{FF2B5EF4-FFF2-40B4-BE49-F238E27FC236}">
                <a16:creationId xmlns="" xmlns:a16="http://schemas.microsoft.com/office/drawing/2014/main" id="{19081920-BBC8-4AF5-A748-E80B7CAEA0B1}"/>
              </a:ext>
            </a:extLst>
          </p:cNvPr>
          <p:cNvPicPr>
            <a:picLocks noChangeAspect="1"/>
          </p:cNvPicPr>
          <p:nvPr/>
        </p:nvPicPr>
        <p:blipFill>
          <a:blip r:embed="rId4"/>
          <a:stretch>
            <a:fillRect/>
          </a:stretch>
        </p:blipFill>
        <p:spPr>
          <a:xfrm>
            <a:off x="4612227" y="1600289"/>
            <a:ext cx="4400549" cy="2398429"/>
          </a:xfrm>
          <a:prstGeom prst="rect">
            <a:avLst/>
          </a:prstGeom>
        </p:spPr>
      </p:pic>
      <p:pic>
        <p:nvPicPr>
          <p:cNvPr id="12" name="Picture 11">
            <a:extLst>
              <a:ext uri="{FF2B5EF4-FFF2-40B4-BE49-F238E27FC236}">
                <a16:creationId xmlns="" xmlns:a16="http://schemas.microsoft.com/office/drawing/2014/main" id="{BF7F4CA7-3945-4DE2-A4ED-05EE4E2A6871}"/>
              </a:ext>
            </a:extLst>
          </p:cNvPr>
          <p:cNvPicPr>
            <a:picLocks noChangeAspect="1"/>
          </p:cNvPicPr>
          <p:nvPr/>
        </p:nvPicPr>
        <p:blipFill>
          <a:blip r:embed="rId5"/>
          <a:stretch>
            <a:fillRect/>
          </a:stretch>
        </p:blipFill>
        <p:spPr>
          <a:xfrm>
            <a:off x="4495801" y="4038600"/>
            <a:ext cx="4519929" cy="2209800"/>
          </a:xfrm>
          <a:prstGeom prst="rect">
            <a:avLst/>
          </a:prstGeom>
        </p:spPr>
      </p:pic>
    </p:spTree>
    <p:extLst>
      <p:ext uri="{BB962C8B-B14F-4D97-AF65-F5344CB8AC3E}">
        <p14:creationId xmlns:p14="http://schemas.microsoft.com/office/powerpoint/2010/main" val="4275323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15687</TotalTime>
  <Words>1552</Words>
  <Application>Microsoft Office PowerPoint</Application>
  <PresentationFormat>On-screen Show (4:3)</PresentationFormat>
  <Paragraphs>160</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Times New Roman</vt:lpstr>
      <vt:lpstr>Verdana</vt:lpstr>
      <vt:lpstr>Clarity</vt:lpstr>
      <vt:lpstr>BetterInvesting PPT 2016</vt:lpstr>
      <vt:lpstr>         Maskey Krishnarao</vt:lpstr>
      <vt:lpstr>BUSINESS OF THE BANK</vt:lpstr>
      <vt:lpstr>PowerPoint Presentation</vt:lpstr>
      <vt:lpstr>PowerPoint Presentation</vt:lpstr>
      <vt:lpstr>Growth Rates</vt:lpstr>
      <vt:lpstr>Performance</vt:lpstr>
      <vt:lpstr>Loan Growth</vt:lpstr>
      <vt:lpstr>Global Payments group</vt:lpstr>
      <vt:lpstr>Yahoo Finance / Value Line </vt:lpstr>
      <vt:lpstr>PowerPoint Presentation</vt:lpstr>
      <vt:lpstr>Morning Star</vt:lpstr>
      <vt:lpstr>Definition of SSG Terms</vt:lpstr>
      <vt:lpstr>SSG+ Fundamental Company Data</vt:lpstr>
      <vt:lpstr>SSG+ Evaluate Management</vt:lpstr>
      <vt:lpstr>SSG Core Sales Peer Comparison</vt:lpstr>
      <vt:lpstr>SSG Core EPS Peer Comparison</vt:lpstr>
      <vt:lpstr>SSG Core Forecast Sales</vt:lpstr>
      <vt:lpstr>SSG Core Forecast Earnings</vt:lpstr>
      <vt:lpstr>% of Debt to Capital</vt:lpstr>
      <vt:lpstr>Price Earnings History</vt:lpstr>
      <vt:lpstr>Evaluating Risk and Reward</vt:lpstr>
      <vt:lpstr>Zoning / Upside – Downside Ratio </vt:lpstr>
      <vt:lpstr>Zoning / Upside – Downside Ratio </vt:lpstr>
      <vt:lpstr>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Webinar</dc:title>
  <dc:creator>Kevin Gillogly</dc:creator>
  <cp:lastModifiedBy>Microsoft account</cp:lastModifiedBy>
  <cp:revision>450</cp:revision>
  <cp:lastPrinted>2022-03-01T21:59:27Z</cp:lastPrinted>
  <dcterms:created xsi:type="dcterms:W3CDTF">2020-12-07T03:49:10Z</dcterms:created>
  <dcterms:modified xsi:type="dcterms:W3CDTF">2022-03-06T17:34:54Z</dcterms:modified>
</cp:coreProperties>
</file>