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9"/>
  </p:notesMasterIdLst>
  <p:sldIdLst>
    <p:sldId id="257" r:id="rId3"/>
    <p:sldId id="280" r:id="rId4"/>
    <p:sldId id="259" r:id="rId5"/>
    <p:sldId id="290" r:id="rId6"/>
    <p:sldId id="281" r:id="rId7"/>
    <p:sldId id="282" r:id="rId8"/>
    <p:sldId id="284" r:id="rId9"/>
    <p:sldId id="287" r:id="rId10"/>
    <p:sldId id="285" r:id="rId11"/>
    <p:sldId id="288" r:id="rId12"/>
    <p:sldId id="289" r:id="rId13"/>
    <p:sldId id="292" r:id="rId14"/>
    <p:sldId id="293" r:id="rId15"/>
    <p:sldId id="301" r:id="rId16"/>
    <p:sldId id="300" r:id="rId17"/>
    <p:sldId id="304" r:id="rId18"/>
    <p:sldId id="305" r:id="rId19"/>
    <p:sldId id="286" r:id="rId20"/>
    <p:sldId id="295" r:id="rId21"/>
    <p:sldId id="306" r:id="rId22"/>
    <p:sldId id="291" r:id="rId23"/>
    <p:sldId id="296" r:id="rId24"/>
    <p:sldId id="297" r:id="rId25"/>
    <p:sldId id="303" r:id="rId26"/>
    <p:sldId id="298" r:id="rId27"/>
    <p:sldId id="30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ine murphy" initials="jm" lastIdx="1" clrIdx="0">
    <p:extLst>
      <p:ext uri="{19B8F6BF-5375-455C-9EA6-DF929625EA0E}">
        <p15:presenceInfo xmlns:p15="http://schemas.microsoft.com/office/powerpoint/2012/main" userId="d811dc8cc6d71a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43135-826F-41F5-B0F4-479C386BCA6A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428C-FEE5-4505-8441-B511C05BD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7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3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Advised on 12 of the15 largest U.S. bankruptcies since 2000.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8428C-FEE5-4505-8441-B511C05BD4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Depressed Price: High price in 2021: $122.6     Low: 88.6 Today’s $85.91  and undervalued for the past 5 years while earnings  have been steadily increasing.</a:t>
            </a:r>
          </a:p>
          <a:p>
            <a:r>
              <a:rPr lang="en-US" dirty="0"/>
              <a:t>Room for PE expansion : Current PE of 12.3, and expected average PE of 18 (VL)</a:t>
            </a:r>
          </a:p>
          <a:p>
            <a:r>
              <a:rPr lang="en-US" dirty="0"/>
              <a:t>Net Margin expansion:  2021”s $18.6 </a:t>
            </a:r>
            <a:r>
              <a:rPr lang="en-US"/>
              <a:t>expected 22.5 in </a:t>
            </a:r>
            <a:r>
              <a:rPr lang="en-US" dirty="0"/>
              <a:t>5 in  five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8428C-FEE5-4505-8441-B511C05BD4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1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03201" y="1431608"/>
            <a:ext cx="1057911" cy="3902393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1066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458A"/>
                </a:solidFill>
              </a:rPr>
              <a:t>WWW.BETTERINVESTING.ORG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0182" y="1644058"/>
            <a:ext cx="10452485" cy="330894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Text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57867" y="15443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57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400"/>
            </a:lvl3pPr>
            <a:lvl4pPr>
              <a:buClrTx/>
              <a:defRPr sz="1800"/>
            </a:lvl4pPr>
            <a:lvl5pPr>
              <a:buClrTx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1950720" cy="329184"/>
          </a:xfrm>
        </p:spPr>
        <p:txBody>
          <a:bodyPr/>
          <a:lstStyle/>
          <a:p>
            <a:fld id="{2F8CF672-42BF-4BF9-8EFE-FC65F22BE002}" type="datetime1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18288"/>
            <a:ext cx="8128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WWW.BETTERINVESTING.ORG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45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FE68-4C74-483D-87DE-8E0FCAF42E8A}" type="datetime1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55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60500"/>
            <a:ext cx="53848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60500"/>
            <a:ext cx="53848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9CF0-EB8D-45DF-9C2B-2C313571B1E7}" type="datetime1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60499"/>
            <a:ext cx="5242560" cy="713531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22500"/>
            <a:ext cx="524256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460499"/>
            <a:ext cx="5242560" cy="713531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39840" y="2222500"/>
            <a:ext cx="524256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A6A2-D5C2-4DF5-B1A7-F379B3A62C45}" type="datetime1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96000" y="1475742"/>
            <a:ext cx="1061" cy="51536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933-0877-4D8C-9F91-63757D35EF2E}" type="datetime1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2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D0A8-39CB-4842-A8FB-6815808A291B}" type="datetime1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0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No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0" y="1431608"/>
            <a:ext cx="10668000" cy="5426393"/>
          </a:xfr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+mn-lt"/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03201" y="1431608"/>
            <a:ext cx="1057911" cy="3902393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1066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458A"/>
                </a:solidFill>
              </a:rPr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14892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0" y="1508760"/>
            <a:ext cx="5283200" cy="53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03201" y="1431608"/>
            <a:ext cx="1057911" cy="3902393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807200" y="1508760"/>
            <a:ext cx="5384800" cy="53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1066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458A"/>
                </a:solidFill>
              </a:rPr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4514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ide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03201" y="1431608"/>
            <a:ext cx="1057911" cy="3902393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1066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458A"/>
                </a:solidFill>
              </a:rPr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4580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03201" y="1431608"/>
            <a:ext cx="1057911" cy="39023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458A"/>
                </a:solidFill>
              </a:rPr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243685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or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8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2182767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458A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4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8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458A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458A"/>
                </a:solidFill>
              </a:rPr>
              <a:t>WWW.BETTERINVESTING.ORG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10566400" y="6414650"/>
            <a:ext cx="160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11481-767A-472F-9747-B1ABCE0A10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enter page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2182767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458A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2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6C3F-0BE6-4103-9D9F-CF3A98F41C1D}" type="datetime1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1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1066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08760"/>
            <a:ext cx="10668000" cy="534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458A"/>
                </a:solidFill>
              </a:rPr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411593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70" baseline="0">
          <a:solidFill>
            <a:srgbClr val="00458A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ts val="7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0" y="0"/>
            <a:ext cx="12192000" cy="36576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1582400" cy="105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7" y="41928"/>
            <a:ext cx="287831" cy="2819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609600" y="18288"/>
            <a:ext cx="1524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fld id="{95968B5B-D69B-4461-B92E-578436374BDB}" type="datetime1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133600" y="18288"/>
            <a:ext cx="8128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07696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FFFFFF"/>
                </a:solidFill>
              </a:defRPr>
            </a:lvl1pPr>
          </a:lstStyle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5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ts val="800"/>
        </a:spcBef>
        <a:buClrTx/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ts val="750"/>
        </a:spcBef>
        <a:buClrTx/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ts val="700"/>
        </a:spcBef>
        <a:buClrTx/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Tx/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667000" y="1219200"/>
            <a:ext cx="7582300" cy="479397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Houlihan Lokey            (NYSE: HLI)</a:t>
            </a:r>
          </a:p>
          <a:p>
            <a:endParaRPr lang="en-US" dirty="0"/>
          </a:p>
          <a:p>
            <a:r>
              <a:rPr lang="en-US" dirty="0"/>
              <a:t>BI First Cut Stock Reports    </a:t>
            </a:r>
          </a:p>
          <a:p>
            <a:pPr marL="0" indent="0">
              <a:buNone/>
            </a:pPr>
            <a:r>
              <a:rPr lang="en-US" dirty="0"/>
              <a:t>       Four First Cuts in 2021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r>
              <a:rPr lang="en-US" dirty="0"/>
              <a:t>Manifest Investing Round Table 4/26/2022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794952" y="92074"/>
            <a:ext cx="2681509" cy="1219200"/>
          </a:xfrm>
        </p:spPr>
        <p:txBody>
          <a:bodyPr>
            <a:normAutofit/>
          </a:bodyPr>
          <a:lstStyle/>
          <a:p>
            <a:r>
              <a:rPr lang="en-US" sz="3600" dirty="0"/>
              <a:t>Jo Murphy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C7DEAE-B1FF-4F0D-9790-23B38FF51CAA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>
                <a:solidFill>
                  <a:srgbClr val="00458A"/>
                </a:solidFill>
              </a:rPr>
              <a:t>WWW.BETTERINVESTING.ORG</a:t>
            </a:r>
            <a:endParaRPr lang="en-US" dirty="0">
              <a:solidFill>
                <a:srgbClr val="00458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87FFB-4F8C-733C-EEE9-911BC4D89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649" y="1004749"/>
            <a:ext cx="7768388" cy="1297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F89CE1-9BE3-DE70-37C8-3CC7BC3F78F3}"/>
              </a:ext>
            </a:extLst>
          </p:cNvPr>
          <p:cNvSpPr txBox="1"/>
          <p:nvPr/>
        </p:nvSpPr>
        <p:spPr>
          <a:xfrm>
            <a:off x="6715542" y="613993"/>
            <a:ext cx="238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June 14, 2022</a:t>
            </a:r>
          </a:p>
        </p:txBody>
      </p:sp>
    </p:spTree>
    <p:extLst>
      <p:ext uri="{BB962C8B-B14F-4D97-AF65-F5344CB8AC3E}">
        <p14:creationId xmlns:p14="http://schemas.microsoft.com/office/powerpoint/2010/main" val="1941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33878A-2B4E-52EC-B067-CB279099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B7C3AA-8DD9-7461-B553-C4BC61F1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9B9ADF-534C-DF0D-40F6-4AD5C55AD270}"/>
              </a:ext>
            </a:extLst>
          </p:cNvPr>
          <p:cNvSpPr/>
          <p:nvPr/>
        </p:nvSpPr>
        <p:spPr>
          <a:xfrm>
            <a:off x="2514601" y="715617"/>
            <a:ext cx="6082748" cy="675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Strong</a:t>
            </a:r>
            <a:r>
              <a:rPr lang="en-US" sz="2400" dirty="0"/>
              <a:t> </a:t>
            </a:r>
            <a:r>
              <a:rPr lang="en-US" sz="2400" b="1" dirty="0"/>
              <a:t>Financial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5F3464-0BE9-9B7F-6341-073DA329B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5000"/>
            <a:ext cx="12192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587F-D70C-82BD-27C5-8539B57E9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11582400" cy="6129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Governance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677EF-6A89-1988-0991-51D6029D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07305-A99B-141C-C271-12DDC4AD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79F59-AC30-C909-21CC-75FBF8DE4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13" y="957726"/>
            <a:ext cx="12192000" cy="533348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D74C4C7-ED14-4B67-5953-6B9359F6AEAF}"/>
              </a:ext>
            </a:extLst>
          </p:cNvPr>
          <p:cNvSpPr/>
          <p:nvPr/>
        </p:nvSpPr>
        <p:spPr>
          <a:xfrm>
            <a:off x="7294179" y="2532177"/>
            <a:ext cx="872359" cy="34684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D1F8F69-79EC-BF81-3359-2D82B0082F27}"/>
              </a:ext>
            </a:extLst>
          </p:cNvPr>
          <p:cNvSpPr/>
          <p:nvPr/>
        </p:nvSpPr>
        <p:spPr>
          <a:xfrm>
            <a:off x="6516413" y="3676956"/>
            <a:ext cx="872359" cy="34684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34BFF24-571C-D148-EBBA-4BF3227355C6}"/>
              </a:ext>
            </a:extLst>
          </p:cNvPr>
          <p:cNvSpPr/>
          <p:nvPr/>
        </p:nvSpPr>
        <p:spPr>
          <a:xfrm>
            <a:off x="5481144" y="5174680"/>
            <a:ext cx="872359" cy="34684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7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B287-EA98-269B-708E-00860C16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Diversified Industries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6F243-1859-45FB-0249-758C5515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3113" y="516847"/>
            <a:ext cx="8128000" cy="329184"/>
          </a:xfrm>
        </p:spPr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2CC47-0AF3-47EC-1C23-08B43130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E9B78F-1377-FEE9-911C-55C373925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113183"/>
            <a:ext cx="11791950" cy="63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1942-F158-8703-173B-5D1F9F52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Diversified client base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8EB3D-0F3C-E796-FAB4-8703CF91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E5771-E761-B312-FEE5-C7C1EDA8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2578B-5D2E-7650-97A9-A8468AF13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649"/>
            <a:ext cx="12192000" cy="5512123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C34E5831-D7A2-C831-B448-C0ECE0DD94BF}"/>
              </a:ext>
            </a:extLst>
          </p:cNvPr>
          <p:cNvSpPr/>
          <p:nvPr/>
        </p:nvSpPr>
        <p:spPr>
          <a:xfrm rot="21145280">
            <a:off x="6258077" y="1907126"/>
            <a:ext cx="515007" cy="259264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EA82E7E3-6A61-1DEA-16A6-579408CCF8D5}"/>
              </a:ext>
            </a:extLst>
          </p:cNvPr>
          <p:cNvSpPr/>
          <p:nvPr/>
        </p:nvSpPr>
        <p:spPr>
          <a:xfrm>
            <a:off x="6768661" y="2519554"/>
            <a:ext cx="515007" cy="259264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291A426E-E3F8-457C-2C4E-8734A629A2FE}"/>
              </a:ext>
            </a:extLst>
          </p:cNvPr>
          <p:cNvSpPr/>
          <p:nvPr/>
        </p:nvSpPr>
        <p:spPr>
          <a:xfrm>
            <a:off x="6614510" y="2199220"/>
            <a:ext cx="515007" cy="259264"/>
          </a:xfrm>
          <a:prstGeom prst="leftArrow">
            <a:avLst>
              <a:gd name="adj1" fmla="val 50000"/>
              <a:gd name="adj2" fmla="val 33784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4D29-6070-F49E-E093-4F06AE75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is the growth?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F6EDE-2199-78F0-F324-4903D53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79FF5-E4C4-32DD-9C6A-E4EEDA7B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7362F-9B80-EE9B-4868-7BD3C9469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635"/>
            <a:ext cx="12192000" cy="343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DA0CD3-2BEA-91FB-A731-349DEF67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2521A9-4DE7-7016-1C98-647004CA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2F796-F21D-D005-2610-85B759D59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885"/>
            <a:ext cx="12192000" cy="4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E3788F-B798-FB87-F79D-59BA50B2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48E014-C0C5-5D8A-1E33-91133E68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75796-6730-E883-A3BE-1799F630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091434"/>
            <a:ext cx="10448925" cy="1543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2E820-3CC8-846E-8B93-E25FABB7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708" y="2753545"/>
            <a:ext cx="3409950" cy="3095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49B6D3-8370-48CE-C45D-F3B14495F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876" y="2753545"/>
            <a:ext cx="3171825" cy="200895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DA4FA78-EB63-453F-7384-DC98DCCA0B0E}"/>
              </a:ext>
            </a:extLst>
          </p:cNvPr>
          <p:cNvSpPr/>
          <p:nvPr/>
        </p:nvSpPr>
        <p:spPr>
          <a:xfrm>
            <a:off x="4845269" y="1091434"/>
            <a:ext cx="1124607" cy="5902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E9000-DA3F-7695-FB36-A5C6FA810CA0}"/>
              </a:ext>
            </a:extLst>
          </p:cNvPr>
          <p:cNvSpPr txBox="1"/>
          <p:nvPr/>
        </p:nvSpPr>
        <p:spPr>
          <a:xfrm>
            <a:off x="3591034" y="466533"/>
            <a:ext cx="521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Analyst Coverage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07C742-5A89-D5EF-4D14-F7EA23EEC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729" y="4881560"/>
            <a:ext cx="4178456" cy="1509907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3D58762-C5D1-23B1-522B-2FC9A47BC6EB}"/>
              </a:ext>
            </a:extLst>
          </p:cNvPr>
          <p:cNvSpPr/>
          <p:nvPr/>
        </p:nvSpPr>
        <p:spPr>
          <a:xfrm>
            <a:off x="5790928" y="5506776"/>
            <a:ext cx="956442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79A7BE5-15B1-E0D7-88FD-9C840373AA39}"/>
              </a:ext>
            </a:extLst>
          </p:cNvPr>
          <p:cNvSpPr/>
          <p:nvPr/>
        </p:nvSpPr>
        <p:spPr>
          <a:xfrm>
            <a:off x="5790928" y="5838823"/>
            <a:ext cx="956442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0D378E-A3D4-A97E-B248-749CFB86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1BABA5-A76D-5EC7-B330-5A92E4C2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C48F84-FF46-A64C-C4FE-2A6D10EE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449" y="989799"/>
            <a:ext cx="2962275" cy="600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4E8A63-92BD-8C10-3F4F-24D989AE0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32" y="1798255"/>
            <a:ext cx="4352925" cy="519112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7847202-2DFD-4F24-0BAC-6675D160DD3A}"/>
              </a:ext>
            </a:extLst>
          </p:cNvPr>
          <p:cNvSpPr/>
          <p:nvPr/>
        </p:nvSpPr>
        <p:spPr>
          <a:xfrm rot="10800000">
            <a:off x="2548344" y="6660196"/>
            <a:ext cx="998483" cy="3291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067F8F5-8857-1B99-4137-07D7B92E0C9B}"/>
              </a:ext>
            </a:extLst>
          </p:cNvPr>
          <p:cNvSpPr/>
          <p:nvPr/>
        </p:nvSpPr>
        <p:spPr>
          <a:xfrm>
            <a:off x="1135117" y="3360684"/>
            <a:ext cx="998483" cy="3291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77DFA0-9E0B-3978-354F-5BF784FB0810}"/>
              </a:ext>
            </a:extLst>
          </p:cNvPr>
          <p:cNvSpPr txBox="1"/>
          <p:nvPr/>
        </p:nvSpPr>
        <p:spPr>
          <a:xfrm>
            <a:off x="7157544" y="1059003"/>
            <a:ext cx="4109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Manifest Investing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9B1F5F-4443-9F0F-6E2F-1CF8B461D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909" y="2378952"/>
            <a:ext cx="4756904" cy="36050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0F38FA-A8C0-6DC4-E02B-26D8B4C64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372" y="442565"/>
            <a:ext cx="30575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B6A327-1246-8981-D247-602F6FE0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38609F-D080-CDFC-898D-87A48FFA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A28E3-FC04-B434-A044-664CAE4D2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050" y="900200"/>
            <a:ext cx="6743950" cy="2137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86756-0345-3FD8-81BF-2240811FD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11" y="4807564"/>
            <a:ext cx="5645544" cy="2007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ED1C21-7F33-D23F-F84B-05A917B7C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37" y="1334391"/>
            <a:ext cx="4245061" cy="1619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67837F-1E25-5FF4-C62F-69D7E35B9099}"/>
              </a:ext>
            </a:extLst>
          </p:cNvPr>
          <p:cNvSpPr txBox="1"/>
          <p:nvPr/>
        </p:nvSpPr>
        <p:spPr>
          <a:xfrm>
            <a:off x="1145628" y="672498"/>
            <a:ext cx="1035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Value Line Projections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5FFAB2-BE47-0602-18CC-131D175EA834}"/>
              </a:ext>
            </a:extLst>
          </p:cNvPr>
          <p:cNvSpPr txBox="1"/>
          <p:nvPr/>
        </p:nvSpPr>
        <p:spPr>
          <a:xfrm>
            <a:off x="1090644" y="3027197"/>
            <a:ext cx="10951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purchase of GCA brought a Japan-based investment bank with a technology-industry focus into the fold. After the acquisition, the company stands out as the most active M&amp;A advisor in the technology arena. Furthermore, Houlihan now has a substantial footprint in the Asia/Pacific region, which management has indicated will be a target for future investments. Before the GCA acquisition, the company has made a number of substantial acquisitions in Europe, where Houlihan now stands out as one of the largest M&amp;A advisors. </a:t>
            </a:r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1EDC83-364E-E144-B894-B10F0DA1FED9}"/>
              </a:ext>
            </a:extLst>
          </p:cNvPr>
          <p:cNvSpPr/>
          <p:nvPr/>
        </p:nvSpPr>
        <p:spPr>
          <a:xfrm>
            <a:off x="10769600" y="1401313"/>
            <a:ext cx="928414" cy="427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814CC6-32F7-E536-5B6D-D960F8A6195B}"/>
              </a:ext>
            </a:extLst>
          </p:cNvPr>
          <p:cNvSpPr/>
          <p:nvPr/>
        </p:nvSpPr>
        <p:spPr>
          <a:xfrm>
            <a:off x="10632966" y="1978796"/>
            <a:ext cx="1065048" cy="3772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065C1-FD0A-08F9-FDF7-466611E7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9903C4-051E-FF6D-7E31-656CAC362F30}"/>
              </a:ext>
            </a:extLst>
          </p:cNvPr>
          <p:cNvSpPr/>
          <p:nvPr/>
        </p:nvSpPr>
        <p:spPr>
          <a:xfrm>
            <a:off x="9144000" y="500469"/>
            <a:ext cx="2743200" cy="728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Depressed price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E5B38-F98F-8182-D628-162DA8F7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D369FA-82DB-3320-F3B6-4F05EDE5A3F7}"/>
              </a:ext>
            </a:extLst>
          </p:cNvPr>
          <p:cNvSpPr/>
          <p:nvPr/>
        </p:nvSpPr>
        <p:spPr>
          <a:xfrm>
            <a:off x="8309113" y="1848678"/>
            <a:ext cx="536713" cy="42738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199C4D-ED48-6E6D-6AE9-12466FA51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1489295"/>
            <a:ext cx="9772650" cy="62674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232E1E-D18B-0950-C283-B4F8211C0302}"/>
              </a:ext>
            </a:extLst>
          </p:cNvPr>
          <p:cNvSpPr/>
          <p:nvPr/>
        </p:nvSpPr>
        <p:spPr>
          <a:xfrm>
            <a:off x="304800" y="500469"/>
            <a:ext cx="2120348" cy="728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 Expansion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E301489-A9C4-8EFD-F900-482DF875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235" y="302376"/>
            <a:ext cx="11600329" cy="112507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Triple Play?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FF4E6E6-0DD5-A288-C8B3-424B47B82B79}"/>
              </a:ext>
            </a:extLst>
          </p:cNvPr>
          <p:cNvSpPr/>
          <p:nvPr/>
        </p:nvSpPr>
        <p:spPr>
          <a:xfrm>
            <a:off x="8397766" y="1755228"/>
            <a:ext cx="630620" cy="427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333222-0454-7826-1617-572D4C783127}"/>
              </a:ext>
            </a:extLst>
          </p:cNvPr>
          <p:cNvSpPr/>
          <p:nvPr/>
        </p:nvSpPr>
        <p:spPr>
          <a:xfrm>
            <a:off x="9312166" y="3026979"/>
            <a:ext cx="1825458" cy="735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Rising earnings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F29A35-F4FA-41C2-DB60-F5C5E815EB7F}"/>
              </a:ext>
            </a:extLst>
          </p:cNvPr>
          <p:cNvCxnSpPr/>
          <p:nvPr/>
        </p:nvCxnSpPr>
        <p:spPr>
          <a:xfrm flipH="1">
            <a:off x="8845826" y="1229355"/>
            <a:ext cx="382257" cy="52587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8F4AFE-FAA9-20F3-2415-4EE201074749}"/>
              </a:ext>
            </a:extLst>
          </p:cNvPr>
          <p:cNvCxnSpPr/>
          <p:nvPr/>
        </p:nvCxnSpPr>
        <p:spPr>
          <a:xfrm>
            <a:off x="2286369" y="680476"/>
            <a:ext cx="4269942" cy="6805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A94B7A-35EF-B1AA-C136-4EAA43C942F5}"/>
              </a:ext>
            </a:extLst>
          </p:cNvPr>
          <p:cNvCxnSpPr/>
          <p:nvPr/>
        </p:nvCxnSpPr>
        <p:spPr>
          <a:xfrm>
            <a:off x="2522483" y="693683"/>
            <a:ext cx="8247117" cy="521313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D3FF708-0BDB-904D-AAF2-AB6573C78225}"/>
              </a:ext>
            </a:extLst>
          </p:cNvPr>
          <p:cNvSpPr/>
          <p:nvPr/>
        </p:nvSpPr>
        <p:spPr>
          <a:xfrm>
            <a:off x="6695090" y="137418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7DA23E-1CA4-FE03-FB4C-D7A1BCB2B9A8}"/>
              </a:ext>
            </a:extLst>
          </p:cNvPr>
          <p:cNvSpPr/>
          <p:nvPr/>
        </p:nvSpPr>
        <p:spPr>
          <a:xfrm>
            <a:off x="6327227" y="1394895"/>
            <a:ext cx="658649" cy="487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9EC5EA-7977-F083-B735-184A943D1B59}"/>
              </a:ext>
            </a:extLst>
          </p:cNvPr>
          <p:cNvSpPr/>
          <p:nvPr/>
        </p:nvSpPr>
        <p:spPr>
          <a:xfrm>
            <a:off x="10678913" y="5964345"/>
            <a:ext cx="516137" cy="288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019259-993D-9A14-F9B8-30B43F2694AF}"/>
              </a:ext>
            </a:extLst>
          </p:cNvPr>
          <p:cNvSpPr/>
          <p:nvPr/>
        </p:nvSpPr>
        <p:spPr>
          <a:xfrm>
            <a:off x="6327227" y="5129048"/>
            <a:ext cx="4867823" cy="288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C33A7F-EE4D-2B7A-A329-ADDFCB0B1821}"/>
              </a:ext>
            </a:extLst>
          </p:cNvPr>
          <p:cNvCxnSpPr>
            <a:cxnSpLocks/>
          </p:cNvCxnSpPr>
          <p:nvPr/>
        </p:nvCxnSpPr>
        <p:spPr>
          <a:xfrm flipH="1">
            <a:off x="9989248" y="3775910"/>
            <a:ext cx="235647" cy="13216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9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48C24-1FC1-A618-20C2-65EAF1165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A8AB48-64E1-A0CC-C760-D99E58A2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Disclaimer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8AE38-5587-2C04-DE41-304DD80D8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2C6722-3C2F-4848-B4F2-F0D2030C0D10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F038B-335E-003D-FB62-80665A3D1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458A"/>
                </a:solidFill>
              </a:rPr>
              <a:t>WWW.BETTERINVESTING.ORG</a:t>
            </a:r>
            <a:endParaRPr lang="en-US" dirty="0">
              <a:solidFill>
                <a:srgbClr val="00458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B7215-24BB-F95B-F2EC-E7232F6A3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68" y="528430"/>
            <a:ext cx="99631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AF99-672E-1427-B58B-9C932EA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Value Line updates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6CF67E-CD3B-860F-BBFC-4AA29CBAA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485" y="2571093"/>
            <a:ext cx="8410575" cy="2514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77833-E889-3B81-E906-DF014CFD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1DC33-65E2-69DD-D356-09744F616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FAF2ED-3D2F-26C7-FC41-3FED8F59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751" y="1725749"/>
            <a:ext cx="8705850" cy="952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0AF5FC-28A4-92DA-39D1-309C3928F950}"/>
              </a:ext>
            </a:extLst>
          </p:cNvPr>
          <p:cNvSpPr txBox="1"/>
          <p:nvPr/>
        </p:nvSpPr>
        <p:spPr>
          <a:xfrm>
            <a:off x="6553528" y="5103674"/>
            <a:ext cx="4216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Rank &amp; rating changes:4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4/29/22 - Technical rank down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5/6/22 - Technical rank down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5/6/22 - Timeliness </a:t>
            </a:r>
            <a:r>
              <a:rPr lang="en-US" b="1" i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TM</a:t>
            </a: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rank down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6/3/22 - Timeliness </a:t>
            </a:r>
            <a:r>
              <a:rPr lang="en-US" b="1" i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TM</a:t>
            </a: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rank down</a:t>
            </a:r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0A4588-3BF0-6119-B8BE-4FFD39D40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5103674"/>
            <a:ext cx="46101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2764D-7856-2398-2853-3F1C9F15C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607"/>
            <a:ext cx="12192000" cy="6068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D9732A-56F3-CA10-948A-89B8C84E4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845432"/>
            <a:ext cx="5676900" cy="1476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879240-F8F4-C216-4F54-BE44ED6E9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818" y="5076659"/>
            <a:ext cx="16287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4E1A33-E9AC-0878-F3D2-55A8D3D1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C3C024-3D6B-96BC-08A5-E6F29FBB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341AA-576B-2489-F4DB-E775048EA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547687"/>
            <a:ext cx="11296650" cy="5762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A3670F-B0ED-8226-BD4B-14EB0A7A4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207" y="1277007"/>
            <a:ext cx="6515593" cy="138749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58F9C1-94D8-44E9-1CB3-B117400AC139}"/>
              </a:ext>
            </a:extLst>
          </p:cNvPr>
          <p:cNvSpPr/>
          <p:nvPr/>
        </p:nvSpPr>
        <p:spPr>
          <a:xfrm>
            <a:off x="6295697" y="5328745"/>
            <a:ext cx="1608082" cy="252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5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FAAAF-8815-3512-DEFC-2C22F62FD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3AE4D-23A4-540D-6A97-A0816B07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6BAAA-2654-C4F5-C792-22F02DF8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07D73-C9F2-38C8-AB7F-4DF9AD4BA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55" y="665507"/>
            <a:ext cx="9991725" cy="5924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B7883F-4D10-0E4E-CE0F-A6A065372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02" y="665507"/>
            <a:ext cx="9717468" cy="6138863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2E9D54-D38B-D6E0-E6C4-0CAE1BC60AF7}"/>
              </a:ext>
            </a:extLst>
          </p:cNvPr>
          <p:cNvSpPr/>
          <p:nvPr/>
        </p:nvSpPr>
        <p:spPr>
          <a:xfrm>
            <a:off x="9301655" y="1576552"/>
            <a:ext cx="1134225" cy="3678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8D282-7C07-16CA-D4B7-28FC35AEE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430" y="2214266"/>
            <a:ext cx="3141610" cy="119834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171CADA-0FE9-B989-B35A-B0D582B5B16F}"/>
              </a:ext>
            </a:extLst>
          </p:cNvPr>
          <p:cNvSpPr/>
          <p:nvPr/>
        </p:nvSpPr>
        <p:spPr>
          <a:xfrm rot="7827264">
            <a:off x="10340485" y="1531307"/>
            <a:ext cx="1352899" cy="2102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05FA364-2C45-D083-EB69-274FEB443E5F}"/>
              </a:ext>
            </a:extLst>
          </p:cNvPr>
          <p:cNvSpPr/>
          <p:nvPr/>
        </p:nvSpPr>
        <p:spPr>
          <a:xfrm>
            <a:off x="1040524" y="1839310"/>
            <a:ext cx="809297" cy="735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6DA7A9B-9722-318F-3601-2E2E97BABA25}"/>
              </a:ext>
            </a:extLst>
          </p:cNvPr>
          <p:cNvSpPr/>
          <p:nvPr/>
        </p:nvSpPr>
        <p:spPr>
          <a:xfrm>
            <a:off x="1030906" y="2548759"/>
            <a:ext cx="809297" cy="735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1115E4E-FE8F-9FDE-D946-A7F3F677890C}"/>
              </a:ext>
            </a:extLst>
          </p:cNvPr>
          <p:cNvSpPr/>
          <p:nvPr/>
        </p:nvSpPr>
        <p:spPr>
          <a:xfrm rot="10800000">
            <a:off x="6327227" y="4759874"/>
            <a:ext cx="809297" cy="2325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CC084BD-47D9-3496-5A79-C3E2068623A1}"/>
              </a:ext>
            </a:extLst>
          </p:cNvPr>
          <p:cNvSpPr/>
          <p:nvPr/>
        </p:nvSpPr>
        <p:spPr>
          <a:xfrm rot="10800000">
            <a:off x="5035368" y="3511512"/>
            <a:ext cx="809297" cy="2325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9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F9036D-6C5A-B966-2624-A2DC3796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AD211A-8B2E-BEE0-7889-A9C7119B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802EE-CB37-D0EA-288E-26E79C207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31" y="695944"/>
            <a:ext cx="10575707" cy="2020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E4C54B-E270-E200-17FF-CF9131CDB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968" y="2779987"/>
            <a:ext cx="4924590" cy="3921671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8188469B-12B0-9654-6409-B6AE3FB6A500}"/>
              </a:ext>
            </a:extLst>
          </p:cNvPr>
          <p:cNvSpPr/>
          <p:nvPr/>
        </p:nvSpPr>
        <p:spPr>
          <a:xfrm>
            <a:off x="8187558" y="4567401"/>
            <a:ext cx="662151" cy="34684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2355E0E2-2A2C-37AC-6309-A5530850B7CC}"/>
              </a:ext>
            </a:extLst>
          </p:cNvPr>
          <p:cNvSpPr/>
          <p:nvPr/>
        </p:nvSpPr>
        <p:spPr>
          <a:xfrm>
            <a:off x="8187558" y="4141388"/>
            <a:ext cx="662151" cy="34684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963A78-4FE3-94B4-C50F-2299285D24B7}"/>
              </a:ext>
            </a:extLst>
          </p:cNvPr>
          <p:cNvCxnSpPr/>
          <p:nvPr/>
        </p:nvCxnSpPr>
        <p:spPr>
          <a:xfrm>
            <a:off x="4782207" y="4488229"/>
            <a:ext cx="105103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EEC091-65E1-5088-5287-434EB55A5F94}"/>
              </a:ext>
            </a:extLst>
          </p:cNvPr>
          <p:cNvCxnSpPr/>
          <p:nvPr/>
        </p:nvCxnSpPr>
        <p:spPr>
          <a:xfrm>
            <a:off x="5227773" y="4830159"/>
            <a:ext cx="105103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7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385AAE-49E8-D1A3-E920-68AC0ED2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36E9AD-7C9B-B71A-BE10-76225DCB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35ECB-F1E2-5A8D-6335-E3127F661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3" y="1650310"/>
            <a:ext cx="5075621" cy="3994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E226EA-C393-6EC3-8D9D-CF62CA172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75" y="1258062"/>
            <a:ext cx="51149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DAB05-D960-81DD-79DC-D1249993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47472"/>
            <a:ext cx="11582400" cy="1052513"/>
          </a:xfrm>
        </p:spPr>
        <p:txBody>
          <a:bodyPr/>
          <a:lstStyle/>
          <a:p>
            <a:pPr algn="ctr"/>
            <a:r>
              <a:rPr lang="en-US" dirty="0"/>
              <a:t>Houlihan Lokey Conclusion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73C39-2241-07B5-8A10-34B53512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43B4F-A36B-93C5-2ED6-B65C52CF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08699-037D-ABC6-1AD2-A02B1631D257}"/>
              </a:ext>
            </a:extLst>
          </p:cNvPr>
          <p:cNvSpPr txBox="1"/>
          <p:nvPr/>
        </p:nvSpPr>
        <p:spPr>
          <a:xfrm>
            <a:off x="1273313" y="1520686"/>
            <a:ext cx="102074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HLI is a medium-sized rather mature company that is still growing</a:t>
            </a:r>
          </a:p>
          <a:p>
            <a:endParaRPr lang="en-US" sz="2800" dirty="0"/>
          </a:p>
          <a:p>
            <a:r>
              <a:rPr lang="en-US" sz="2800" dirty="0"/>
              <a:t>It is well-managed and profitable</a:t>
            </a:r>
          </a:p>
          <a:p>
            <a:endParaRPr lang="en-US" sz="2800" dirty="0"/>
          </a:p>
          <a:p>
            <a:r>
              <a:rPr lang="en-US" sz="2800" dirty="0"/>
              <a:t>It is on sale now below its average PE and below Morningstar’s FV of $96</a:t>
            </a:r>
          </a:p>
          <a:p>
            <a:endParaRPr lang="en-US" sz="2800" dirty="0"/>
          </a:p>
          <a:p>
            <a:r>
              <a:rPr lang="en-US" sz="2800" dirty="0"/>
              <a:t>It is a worthy candidate for further study and possible  purchase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984598-F7EE-DC72-2B69-88D9F30A1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45" y="432152"/>
            <a:ext cx="7768388" cy="129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9873D-B7B5-4F9A-8E91-438AC1EC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561845"/>
            <a:ext cx="8421329" cy="1052513"/>
          </a:xfrm>
        </p:spPr>
        <p:txBody>
          <a:bodyPr/>
          <a:lstStyle/>
          <a:p>
            <a:pPr algn="ctr"/>
            <a:r>
              <a:rPr lang="en-US" dirty="0"/>
              <a:t>HLI Overview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1C72B-AE7D-4079-AD3B-53FA3E50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05A3A-B082-4914-BBA5-3DF7E5E2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63E06-FD23-4AC4-A6A4-988AC90EA7B2}"/>
              </a:ext>
            </a:extLst>
          </p:cNvPr>
          <p:cNvSpPr txBox="1"/>
          <p:nvPr/>
        </p:nvSpPr>
        <p:spPr>
          <a:xfrm>
            <a:off x="1928191" y="1742025"/>
            <a:ext cx="91738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Founded: </a:t>
            </a:r>
            <a:r>
              <a:rPr lang="en-US" sz="2000" dirty="0">
                <a:solidFill>
                  <a:prstClr val="black"/>
                </a:solidFill>
              </a:rPr>
              <a:t>1972     </a:t>
            </a:r>
            <a:r>
              <a:rPr lang="en-US" sz="2000" b="1" dirty="0">
                <a:solidFill>
                  <a:prstClr val="black"/>
                </a:solidFill>
              </a:rPr>
              <a:t>Public: </a:t>
            </a:r>
            <a:r>
              <a:rPr lang="en-US" sz="2000" dirty="0">
                <a:solidFill>
                  <a:prstClr val="black"/>
                </a:solidFill>
              </a:rPr>
              <a:t>2015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Headquarters: </a:t>
            </a:r>
            <a:r>
              <a:rPr lang="en-US" sz="2000" dirty="0">
                <a:solidFill>
                  <a:prstClr val="black"/>
                </a:solidFill>
              </a:rPr>
              <a:t>Los Angeles, CA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Regional Headquarters: U.S., </a:t>
            </a:r>
            <a:r>
              <a:rPr lang="en-US" sz="2000" dirty="0">
                <a:solidFill>
                  <a:prstClr val="black"/>
                </a:solidFill>
              </a:rPr>
              <a:t>Europe, Asia, Australia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Revenue Breakdown: </a:t>
            </a:r>
            <a:r>
              <a:rPr lang="en-US" sz="2000" dirty="0">
                <a:solidFill>
                  <a:prstClr val="black"/>
                </a:solidFill>
              </a:rPr>
              <a:t>Corporate</a:t>
            </a:r>
            <a:r>
              <a:rPr lang="en-US" sz="2000" b="1" dirty="0">
                <a:solidFill>
                  <a:prstClr val="black"/>
                </a:solidFill>
              </a:rPr>
              <a:t> F</a:t>
            </a:r>
            <a:r>
              <a:rPr lang="en-US" sz="2000" dirty="0">
                <a:solidFill>
                  <a:prstClr val="black"/>
                </a:solidFill>
              </a:rPr>
              <a:t>inancings 53%, Restructurings 35%, and Advisory Services 12% 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Growth by acquisitions: </a:t>
            </a:r>
            <a:r>
              <a:rPr lang="en-US" sz="2000" dirty="0">
                <a:solidFill>
                  <a:prstClr val="black"/>
                </a:solidFill>
              </a:rPr>
              <a:t>most recent GCA Japan-based investment bank giving it a footprint in Asia-Pacific region.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Ownership</a:t>
            </a:r>
            <a:r>
              <a:rPr lang="en-US" sz="2000" dirty="0">
                <a:solidFill>
                  <a:prstClr val="black"/>
                </a:solidFill>
              </a:rPr>
              <a:t>: Officers &amp; Directors 77.8%</a:t>
            </a:r>
            <a:br>
              <a:rPr lang="en-US" sz="2000" dirty="0">
                <a:solidFill>
                  <a:prstClr val="black"/>
                </a:solidFill>
              </a:rPr>
            </a:b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Debt</a:t>
            </a:r>
            <a:r>
              <a:rPr lang="en-US" sz="2000" dirty="0">
                <a:solidFill>
                  <a:prstClr val="black"/>
                </a:solidFill>
              </a:rPr>
              <a:t>: Nil (per 4/23/2022 VL)  8% CFRA</a:t>
            </a:r>
          </a:p>
        </p:txBody>
      </p:sp>
    </p:spTree>
    <p:extLst>
      <p:ext uri="{BB962C8B-B14F-4D97-AF65-F5344CB8AC3E}">
        <p14:creationId xmlns:p14="http://schemas.microsoft.com/office/powerpoint/2010/main" val="12215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90DBA-7F3A-35CC-3F3B-A1CBBFE3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11582400" cy="752061"/>
          </a:xfrm>
        </p:spPr>
        <p:txBody>
          <a:bodyPr/>
          <a:lstStyle/>
          <a:p>
            <a:pPr algn="ctr"/>
            <a:r>
              <a:rPr lang="en-US" dirty="0"/>
              <a:t>What They Do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8130D-0661-D4B9-FD31-39B082BC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DCCD6-83D4-A5EC-4378-21EA5304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E21F7-890A-F03B-42AB-33481F6DF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138"/>
            <a:ext cx="12192000" cy="58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2318F5-EF65-90BF-7372-84433592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1E536-DDC3-FAAA-76F7-8470DA3C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DC5F15-620B-C539-886C-3134230F5B98}"/>
              </a:ext>
            </a:extLst>
          </p:cNvPr>
          <p:cNvSpPr/>
          <p:nvPr/>
        </p:nvSpPr>
        <p:spPr>
          <a:xfrm flipH="1">
            <a:off x="3682446" y="426145"/>
            <a:ext cx="4555436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They Do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9BD0FF-BC9A-FF2C-5797-1636E590C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71" y="2088853"/>
            <a:ext cx="6667101" cy="1321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0D634-FC09-F094-27B5-5F14218EB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08" y="3667940"/>
            <a:ext cx="4301159" cy="1962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D233D2-EEDD-5E14-8812-371CAA880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774" y="2327413"/>
            <a:ext cx="4301159" cy="469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C2AEE9-C396-51AE-AFD8-8AF13592B499}"/>
              </a:ext>
            </a:extLst>
          </p:cNvPr>
          <p:cNvSpPr txBox="1"/>
          <p:nvPr/>
        </p:nvSpPr>
        <p:spPr>
          <a:xfrm>
            <a:off x="1203852" y="6022428"/>
            <a:ext cx="607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Ranks #1 for the last 7 years in the U.S.</a:t>
            </a:r>
          </a:p>
        </p:txBody>
      </p:sp>
    </p:spTree>
    <p:extLst>
      <p:ext uri="{BB962C8B-B14F-4D97-AF65-F5344CB8AC3E}">
        <p14:creationId xmlns:p14="http://schemas.microsoft.com/office/powerpoint/2010/main" val="31733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9610A6-2D44-84AC-EB36-8EFA4B4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B17CB-C7E2-4BF9-67B5-836D0896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CE8D20-48AB-0750-F0D7-B57E7FC1D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260" y="1604716"/>
            <a:ext cx="4631635" cy="57200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1B64AE-4356-94C7-EACE-82F02872FEAA}"/>
              </a:ext>
            </a:extLst>
          </p:cNvPr>
          <p:cNvSpPr/>
          <p:nvPr/>
        </p:nvSpPr>
        <p:spPr>
          <a:xfrm flipH="1">
            <a:off x="3682446" y="426145"/>
            <a:ext cx="4555436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They Do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8FE9ED-DE31-5257-243D-0267ED433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107" y="1569145"/>
            <a:ext cx="3609975" cy="579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F010B7-AC61-62A9-48F8-6CE437474B0A}"/>
              </a:ext>
            </a:extLst>
          </p:cNvPr>
          <p:cNvSpPr txBox="1"/>
          <p:nvPr/>
        </p:nvSpPr>
        <p:spPr>
          <a:xfrm>
            <a:off x="4234120" y="1768892"/>
            <a:ext cx="2343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For the past 8 years</a:t>
            </a:r>
          </a:p>
        </p:txBody>
      </p:sp>
    </p:spTree>
    <p:extLst>
      <p:ext uri="{BB962C8B-B14F-4D97-AF65-F5344CB8AC3E}">
        <p14:creationId xmlns:p14="http://schemas.microsoft.com/office/powerpoint/2010/main" val="19029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EF2940-7E8B-9022-60AC-AE210061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958130-C458-36BE-D607-7C322265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FBC593-B20C-443C-A307-9D2AC9032467}"/>
              </a:ext>
            </a:extLst>
          </p:cNvPr>
          <p:cNvSpPr/>
          <p:nvPr/>
        </p:nvSpPr>
        <p:spPr>
          <a:xfrm flipH="1">
            <a:off x="3682446" y="426145"/>
            <a:ext cx="4555436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They 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37C57-356C-C42B-69B5-822B00147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387" y="1719388"/>
            <a:ext cx="6395830" cy="1439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45B368-1D85-1FA4-B636-A9AC70675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064" y="3230217"/>
            <a:ext cx="3800475" cy="41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31D6-61C3-B5B5-2E9C-C88FEA2DB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Statistics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BFA9D-A266-2DAA-2447-5EA342FF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D9B40-F901-3253-7F95-1E4568A7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DF618C-275D-A187-51F7-F0A5D839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86" y="1313621"/>
            <a:ext cx="93535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9B27B2-05E5-D9EC-D8C5-DD26F990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A1B070-12A7-2718-59C4-7F5839F6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F4CC37-8AC8-C78E-FEFA-BB78DFE36BD7}"/>
              </a:ext>
            </a:extLst>
          </p:cNvPr>
          <p:cNvSpPr/>
          <p:nvPr/>
        </p:nvSpPr>
        <p:spPr>
          <a:xfrm>
            <a:off x="2981740" y="654118"/>
            <a:ext cx="6082748" cy="675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Strong</a:t>
            </a:r>
            <a:r>
              <a:rPr lang="en-US" sz="2400" dirty="0"/>
              <a:t> </a:t>
            </a:r>
            <a:r>
              <a:rPr lang="en-US" sz="2400" b="1" dirty="0"/>
              <a:t>Financial Performance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506D6-49FD-A128-6CEE-3A57E6A08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051" y="2065476"/>
            <a:ext cx="67341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etterInvesting PPT 2016">
  <a:themeElements>
    <a:clrScheme name="Custom 5">
      <a:dk1>
        <a:sysClr val="windowText" lastClr="000000"/>
      </a:dk1>
      <a:lt1>
        <a:sysClr val="window" lastClr="FFFFFF"/>
      </a:lt1>
      <a:dk2>
        <a:srgbClr val="0045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ustom 5">
      <a:dk1>
        <a:sysClr val="windowText" lastClr="000000"/>
      </a:dk1>
      <a:lt1>
        <a:sysClr val="window" lastClr="FFFFFF"/>
      </a:lt1>
      <a:dk2>
        <a:srgbClr val="0045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583</Words>
  <Application>Microsoft Office PowerPoint</Application>
  <PresentationFormat>Widescreen</PresentationFormat>
  <Paragraphs>117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BetterInvesting PPT 2016</vt:lpstr>
      <vt:lpstr>Clarity</vt:lpstr>
      <vt:lpstr>Jo Murphy</vt:lpstr>
      <vt:lpstr>Disclaimer</vt:lpstr>
      <vt:lpstr>HLI Overview</vt:lpstr>
      <vt:lpstr>What They Do</vt:lpstr>
      <vt:lpstr>PowerPoint Presentation</vt:lpstr>
      <vt:lpstr>PowerPoint Presentation</vt:lpstr>
      <vt:lpstr>PowerPoint Presentation</vt:lpstr>
      <vt:lpstr>Summary Statistics</vt:lpstr>
      <vt:lpstr>PowerPoint Presentation</vt:lpstr>
      <vt:lpstr>PowerPoint Presentation</vt:lpstr>
      <vt:lpstr>Governance</vt:lpstr>
      <vt:lpstr>Diversified Industries</vt:lpstr>
      <vt:lpstr>Diversified client base</vt:lpstr>
      <vt:lpstr>Where is the growth?</vt:lpstr>
      <vt:lpstr>PowerPoint Presentation</vt:lpstr>
      <vt:lpstr>PowerPoint Presentation</vt:lpstr>
      <vt:lpstr>PowerPoint Presentation</vt:lpstr>
      <vt:lpstr>PowerPoint Presentation</vt:lpstr>
      <vt:lpstr>Triple Play?</vt:lpstr>
      <vt:lpstr>Value Line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Houlihan Lokey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josephine murphy</cp:lastModifiedBy>
  <cp:revision>33</cp:revision>
  <dcterms:created xsi:type="dcterms:W3CDTF">2022-05-28T01:43:16Z</dcterms:created>
  <dcterms:modified xsi:type="dcterms:W3CDTF">2022-06-11T23:59:00Z</dcterms:modified>
</cp:coreProperties>
</file>