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61" r:id="rId4"/>
    <p:sldId id="259" r:id="rId5"/>
    <p:sldId id="260" r:id="rId6"/>
    <p:sldId id="258" r:id="rId7"/>
    <p:sldId id="257" r:id="rId8"/>
    <p:sldId id="263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54D1-5260-4B8C-9EDF-8B750691993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4AC3-DACC-4994-B3E5-15E72AB4B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9497-F788-DA5E-C20F-03FAD0898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8FFCB-E9CA-7303-947C-0AD22DA85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9E00-23BB-D919-FCB5-80439383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037E1-FA89-29AC-C9AA-26689915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D4AD-4E10-38A0-CB4A-6C39B7F0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E277-FCB8-10A3-6426-AE61617D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C2547-A5EA-9B5D-88EE-7DF6736AA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92BFC-0287-8055-E02E-D6EFAE8C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710E2-154A-BD95-C5A0-C461BC78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65D2-21DE-AA45-6B27-9F509A01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44A83-65B6-FD44-DDC6-744428EDE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27D68-D061-F6C4-A7C2-6B46C8523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747E-3A24-BFB2-50DD-5B3DCB7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E5355-2465-F4E6-69FC-BADB75DF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6C4A-460F-33BA-0B19-FA84726B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31CB-2E64-8B5E-4116-879BC913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CD36-8E46-86B3-5169-AD8C4DEE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EA04-7DE6-3CE9-9E2D-B9A6972C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CC7E5-7554-D51D-7B82-7AB171E4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57DB-D892-B8B8-5D2C-6287069E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28EC-F728-756F-4243-95CE023C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AC9E9-062F-C0E3-AD65-6559F72E5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66455-EF7E-E854-D86A-3B308683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F6A00-6D84-2142-5987-EE7746C8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FA925-0A3C-97B3-AF5F-9F309413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6335-37AC-5685-30EC-B631AA7A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2FBE3-4679-472C-BB2F-9CBA2B14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0E3D6-CDB7-DE71-6169-DC05D3C3B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24FC7-E395-9CC8-F5F9-1C582D7C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E1B18-4F15-903E-47E2-6778457D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F408-95DA-4537-261B-9B933700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615A-324C-20E9-0306-7F021928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93E-3507-6DD9-A7E9-5227D22C0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F8FD0-2A74-62E2-34A4-BDE340346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15B1A-7233-C66E-B1F4-CF5F697A9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2711D-F25F-5C2D-3C84-DB2E597EA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9ABFA-91AB-AC95-B8A8-9D45DD12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AFF2A-C33D-771D-9521-36BAB41A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86D54-4973-654E-7AA0-A442391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5310-A557-A4D1-E269-D263AE62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A0D9-7D83-143A-60A6-5FF44609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9BF3E-060B-9FA7-0D0A-0ADA229D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65C1B-1FED-F5B3-D0A3-81B0E3C3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A212C-02DF-5331-D364-F74D44E2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7AAC9-9794-B60B-0CFB-B977D862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110B6-7949-B52A-9CED-27684958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E343-AAC8-8E4E-F143-EA7A03C8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3FA3-EC9B-08AF-2F10-9CA46470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DDA6A-D44C-BD69-362E-F6633A8BF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19FF1-52F9-6BF5-DACA-F96D1C26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B933F-0924-58DE-ADA1-677C1F2F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8D57-14F2-6C9E-B8DD-DB40BD79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2154-2101-A1EA-B9CA-0CF0752F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FD947-1E6F-7922-92D5-67BF23266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3BA16-A3D6-DD44-8928-7794E1F5C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D37D4-59A7-0758-CA22-AC4F796C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86258-D0D6-9B8B-A3D6-D9695A8E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46F71-C25B-A2E1-3FED-1DEE438E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9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DF505-2A23-DAC5-0614-09F14A67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C95FD-BED9-54C9-FA2A-60CEB3D9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F8E6E-AF8D-92B2-39DF-2B6BAB8DF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B9B7-F3E4-4BEF-BFDD-CDD16F5E87F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AB02-2205-5A5B-8A05-64839597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63A53-D59F-2D56-5A0F-13E63B7D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BB3-7B65-4EB2-8F7C-B557EF9D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1DB6-4FBE-D42E-D786-CAD225B42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FactSet Research (FDS)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47AB7-9623-CD96-7469-7B8A1C84C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Stock Study</a:t>
            </a:r>
          </a:p>
          <a:p>
            <a:r>
              <a:rPr lang="en-US" dirty="0"/>
              <a:t>By Jo Murphy </a:t>
            </a:r>
          </a:p>
          <a:p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119703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A22D4-20A7-5E4F-8739-2BDE7DC1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852128"/>
            <a:ext cx="11564964" cy="5153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30342-E9AC-9A66-0B9B-D21AD3A174B8}"/>
              </a:ext>
            </a:extLst>
          </p:cNvPr>
          <p:cNvSpPr txBox="1"/>
          <p:nvPr/>
        </p:nvSpPr>
        <p:spPr>
          <a:xfrm>
            <a:off x="7075503" y="3648722"/>
            <a:ext cx="2201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Debt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52% of Capital, but 10.7 x interest coverage, and paying off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198F1-2470-267C-425F-EC3BF45E8CD2}"/>
              </a:ext>
            </a:extLst>
          </p:cNvPr>
          <p:cNvSpPr txBox="1"/>
          <p:nvPr/>
        </p:nvSpPr>
        <p:spPr>
          <a:xfrm>
            <a:off x="4971495" y="3107184"/>
            <a:ext cx="17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Bought CUSIP 2022 from S&amp;P</a:t>
            </a:r>
          </a:p>
        </p:txBody>
      </p:sp>
    </p:spTree>
    <p:extLst>
      <p:ext uri="{BB962C8B-B14F-4D97-AF65-F5344CB8AC3E}">
        <p14:creationId xmlns:p14="http://schemas.microsoft.com/office/powerpoint/2010/main" val="389073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A3BCE-0B75-B46B-9FA8-A0A52382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65"/>
            <a:ext cx="12192000" cy="2077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82ACE-9EA2-2942-28EC-CA415ADC7FFF}"/>
              </a:ext>
            </a:extLst>
          </p:cNvPr>
          <p:cNvSpPr txBox="1"/>
          <p:nvPr/>
        </p:nvSpPr>
        <p:spPr>
          <a:xfrm>
            <a:off x="4618529" y="1530528"/>
            <a:ext cx="506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growth projections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62EC536-1F95-F483-5679-766E72AE6478}"/>
              </a:ext>
            </a:extLst>
          </p:cNvPr>
          <p:cNvSpPr/>
          <p:nvPr/>
        </p:nvSpPr>
        <p:spPr>
          <a:xfrm rot="19394138">
            <a:off x="9916356" y="1995526"/>
            <a:ext cx="195309" cy="4527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6CDC1-B1EE-3990-ECBA-0F94FDF6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691"/>
            <a:ext cx="12192000" cy="1578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F0A25-DF08-3688-EF53-A0C9C846A927}"/>
              </a:ext>
            </a:extLst>
          </p:cNvPr>
          <p:cNvSpPr txBox="1"/>
          <p:nvPr/>
        </p:nvSpPr>
        <p:spPr>
          <a:xfrm>
            <a:off x="1902371" y="1486542"/>
            <a:ext cx="600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Evaluating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D771E-B0BE-A89A-4E14-A285F854FA26}"/>
              </a:ext>
            </a:extLst>
          </p:cNvPr>
          <p:cNvSpPr txBox="1"/>
          <p:nvPr/>
        </p:nvSpPr>
        <p:spPr>
          <a:xfrm>
            <a:off x="4163627" y="4786683"/>
            <a:ext cx="411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Barbed Wire Fence?</a:t>
            </a:r>
          </a:p>
        </p:txBody>
      </p:sp>
    </p:spTree>
    <p:extLst>
      <p:ext uri="{BB962C8B-B14F-4D97-AF65-F5344CB8AC3E}">
        <p14:creationId xmlns:p14="http://schemas.microsoft.com/office/powerpoint/2010/main" val="29390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AEF89-50A2-B6FA-4846-143EAE84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469"/>
            <a:ext cx="12192000" cy="359906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13C4F5C-596E-AED7-7B80-43B4B125354C}"/>
              </a:ext>
            </a:extLst>
          </p:cNvPr>
          <p:cNvSpPr/>
          <p:nvPr/>
        </p:nvSpPr>
        <p:spPr>
          <a:xfrm rot="10800000">
            <a:off x="2876365" y="5379868"/>
            <a:ext cx="346229" cy="5681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108F0D8-DF00-9164-FD07-366746D9BE50}"/>
              </a:ext>
            </a:extLst>
          </p:cNvPr>
          <p:cNvSpPr/>
          <p:nvPr/>
        </p:nvSpPr>
        <p:spPr>
          <a:xfrm rot="10800000">
            <a:off x="8969408" y="5379868"/>
            <a:ext cx="265591" cy="5681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4CFA6-9443-376F-0CE3-30FCD858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4985" y="213064"/>
            <a:ext cx="80343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A959D-C0CC-C7AA-B8A7-EDB9E78AB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362" y="1272768"/>
            <a:ext cx="4572638" cy="3620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BCBA9E-D56E-C594-E9D4-B88D1EE53C61}"/>
              </a:ext>
            </a:extLst>
          </p:cNvPr>
          <p:cNvSpPr txBox="1"/>
          <p:nvPr/>
        </p:nvSpPr>
        <p:spPr>
          <a:xfrm>
            <a:off x="5977312" y="626437"/>
            <a:ext cx="186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VL High Price 690</a:t>
            </a:r>
          </a:p>
          <a:p>
            <a:r>
              <a:rPr lang="en-US" b="1" dirty="0"/>
              <a:t>      Low price 565</a:t>
            </a:r>
          </a:p>
        </p:txBody>
      </p:sp>
    </p:spTree>
    <p:extLst>
      <p:ext uri="{BB962C8B-B14F-4D97-AF65-F5344CB8AC3E}">
        <p14:creationId xmlns:p14="http://schemas.microsoft.com/office/powerpoint/2010/main" val="147939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8E9A4-6F8D-6630-1407-37F66805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3" y="142043"/>
            <a:ext cx="73041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62E8C-984C-84BB-8040-62E49BB6D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94" y="593862"/>
            <a:ext cx="3848448" cy="42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D6253-1567-7C5A-6754-059D2DE50D07}"/>
              </a:ext>
            </a:extLst>
          </p:cNvPr>
          <p:cNvSpPr txBox="1"/>
          <p:nvPr/>
        </p:nvSpPr>
        <p:spPr>
          <a:xfrm>
            <a:off x="1569052" y="1289953"/>
            <a:ext cx="93481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Conclusion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FDS is medium size mature steady-eddy company</a:t>
            </a:r>
          </a:p>
          <a:p>
            <a:r>
              <a:rPr lang="en-US" sz="2800" b="1" dirty="0"/>
              <a:t>Has grown sales annually for 42 years </a:t>
            </a:r>
          </a:p>
          <a:p>
            <a:r>
              <a:rPr lang="en-US" sz="2800" b="1" dirty="0"/>
              <a:t>Dividend  increased annually since 2007</a:t>
            </a:r>
          </a:p>
          <a:p>
            <a:r>
              <a:rPr lang="en-US" sz="2800" b="1" dirty="0"/>
              <a:t>EPS increased annually for 26 years</a:t>
            </a:r>
          </a:p>
          <a:p>
            <a:r>
              <a:rPr lang="en-US" sz="2800" b="1" dirty="0"/>
              <a:t>Narrow moat from switching costs</a:t>
            </a:r>
          </a:p>
          <a:p>
            <a:r>
              <a:rPr lang="en-US" sz="2800" b="1" dirty="0"/>
              <a:t>Currently overpriced</a:t>
            </a:r>
          </a:p>
          <a:p>
            <a:r>
              <a:rPr lang="en-US" sz="2800" b="1" dirty="0"/>
              <a:t>Morningstar analyst thinks it  could be  bought by larger      company with ample finances</a:t>
            </a:r>
          </a:p>
          <a:p>
            <a:r>
              <a:rPr lang="en-US" sz="2800" b="1" dirty="0"/>
              <a:t>Suggest watch for buying  opportunity if interested.</a:t>
            </a:r>
          </a:p>
          <a:p>
            <a:endParaRPr lang="en-US" sz="2400" b="1" dirty="0"/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A2D6B-86C4-6C7A-C834-EA71447B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DBB3-7B65-4EB2-8F7C-B557EF9DE0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8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90EED-8E81-0173-6376-41D1EB3E1AA1}"/>
              </a:ext>
            </a:extLst>
          </p:cNvPr>
          <p:cNvSpPr txBox="1"/>
          <p:nvPr/>
        </p:nvSpPr>
        <p:spPr>
          <a:xfrm>
            <a:off x="1385455" y="2539013"/>
            <a:ext cx="101382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FactSet Research Systems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Inc., a financial data and analytics company, provides integrated financial information and analytical applications to the investment community in the Americas (64%), Europe, the Middle East, Africa (26%), and the Asia Pacific (10%).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company delivers insight and information through the workflow solutions of research (38-40%), analytics and trading (32%), content and technology solutions (24%), and wealth.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It serves portfolio managers, investment banks, asset managers, wealth advisors, corporate clients, and other financial services entities.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FactSet Research Systems Inc. was founded in 1978 and is headquartered in Norwalk, Connecticut.  Went public 1996, and was added to the S&amp;P 500 in 2021.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5F7B3-7722-B1CB-D815-1A301328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51" y="1222669"/>
            <a:ext cx="3051497" cy="1211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4F82C7-9BEE-4C9B-EF1B-0FF163637209}"/>
              </a:ext>
            </a:extLst>
          </p:cNvPr>
          <p:cNvSpPr txBox="1"/>
          <p:nvPr/>
        </p:nvSpPr>
        <p:spPr>
          <a:xfrm>
            <a:off x="1447061" y="496034"/>
            <a:ext cx="276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Sector</a:t>
            </a:r>
            <a:r>
              <a:rPr lang="en-US" sz="2400" dirty="0"/>
              <a:t>: </a:t>
            </a:r>
            <a:r>
              <a:rPr lang="en-US" sz="2400" b="1" dirty="0"/>
              <a:t>Financial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04B91-EACB-D56C-8790-A935E54D1ED8}"/>
              </a:ext>
            </a:extLst>
          </p:cNvPr>
          <p:cNvSpPr txBox="1"/>
          <p:nvPr/>
        </p:nvSpPr>
        <p:spPr>
          <a:xfrm>
            <a:off x="7701647" y="496034"/>
            <a:ext cx="382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Industry:</a:t>
            </a:r>
            <a:r>
              <a:rPr lang="en-US" sz="2400" dirty="0"/>
              <a:t> </a:t>
            </a:r>
            <a:r>
              <a:rPr lang="en-US" sz="2400" b="1" dirty="0"/>
              <a:t>Data and Stock Exchanges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0B612-A103-835D-8892-49DD615BCC54}"/>
              </a:ext>
            </a:extLst>
          </p:cNvPr>
          <p:cNvSpPr txBox="1"/>
          <p:nvPr/>
        </p:nvSpPr>
        <p:spPr>
          <a:xfrm>
            <a:off x="4039340" y="496034"/>
            <a:ext cx="344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Size:</a:t>
            </a:r>
            <a:r>
              <a:rPr lang="en-US" sz="2400" dirty="0"/>
              <a:t> Medium  1.9 Billion</a:t>
            </a:r>
          </a:p>
        </p:txBody>
      </p:sp>
    </p:spTree>
    <p:extLst>
      <p:ext uri="{BB962C8B-B14F-4D97-AF65-F5344CB8AC3E}">
        <p14:creationId xmlns:p14="http://schemas.microsoft.com/office/powerpoint/2010/main" val="353815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7CCCD-AD36-073A-8CBF-C34F39F3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43"/>
            <a:ext cx="12192000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60659-F98C-3DFC-F509-7DC88C2E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056"/>
            <a:ext cx="12192000" cy="59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95652-528F-8E1B-D0F9-48C71CCA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71"/>
            <a:ext cx="12192000" cy="6413458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41A2C68-D424-67EF-DB7F-F7A17C1A589E}"/>
              </a:ext>
            </a:extLst>
          </p:cNvPr>
          <p:cNvSpPr/>
          <p:nvPr/>
        </p:nvSpPr>
        <p:spPr>
          <a:xfrm>
            <a:off x="11407806" y="4225770"/>
            <a:ext cx="784194" cy="71909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123396F-7214-C79E-5017-DF2BA4C421A2}"/>
              </a:ext>
            </a:extLst>
          </p:cNvPr>
          <p:cNvSpPr/>
          <p:nvPr/>
        </p:nvSpPr>
        <p:spPr>
          <a:xfrm>
            <a:off x="11462551" y="2460445"/>
            <a:ext cx="674703" cy="71909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9F300-80A1-AA04-3FFD-AF50EE30F942}"/>
              </a:ext>
            </a:extLst>
          </p:cNvPr>
          <p:cNvSpPr txBox="1"/>
          <p:nvPr/>
        </p:nvSpPr>
        <p:spPr>
          <a:xfrm>
            <a:off x="6516209" y="798990"/>
            <a:ext cx="468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ASV = Annual Subscription Value</a:t>
            </a:r>
          </a:p>
        </p:txBody>
      </p:sp>
    </p:spTree>
    <p:extLst>
      <p:ext uri="{BB962C8B-B14F-4D97-AF65-F5344CB8AC3E}">
        <p14:creationId xmlns:p14="http://schemas.microsoft.com/office/powerpoint/2010/main" val="399769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21E77-0C5A-F648-BEDF-3AF9DD3B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9" y="607947"/>
            <a:ext cx="6160340" cy="5038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2E44C-E8D3-9441-2442-1855EE95D6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24078" y="656948"/>
            <a:ext cx="4536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Competitors</a:t>
            </a:r>
          </a:p>
          <a:p>
            <a:r>
              <a:rPr lang="en-US" dirty="0"/>
              <a:t>Bloomberg                 33% market share</a:t>
            </a:r>
          </a:p>
          <a:p>
            <a:r>
              <a:rPr lang="en-US" dirty="0"/>
              <a:t>Refinitiv (Reuters)     20%</a:t>
            </a:r>
          </a:p>
          <a:p>
            <a:r>
              <a:rPr lang="en-US" dirty="0"/>
              <a:t>S&amp;P Global	  6%</a:t>
            </a:r>
          </a:p>
          <a:p>
            <a:r>
              <a:rPr lang="en-US" dirty="0" err="1"/>
              <a:t>Factset</a:t>
            </a:r>
            <a:r>
              <a:rPr lang="en-US" dirty="0"/>
              <a:t>                       4-5%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E80C3-B705-AE12-5B86-64A2C4FBCE02}"/>
              </a:ext>
            </a:extLst>
          </p:cNvPr>
          <p:cNvSpPr txBox="1"/>
          <p:nvPr/>
        </p:nvSpPr>
        <p:spPr>
          <a:xfrm>
            <a:off x="6851739" y="4353536"/>
            <a:ext cx="53402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            Narrow Moat</a:t>
            </a:r>
          </a:p>
          <a:p>
            <a:r>
              <a:rPr lang="en-US" dirty="0"/>
              <a:t>High switching  costs  pose entry barrier</a:t>
            </a:r>
          </a:p>
          <a:p>
            <a:r>
              <a:rPr lang="en-US" dirty="0"/>
              <a:t>Excellent track record  through  tough economic times.</a:t>
            </a:r>
          </a:p>
          <a:p>
            <a:r>
              <a:rPr lang="en-US" dirty="0"/>
              <a:t>Costs have a large variable component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34DF6-11E9-A6D5-FB3D-0FEA6EDBD5EA}"/>
              </a:ext>
            </a:extLst>
          </p:cNvPr>
          <p:cNvSpPr txBox="1"/>
          <p:nvPr/>
        </p:nvSpPr>
        <p:spPr>
          <a:xfrm>
            <a:off x="7119892" y="2672179"/>
            <a:ext cx="42524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Subscriptions</a:t>
            </a:r>
          </a:p>
          <a:p>
            <a:r>
              <a:rPr lang="en-US" dirty="0"/>
              <a:t>Bloomberg Work Station = $27,000</a:t>
            </a:r>
          </a:p>
          <a:p>
            <a:r>
              <a:rPr lang="en-US" dirty="0"/>
              <a:t>Refinitiv   $22 ,000 but some stripped down</a:t>
            </a:r>
          </a:p>
          <a:p>
            <a:r>
              <a:rPr lang="en-US" dirty="0"/>
              <a:t>S&amp;P Global  $2500  to $13,000</a:t>
            </a:r>
          </a:p>
          <a:p>
            <a:r>
              <a:rPr lang="en-US" dirty="0" err="1"/>
              <a:t>Factset</a:t>
            </a:r>
            <a:r>
              <a:rPr lang="en-US" dirty="0"/>
              <a:t>  Annual $12,000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2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02F77-6A90-26FC-73E9-B04A6C7F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2" y="701918"/>
            <a:ext cx="11761515" cy="5951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F1C40-EAAA-0AE2-77F6-E07A8E95B7B9}"/>
              </a:ext>
            </a:extLst>
          </p:cNvPr>
          <p:cNvSpPr txBox="1"/>
          <p:nvPr/>
        </p:nvSpPr>
        <p:spPr>
          <a:xfrm>
            <a:off x="3808520" y="204186"/>
            <a:ext cx="41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 ASV = Annual Subscription Value</a:t>
            </a:r>
          </a:p>
        </p:txBody>
      </p:sp>
    </p:spTree>
    <p:extLst>
      <p:ext uri="{BB962C8B-B14F-4D97-AF65-F5344CB8AC3E}">
        <p14:creationId xmlns:p14="http://schemas.microsoft.com/office/powerpoint/2010/main" val="63248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501B0-EF73-0144-3FB6-B237428806B9}"/>
              </a:ext>
            </a:extLst>
          </p:cNvPr>
          <p:cNvSpPr txBox="1"/>
          <p:nvPr/>
        </p:nvSpPr>
        <p:spPr>
          <a:xfrm>
            <a:off x="167972" y="1094382"/>
            <a:ext cx="35089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Company’s Financial Strength A+ </a:t>
            </a:r>
          </a:p>
          <a:p>
            <a:r>
              <a:rPr lang="en-US" b="1" dirty="0"/>
              <a:t>Stock’s Price Stability                85</a:t>
            </a:r>
          </a:p>
          <a:p>
            <a:r>
              <a:rPr lang="en-US" b="1" dirty="0"/>
              <a:t> Price Growth Persistence        90</a:t>
            </a:r>
          </a:p>
          <a:p>
            <a:r>
              <a:rPr lang="en-US" b="1" dirty="0"/>
              <a:t> Earnings Predictability         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A59A0-C679-CEC4-6696-81A28CCE9D7D}"/>
              </a:ext>
            </a:extLst>
          </p:cNvPr>
          <p:cNvSpPr txBox="1"/>
          <p:nvPr/>
        </p:nvSpPr>
        <p:spPr>
          <a:xfrm flipH="1">
            <a:off x="966951" y="340777"/>
            <a:ext cx="285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Value Line          (5/19/2023</a:t>
            </a:r>
            <a:r>
              <a:rPr lang="en-US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6ED0-0CD4-DAB3-81E7-D84703A50932}"/>
              </a:ext>
            </a:extLst>
          </p:cNvPr>
          <p:cNvSpPr txBox="1"/>
          <p:nvPr/>
        </p:nvSpPr>
        <p:spPr>
          <a:xfrm>
            <a:off x="6056619" y="381354"/>
            <a:ext cx="376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Morningstar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27FC7-3918-9525-776C-4CB8454E7A68}"/>
              </a:ext>
            </a:extLst>
          </p:cNvPr>
          <p:cNvSpPr txBox="1"/>
          <p:nvPr/>
        </p:nvSpPr>
        <p:spPr>
          <a:xfrm flipH="1">
            <a:off x="2593610" y="4847208"/>
            <a:ext cx="259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7BB053-8314-387B-9764-385764B3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64" y="3053862"/>
            <a:ext cx="3943387" cy="1060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1B16F5-EA7D-E2F1-877A-A2A009706D5C}"/>
              </a:ext>
            </a:extLst>
          </p:cNvPr>
          <p:cNvSpPr txBox="1"/>
          <p:nvPr/>
        </p:nvSpPr>
        <p:spPr>
          <a:xfrm>
            <a:off x="303821" y="2653752"/>
            <a:ext cx="337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2026-28 Projections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69D982-3277-0098-7F6D-A6DD5D3F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72" y="4801489"/>
            <a:ext cx="4759135" cy="1698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4503B1-4A77-ABF4-7FBE-24C5362B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91" y="1048663"/>
            <a:ext cx="3343742" cy="4972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26D520-4113-1342-49F9-15D3DB9322A6}"/>
              </a:ext>
            </a:extLst>
          </p:cNvPr>
          <p:cNvSpPr txBox="1"/>
          <p:nvPr/>
        </p:nvSpPr>
        <p:spPr>
          <a:xfrm>
            <a:off x="9126245" y="1162975"/>
            <a:ext cx="2663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 ****</a:t>
            </a:r>
          </a:p>
          <a:p>
            <a:endParaRPr lang="en-US" dirty="0"/>
          </a:p>
          <a:p>
            <a:r>
              <a:rPr lang="en-US" dirty="0"/>
              <a:t>Fair Value = $353</a:t>
            </a:r>
          </a:p>
          <a:p>
            <a:endParaRPr lang="en-US" dirty="0"/>
          </a:p>
          <a:p>
            <a:r>
              <a:rPr lang="en-US" dirty="0"/>
              <a:t>Over-valued by 9.02%</a:t>
            </a:r>
          </a:p>
          <a:p>
            <a:endParaRPr lang="en-US" dirty="0"/>
          </a:p>
          <a:p>
            <a:r>
              <a:rPr lang="en-US" dirty="0"/>
              <a:t>12-month target = $454.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6007B-4969-B724-03AA-AD2F1DC07B98}"/>
              </a:ext>
            </a:extLst>
          </p:cNvPr>
          <p:cNvSpPr txBox="1"/>
          <p:nvPr/>
        </p:nvSpPr>
        <p:spPr>
          <a:xfrm>
            <a:off x="9223899" y="381583"/>
            <a:ext cx="282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CFRA</a:t>
            </a:r>
          </a:p>
        </p:txBody>
      </p:sp>
    </p:spTree>
    <p:extLst>
      <p:ext uri="{BB962C8B-B14F-4D97-AF65-F5344CB8AC3E}">
        <p14:creationId xmlns:p14="http://schemas.microsoft.com/office/powerpoint/2010/main" val="137361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1166F-1884-0257-DF34-0061A1FD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77"/>
            <a:ext cx="12192000" cy="54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387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FactSet Research (FDS)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FactSet Reseach</dc:title>
  <dc:creator>josephine murphy</dc:creator>
  <cp:lastModifiedBy>josephine murphy</cp:lastModifiedBy>
  <cp:revision>29</cp:revision>
  <dcterms:created xsi:type="dcterms:W3CDTF">2023-05-30T18:51:33Z</dcterms:created>
  <dcterms:modified xsi:type="dcterms:W3CDTF">2023-06-12T19:30:00Z</dcterms:modified>
</cp:coreProperties>
</file>