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1665" r:id="rId2"/>
    <p:sldId id="1656" r:id="rId3"/>
    <p:sldId id="1659" r:id="rId4"/>
    <p:sldId id="1658" r:id="rId5"/>
    <p:sldId id="1707" r:id="rId6"/>
    <p:sldId id="1657" r:id="rId7"/>
    <p:sldId id="1683" r:id="rId8"/>
    <p:sldId id="1706" r:id="rId9"/>
    <p:sldId id="1680" r:id="rId10"/>
    <p:sldId id="1708" r:id="rId11"/>
    <p:sldId id="1664" r:id="rId12"/>
    <p:sldId id="1684" r:id="rId13"/>
    <p:sldId id="1695" r:id="rId14"/>
    <p:sldId id="1709" r:id="rId15"/>
    <p:sldId id="1694" r:id="rId16"/>
    <p:sldId id="1693" r:id="rId17"/>
    <p:sldId id="1700" r:id="rId18"/>
    <p:sldId id="1701" r:id="rId19"/>
    <p:sldId id="1688" r:id="rId20"/>
    <p:sldId id="1704" r:id="rId21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Gillogly" initials="KG" lastIdx="1" clrIdx="0">
    <p:extLst>
      <p:ext uri="{19B8F6BF-5375-455C-9EA6-DF929625EA0E}">
        <p15:presenceInfo xmlns:p15="http://schemas.microsoft.com/office/powerpoint/2012/main" userId="615138bce31de9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A"/>
    <a:srgbClr val="FFCC99"/>
    <a:srgbClr val="CC00FF"/>
    <a:srgbClr val="FF6600"/>
    <a:srgbClr val="43F319"/>
    <a:srgbClr val="FF9933"/>
    <a:srgbClr val="F79646"/>
    <a:srgbClr val="33CC33"/>
    <a:srgbClr val="00B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7" autoAdjust="0"/>
    <p:restoredTop sz="95039" autoAdjust="0"/>
  </p:normalViewPr>
  <p:slideViewPr>
    <p:cSldViewPr>
      <p:cViewPr varScale="1">
        <p:scale>
          <a:sx n="114" d="100"/>
          <a:sy n="114" d="100"/>
        </p:scale>
        <p:origin x="12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880"/>
    </p:cViewPr>
  </p:sorterViewPr>
  <p:notesViewPr>
    <p:cSldViewPr>
      <p:cViewPr varScale="1">
        <p:scale>
          <a:sx n="85" d="100"/>
          <a:sy n="85" d="100"/>
        </p:scale>
        <p:origin x="2088" y="53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23607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r>
              <a:rPr lang="en-US" dirty="0"/>
              <a:t>Class# - Class Title</a:t>
            </a:r>
          </a:p>
          <a:p>
            <a:r>
              <a:rPr lang="en-US" dirty="0"/>
              <a:t>Presenter(s)</a:t>
            </a:r>
            <a:endParaRPr lang="en-US" sz="11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3680"/>
            <a:ext cx="832104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en-US" dirty="0"/>
              <a:t>                              2018 BetterInvesting National Convention – Orlando, FL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955915" y="6584315"/>
            <a:ext cx="128016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F26158E-86DB-44E2-B37B-5B5EE91069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8" y="0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E52113C5-E00A-4258-B6C8-79E2386AC8A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2288"/>
            <a:ext cx="34734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8" y="6601365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4D607DF2-17BE-4C2C-AFE5-F620D7154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4183-824D-4425-9586-54E77ACA55E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400"/>
            </a:lvl3pPr>
            <a:lvl4pPr>
              <a:buClrTx/>
              <a:defRPr sz="1800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463040" cy="329184"/>
          </a:xfrm>
        </p:spPr>
        <p:txBody>
          <a:bodyPr/>
          <a:lstStyle/>
          <a:p>
            <a:fld id="{41CBAFF7-6E98-41EF-8865-6386B0FC90FF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18288"/>
            <a:ext cx="6096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9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19C3-1305-4B19-B6D2-211B5C96103F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60500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60500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BCD2-05B0-4220-B148-FE680E55E180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499"/>
            <a:ext cx="393192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2500"/>
            <a:ext cx="393192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460499"/>
            <a:ext cx="393192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4880" y="2222500"/>
            <a:ext cx="393192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EFE-B0A4-4C9A-B8D8-FE1C1EE9CA7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72000" y="1475745"/>
            <a:ext cx="796" cy="51536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A85-8672-4842-BB23-0B79955EE412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019-7DA2-4DE9-8F0B-237B91D847AB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28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0" y="0"/>
            <a:ext cx="9144000" cy="36576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3"/>
            <a:ext cx="868680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" y="41931"/>
            <a:ext cx="215873" cy="2819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18288"/>
            <a:ext cx="1143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fld id="{77E0A943-7455-45EC-A8EC-05EB8264567D}" type="datetime1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600200" y="18288"/>
            <a:ext cx="6096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772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FFFF"/>
                </a:solidFill>
              </a:defRPr>
            </a:lvl1pPr>
          </a:lstStyle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200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377" rtl="0" eaLnBrk="1" latinLnBrk="0" hangingPunct="1">
        <a:spcBef>
          <a:spcPct val="0"/>
        </a:spcBef>
        <a:buNone/>
        <a:defRPr sz="4000" b="1" kern="1200" spc="-7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spcBef>
          <a:spcPts val="800"/>
        </a:spcBef>
        <a:buClrTx/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spcBef>
          <a:spcPts val="751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spcBef>
          <a:spcPts val="700"/>
        </a:spcBef>
        <a:buClrTx/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7" algn="l" defTabSz="914377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63233-A159-2805-F5AD-4A661BE50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BBAE-B158-C9F8-22DA-C6EE2B31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81584"/>
            <a:ext cx="8686800" cy="81381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DC Chapter</a:t>
            </a:r>
            <a:br>
              <a:rPr lang="en-US" sz="2800" dirty="0"/>
            </a:br>
            <a:r>
              <a:rPr lang="en-US" sz="2800" dirty="0"/>
              <a:t>The Model Investment Club of Northern Virginia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DD34-84DD-5A79-0E4B-AC0A58DD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spc="-7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Stock Presentation, March 12, 2024</a:t>
            </a:r>
          </a:p>
          <a:p>
            <a:pPr marL="0" indent="0">
              <a:buNone/>
            </a:pPr>
            <a:r>
              <a:rPr lang="en-US" sz="2000" b="1" spc="-7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Prepared by Andrew Ober</a:t>
            </a:r>
          </a:p>
          <a:p>
            <a:endParaRPr lang="en-US" sz="2000" b="1" spc="-7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b="1" spc="-7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Addus Home Care (Nasdaq: ADUS)</a:t>
            </a:r>
          </a:p>
          <a:p>
            <a:endParaRPr lang="en-US" b="1" spc="-7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DB264-7B89-68ED-58C1-9B771C2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5658-DA2A-4D4A-BD04-F7C7CEC9685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1E15F-C215-4331-229A-4B0F6A3F1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5C08F-BB05-1EF8-0BB8-38FDDC9A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0751"/>
            <a:ext cx="9144000" cy="1369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AB9FEB-2905-FE1A-A2B8-F9B4FEEA3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521497"/>
            <a:ext cx="3105207" cy="19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FA0EB-631B-4845-CAB9-D9D717C3A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9783C-09DA-2288-BCB6-4C7C37A9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9B21E-733D-7B6C-47AA-F154E88F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C6320D8-CF1D-6520-2E59-3D3E66C7C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" t="-181" r="13" b="181"/>
          <a:stretch/>
        </p:blipFill>
        <p:spPr>
          <a:xfrm>
            <a:off x="-92611" y="347473"/>
            <a:ext cx="9235440" cy="6492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91D05-8858-76E1-DEAA-3F502B9820B9}"/>
              </a:ext>
            </a:extLst>
          </p:cNvPr>
          <p:cNvSpPr txBox="1"/>
          <p:nvPr/>
        </p:nvSpPr>
        <p:spPr>
          <a:xfrm>
            <a:off x="4038600" y="1521202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2D31"/>
                </a:solidFill>
                <a:effectLst/>
                <a:latin typeface="Source Serif Pro" panose="02040603050405020204" pitchFamily="18" charset="0"/>
                <a:ea typeface="Times New Roman" panose="02020603050405020304" pitchFamily="18" charset="0"/>
              </a:rPr>
              <a:t>+ Apple Home Healthcare (late 2022) Illinois</a:t>
            </a:r>
            <a:endParaRPr lang="en-US" sz="1200" dirty="0">
              <a:solidFill>
                <a:srgbClr val="262D31"/>
              </a:solidFill>
              <a:latin typeface="Source Serif Pro" panose="020406030504050202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262D31"/>
                </a:solidFill>
                <a:latin typeface="Source Serif Pro" panose="02040603050405020204" pitchFamily="18" charset="0"/>
                <a:ea typeface="Times New Roman" panose="02020603050405020304" pitchFamily="18" charset="0"/>
              </a:rPr>
              <a:t>+ Tennessee Quality Care (2023)</a:t>
            </a:r>
            <a:endParaRPr lang="en-US" sz="1200" dirty="0">
              <a:solidFill>
                <a:srgbClr val="262D31"/>
              </a:solidFill>
              <a:effectLst/>
              <a:latin typeface="Source Serif Pro" panose="020406030504050202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9792B-A935-1C43-F963-D34B030C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B5836-C955-E3B8-BBD0-397F2A91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A screenshot of a business strategy&#10;&#10;Description automatically generated">
            <a:extLst>
              <a:ext uri="{FF2B5EF4-FFF2-40B4-BE49-F238E27FC236}">
                <a16:creationId xmlns:a16="http://schemas.microsoft.com/office/drawing/2014/main" id="{F79CF513-415F-5AD3-BC52-C489D9BC2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224" r="80" b="1184"/>
          <a:stretch/>
        </p:blipFill>
        <p:spPr>
          <a:xfrm>
            <a:off x="0" y="347472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119A-CFD3-CD73-E309-BCC04A07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2" y="411910"/>
            <a:ext cx="8686800" cy="329184"/>
          </a:xfrm>
        </p:spPr>
        <p:txBody>
          <a:bodyPr>
            <a:noAutofit/>
          </a:bodyPr>
          <a:lstStyle/>
          <a:p>
            <a:r>
              <a:rPr lang="en-US" sz="2400" dirty="0"/>
              <a:t>Addus - Historical Sales and Earnings per Share  (SSG Core)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0D603-C191-7CB7-276B-E8E3686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9CCD4-002F-B1F9-37AD-A37B8B0FE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3999" y="32672"/>
            <a:ext cx="6096000" cy="329184"/>
          </a:xfrm>
        </p:spPr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83420A-0E27-A1E5-3BB1-C2755D7E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415"/>
            <a:ext cx="3801576" cy="18936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2C4EAA-2F0F-F65D-E4BA-F5FAC6FA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9" y="916443"/>
            <a:ext cx="1524001" cy="914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9396CD-AB49-548E-AB13-1BF0CE218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6451"/>
            <a:ext cx="9061772" cy="1800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5CF47E-3168-51B3-405A-38E28E2B9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596" y="890445"/>
            <a:ext cx="3732403" cy="1978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97AE5-AE82-5AA4-FA84-2A0C7BBEF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778" y="4794274"/>
            <a:ext cx="9008378" cy="16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4076-3B97-595A-A522-ECDF2AB17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5BF5-65FE-2421-95B4-194839B0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36925"/>
            <a:ext cx="8077200" cy="519116"/>
          </a:xfrm>
        </p:spPr>
        <p:txBody>
          <a:bodyPr>
            <a:normAutofit/>
          </a:bodyPr>
          <a:lstStyle/>
          <a:p>
            <a:r>
              <a:rPr lang="en-US" sz="2400" dirty="0"/>
              <a:t>Addus vs. Peers (SSG Core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440C4-FAFD-9330-6B71-4A7FDD02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7BBDB-9D91-3B25-0572-1D97F61E6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1C48D-B9D0-80D2-FAD7-B915F5FD4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7" y="1046784"/>
            <a:ext cx="9111574" cy="15307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3FAC98-C9FC-71AC-4DC6-9D4FDD5D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7" y="2537814"/>
            <a:ext cx="9025646" cy="1529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C2EFED-1121-5F7B-A2E4-FBAD60C0C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" y="4090049"/>
            <a:ext cx="9144000" cy="2896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C353D-1BEB-C507-3D3A-6E5613917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152" y="1549167"/>
            <a:ext cx="534242" cy="1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CDB69-B55C-6E5E-73E2-A3DC7FB70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381E-9249-8BD1-82A5-79E39E2D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2" y="411910"/>
            <a:ext cx="8686800" cy="329184"/>
          </a:xfrm>
        </p:spPr>
        <p:txBody>
          <a:bodyPr>
            <a:noAutofit/>
          </a:bodyPr>
          <a:lstStyle/>
          <a:p>
            <a:r>
              <a:rPr lang="en-US" sz="2400" dirty="0"/>
              <a:t>Addus – Analyst Forecasts and Judgements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CEBCC-EC82-1A71-93B2-9628E883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6916-77CA-ABE5-A7DA-1D5E9AEC1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3999" y="32672"/>
            <a:ext cx="6096000" cy="329184"/>
          </a:xfrm>
        </p:spPr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9E43E-DEDD-02A8-0F77-EC02390CF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88212"/>
              </p:ext>
            </p:extLst>
          </p:nvPr>
        </p:nvGraphicFramePr>
        <p:xfrm>
          <a:off x="1541476" y="1223964"/>
          <a:ext cx="5638800" cy="1600198"/>
        </p:xfrm>
        <a:graphic>
          <a:graphicData uri="http://schemas.openxmlformats.org/drawingml/2006/table">
            <a:tbl>
              <a:tblPr/>
              <a:tblGrid>
                <a:gridCol w="897457">
                  <a:extLst>
                    <a:ext uri="{9D8B030D-6E8A-4147-A177-3AD203B41FA5}">
                      <a16:colId xmlns:a16="http://schemas.microsoft.com/office/drawing/2014/main" val="2040883329"/>
                    </a:ext>
                  </a:extLst>
                </a:gridCol>
                <a:gridCol w="1019538">
                  <a:extLst>
                    <a:ext uri="{9D8B030D-6E8A-4147-A177-3AD203B41FA5}">
                      <a16:colId xmlns:a16="http://schemas.microsoft.com/office/drawing/2014/main" val="2615305680"/>
                    </a:ext>
                  </a:extLst>
                </a:gridCol>
                <a:gridCol w="739082">
                  <a:extLst>
                    <a:ext uri="{9D8B030D-6E8A-4147-A177-3AD203B41FA5}">
                      <a16:colId xmlns:a16="http://schemas.microsoft.com/office/drawing/2014/main" val="2351278825"/>
                    </a:ext>
                  </a:extLst>
                </a:gridCol>
                <a:gridCol w="725883">
                  <a:extLst>
                    <a:ext uri="{9D8B030D-6E8A-4147-A177-3AD203B41FA5}">
                      <a16:colId xmlns:a16="http://schemas.microsoft.com/office/drawing/2014/main" val="878844111"/>
                    </a:ext>
                  </a:extLst>
                </a:gridCol>
                <a:gridCol w="725883">
                  <a:extLst>
                    <a:ext uri="{9D8B030D-6E8A-4147-A177-3AD203B41FA5}">
                      <a16:colId xmlns:a16="http://schemas.microsoft.com/office/drawing/2014/main" val="3922867141"/>
                    </a:ext>
                  </a:extLst>
                </a:gridCol>
                <a:gridCol w="633500">
                  <a:extLst>
                    <a:ext uri="{9D8B030D-6E8A-4147-A177-3AD203B41FA5}">
                      <a16:colId xmlns:a16="http://schemas.microsoft.com/office/drawing/2014/main" val="2458482819"/>
                    </a:ext>
                  </a:extLst>
                </a:gridCol>
                <a:gridCol w="897457">
                  <a:extLst>
                    <a:ext uri="{9D8B030D-6E8A-4147-A177-3AD203B41FA5}">
                      <a16:colId xmlns:a16="http://schemas.microsoft.com/office/drawing/2014/main" val="468485861"/>
                    </a:ext>
                  </a:extLst>
                </a:gridCol>
              </a:tblGrid>
              <a:tr h="52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SSG Analyst Consensus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Yahoo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CFRA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Argus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Judgement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87407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Sales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489499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EPS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048683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Sales B $$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48760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EPS $$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27689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1661F3E-1904-A245-3350-2ABFFA3D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07032"/>
            <a:ext cx="3028950" cy="120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DD3D9E-CE9B-9B59-63BF-E06AB727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876" y="3287545"/>
            <a:ext cx="32861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6F2FA-233F-3EEA-A1D1-74439D9B1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4D23-76D5-AC58-C6D2-B2F5D199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7472"/>
            <a:ext cx="8686800" cy="533397"/>
          </a:xfrm>
        </p:spPr>
        <p:txBody>
          <a:bodyPr>
            <a:normAutofit/>
          </a:bodyPr>
          <a:lstStyle/>
          <a:p>
            <a:r>
              <a:rPr lang="en-US" sz="2400" dirty="0"/>
              <a:t>Addus - Sales Forecast (SSG Core)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69D22-FE08-7A98-D114-68E3A936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6E958-C8AD-52D4-1307-B15CA0B48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A12F-0480-A71A-F174-2D80D16F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" y="1066800"/>
            <a:ext cx="7287904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EA2EDD-0C25-A196-5468-BBAF0D28F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76917"/>
            <a:ext cx="8686800" cy="1263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4F6508-E03F-8E92-05E8-368D6726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0" y="3714750"/>
            <a:ext cx="1581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58BBE-D650-DDD8-FBD0-3FF83476B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A1B5-A03A-7EE4-6E8C-16035761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88525"/>
            <a:ext cx="8686800" cy="42587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Addus 	-  EPS Forecast  (SSG Core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DDD47-25F1-317D-9FA0-6A4B2423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5E18E-25B1-DDB8-A042-E86C76C7F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80140-F222-2461-F7D9-048565EE6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" y="928993"/>
            <a:ext cx="7360596" cy="3708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B13FAD-F8B2-1469-82FA-613ED9F76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" y="5195599"/>
            <a:ext cx="9046724" cy="1466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5C3CEF-785E-68B4-00E3-0F8E3A5F1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846" y="3505200"/>
            <a:ext cx="1581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50273-BFDD-1A58-A6AA-D01230C58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ED12-169C-A146-2361-D014E8E5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34052"/>
            <a:ext cx="8686800" cy="519683"/>
          </a:xfrm>
        </p:spPr>
        <p:txBody>
          <a:bodyPr>
            <a:normAutofit/>
          </a:bodyPr>
          <a:lstStyle/>
          <a:p>
            <a:r>
              <a:rPr lang="en-US" sz="2400" dirty="0"/>
              <a:t>Addus -  High P/E (SSG Core)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3D94D-7DFB-2785-18D4-04701227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A4D3-56F9-92CA-6990-8C6377226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05491-13EA-D48A-83E5-704680C58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682"/>
            <a:ext cx="9144000" cy="26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D7C9B-4D56-3257-5432-90A1C2EBA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7AD7-542E-2BB9-53BA-CE9D95C8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381000"/>
          </a:xfrm>
        </p:spPr>
        <p:txBody>
          <a:bodyPr>
            <a:noAutofit/>
          </a:bodyPr>
          <a:lstStyle/>
          <a:p>
            <a:r>
              <a:rPr lang="en-US" sz="2400" dirty="0"/>
              <a:t>Addus -  Low P/E (SSG Core)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648E6-223C-F119-3E7C-D548FAF3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814B5-3465-0FE6-34BC-BAA2598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094A6B-72FE-4457-16FD-4F24A7736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229600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D4B2-176C-13C7-2EE2-93F6F7D2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3"/>
            <a:ext cx="8686800" cy="457197"/>
          </a:xfrm>
        </p:spPr>
        <p:txBody>
          <a:bodyPr>
            <a:noAutofit/>
          </a:bodyPr>
          <a:lstStyle/>
          <a:p>
            <a:r>
              <a:rPr lang="en-US" sz="2400" dirty="0"/>
              <a:t>Addus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FCCE7-43A7-D318-19C8-4C44B18C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EC309-42AC-EDB3-AA95-15BCBF927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C6172-4093-6069-01DD-C00AF31F5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4" y="914400"/>
            <a:ext cx="8229600" cy="5696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0926BB-5283-10FB-819F-B116384B4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" y="2895600"/>
            <a:ext cx="3000217" cy="7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A7A6E-9DF3-539E-C51E-C453AFE7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F7FCA1-1388-12A0-9916-E4F3BDEA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A screenshot of a map">
            <a:extLst>
              <a:ext uri="{FF2B5EF4-FFF2-40B4-BE49-F238E27FC236}">
                <a16:creationId xmlns:a16="http://schemas.microsoft.com/office/drawing/2014/main" id="{19ECC7D3-E149-40E6-114D-F1F7A56D9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7544" cy="5881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477A3-7C5A-5CFB-7684-9046C3E00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78" y="1468072"/>
            <a:ext cx="243568" cy="19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D70852-AC38-C686-8302-92DDDAB66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557244"/>
            <a:ext cx="471866" cy="167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A5F781-61C1-0510-F92D-33DB8D972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495800"/>
            <a:ext cx="4419600" cy="4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6CE0-BDCF-8524-C60C-59A47B9B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3077-38A8-F359-FEC6-D9DCECBF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Conclusion – Addus Home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4786-F4F5-EACB-EA20-31DBB4F32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37" y="1219200"/>
            <a:ext cx="8229600" cy="42672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Addus Home Care  is a small Mid-Cap company with a market cap of $1.5B</a:t>
            </a:r>
          </a:p>
          <a:p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ADUS long term growth is driven by increasing services and through acquisitions</a:t>
            </a:r>
          </a:p>
          <a:p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ADUS is a well managed company that has consistently increased sales, earnings, and kept debt low while acquiring other companies</a:t>
            </a:r>
          </a:p>
          <a:p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ADUS current PE is 26.7 and is trading below its 5-year average PE (34.9) </a:t>
            </a:r>
            <a:endParaRPr lang="en-US" sz="2000" i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Addus at $97.90 is a Buy price at 6.1 to 1 (SSG Buy Zone has ADUS a BUY up to $114)</a:t>
            </a:r>
            <a:endParaRPr lang="en-US" sz="2000" i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ADUS could be a worthy candidate for purchase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765AF-FC9C-FF6B-6B26-2BDBE1E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B9C5-754C-4A62-CD82-6A14FB3D4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B0C36-67DC-C9DD-C0FB-C5EFF2B1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E43CF0-444D-A40C-3143-365B0010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1E5D42-992B-5C0E-C979-899565E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A screenshot of a medical procedure">
            <a:extLst>
              <a:ext uri="{FF2B5EF4-FFF2-40B4-BE49-F238E27FC236}">
                <a16:creationId xmlns:a16="http://schemas.microsoft.com/office/drawing/2014/main" id="{3DAA2B77-FE7C-B27C-8E3E-61B92483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760"/>
            <a:ext cx="9144000" cy="64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8E3A1-46EA-CD3B-E0FC-514F09EA7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44B882-7C2F-B929-9523-1FCC605D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F7AD3-E0AB-9505-A089-498A44DD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A close-up of a graph">
            <a:extLst>
              <a:ext uri="{FF2B5EF4-FFF2-40B4-BE49-F238E27FC236}">
                <a16:creationId xmlns:a16="http://schemas.microsoft.com/office/drawing/2014/main" id="{0637E2BB-D247-CD6B-6F69-83ADA6DDB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"/>
            <a:ext cx="9144000" cy="6462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639BB-AE96-5942-555A-DB60A666C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403" y="1853967"/>
            <a:ext cx="2238375" cy="257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DBB15E-81C3-C742-52E6-9F0C3EEAF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99" y="2111142"/>
            <a:ext cx="4089008" cy="12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645-C327-82D2-397B-D4EF4B5B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3488"/>
            <a:ext cx="8686800" cy="533397"/>
          </a:xfrm>
        </p:spPr>
        <p:txBody>
          <a:bodyPr>
            <a:normAutofit/>
          </a:bodyPr>
          <a:lstStyle/>
          <a:p>
            <a:r>
              <a:rPr lang="en-US" sz="2400" dirty="0"/>
              <a:t>Addus Financial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22FEF-8D80-7F84-E898-3B29EA209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 wrap="square">
            <a:norm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Revenues increased 11.3% from $951.1$M (2022) to $1.06 $B (2023)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 income increased 35.8% from $46.0 $M (2022) to $62.5 $M (2023)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Earnings per share increased 34.9% from $2.84 (2022) to $3.83 (2023)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*With Care Staff acquisition in 2023, Personal Care expanded to Florida</a:t>
            </a:r>
          </a:p>
          <a:p>
            <a:pPr marL="0" indent="0">
              <a:buNone/>
            </a:pPr>
            <a:r>
              <a:rPr lang="en-US" sz="1200" dirty="0"/>
              <a:t>** With Journey Care acquisition in 2022, Hospice expanded to Illinois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n-US" sz="1200" dirty="0"/>
              <a:t>**/*** With Tennessee Quality Care acquisition in 2023, Hospice and Home Health care expanded to Tennessee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7114B-1BF5-EA11-AC1D-69E37BB8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1A93-9AE1-B27B-DF4B-A0923AAD6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470198-7BA8-F69A-CCA3-AC6A61138F41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514600"/>
          <a:ext cx="2971800" cy="1371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621">
                  <a:extLst>
                    <a:ext uri="{9D8B030D-6E8A-4147-A177-3AD203B41FA5}">
                      <a16:colId xmlns:a16="http://schemas.microsoft.com/office/drawing/2014/main" val="2246282806"/>
                    </a:ext>
                  </a:extLst>
                </a:gridCol>
                <a:gridCol w="684155">
                  <a:extLst>
                    <a:ext uri="{9D8B030D-6E8A-4147-A177-3AD203B41FA5}">
                      <a16:colId xmlns:a16="http://schemas.microsoft.com/office/drawing/2014/main" val="2879994486"/>
                    </a:ext>
                  </a:extLst>
                </a:gridCol>
                <a:gridCol w="930024">
                  <a:extLst>
                    <a:ext uri="{9D8B030D-6E8A-4147-A177-3AD203B41FA5}">
                      <a16:colId xmlns:a16="http://schemas.microsoft.com/office/drawing/2014/main" val="3965252331"/>
                    </a:ext>
                  </a:extLst>
                </a:gridCol>
              </a:tblGrid>
              <a:tr h="2823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4009042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Personal Care*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794.8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6528208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Hospice**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207.3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11491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Health ***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56.9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1346106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Revenue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3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1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2C291-B8FE-63D7-4ED6-40D691190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B9993B-ED48-6992-E68E-723BA48C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C22E2-6B1B-00CF-BEBD-1675CB26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A screenshot of a report">
            <a:extLst>
              <a:ext uri="{FF2B5EF4-FFF2-40B4-BE49-F238E27FC236}">
                <a16:creationId xmlns:a16="http://schemas.microsoft.com/office/drawing/2014/main" id="{1CC72AA7-D192-EAB6-B755-36A1B91DF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9" t="-286" r="-312" b="-1142"/>
          <a:stretch/>
        </p:blipFill>
        <p:spPr>
          <a:xfrm>
            <a:off x="-157537" y="315574"/>
            <a:ext cx="932688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F623-2376-54E7-A00C-098B72C6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541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Reimbursement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69272-4660-2ABD-DB8E-7B176A95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9C4B-FD84-3643-9CDF-DC605542C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423FC2-A6D0-72B4-15C3-3F2B54E9E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9144000" cy="47309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681685-C6FD-3558-9275-5AA9DDF1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" y="1674769"/>
            <a:ext cx="8229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D7F38-253C-A549-B723-4327C2420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C08A-4A14-B79C-028D-E14DB41FD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541"/>
            <a:ext cx="8229600" cy="4730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Reimbursement -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40542-70CF-EF76-D378-F7B0DEC2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80B5D-E8AC-6A9E-C3B9-23B449A55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3EA44-6F30-9D6A-ED7A-4E215FBC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9144000" cy="473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61BC11-A0AD-1B53-CBA1-98BB413E0C57}"/>
              </a:ext>
            </a:extLst>
          </p:cNvPr>
          <p:cNvSpPr txBox="1"/>
          <p:nvPr/>
        </p:nvSpPr>
        <p:spPr>
          <a:xfrm>
            <a:off x="216017" y="1524000"/>
            <a:ext cx="80450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Centers for Medicare and Medicaid Services (CMS) are proposing new Medicaid Access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The proposed rule change would require 80% of Medicaid Payments to go toward Worker Compensation (as opposed to expenses or profit)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CMS did not address payment rates to home care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Addus leadership stated they are more optimistic now than last year when the rule was initially proposed and think it will have a longer phase in period, and possibly lower than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Addus expects a ruling in April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The company also reiterated that if the rules are finalized as proposed, they would be subject to legal challenges from one or more states</a:t>
            </a:r>
          </a:p>
        </p:txBody>
      </p:sp>
    </p:spTree>
    <p:extLst>
      <p:ext uri="{BB962C8B-B14F-4D97-AF65-F5344CB8AC3E}">
        <p14:creationId xmlns:p14="http://schemas.microsoft.com/office/powerpoint/2010/main" val="334219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CFBB-98C2-576C-3EE8-B1A46A03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9530"/>
            <a:ext cx="8458200" cy="5689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Organic Growth</a:t>
            </a:r>
          </a:p>
          <a:p>
            <a:r>
              <a:rPr lang="en-US" sz="2000" dirty="0">
                <a:solidFill>
                  <a:srgbClr val="262D31"/>
                </a:solidFill>
                <a:latin typeface="Source Serif Pro" panose="02040603050405020204" pitchFamily="18" charset="0"/>
              </a:rPr>
              <a:t>Population over 65 is growing</a:t>
            </a:r>
          </a:p>
          <a:p>
            <a:r>
              <a:rPr lang="en-US" sz="2000" dirty="0">
                <a:solidFill>
                  <a:srgbClr val="262D31"/>
                </a:solidFill>
                <a:latin typeface="Source Serif Pro" panose="02040603050405020204" pitchFamily="18" charset="0"/>
              </a:rPr>
              <a:t>Adding clinical services where Addus provides personal care services</a:t>
            </a:r>
          </a:p>
          <a:p>
            <a:r>
              <a:rPr lang="en-US" sz="2000" dirty="0">
                <a:solidFill>
                  <a:srgbClr val="262D31"/>
                </a:solidFill>
                <a:latin typeface="Source Serif Pro" panose="02040603050405020204" pitchFamily="18" charset="0"/>
              </a:rPr>
              <a:t>Cross sell from personal care to hospice care to retain all patients in one system</a:t>
            </a:r>
          </a:p>
          <a:p>
            <a:r>
              <a:rPr lang="en-US" sz="2000" dirty="0">
                <a:solidFill>
                  <a:srgbClr val="262D31"/>
                </a:solidFill>
                <a:latin typeface="Source Serif Pro" panose="02040603050405020204" pitchFamily="18" charset="0"/>
              </a:rPr>
              <a:t>Personal Care services more cost effective and preferred for patients and families</a:t>
            </a:r>
          </a:p>
          <a:p>
            <a:r>
              <a:rPr lang="en-US" sz="2000" dirty="0">
                <a:solidFill>
                  <a:srgbClr val="262D31"/>
                </a:solidFill>
                <a:latin typeface="Source Serif Pro" panose="02040603050405020204" pitchFamily="18" charset="0"/>
              </a:rPr>
              <a:t>Medicare Advantage opportunity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Acquisitions</a:t>
            </a:r>
          </a:p>
          <a:p>
            <a:r>
              <a:rPr lang="en-US" sz="2000" dirty="0">
                <a:solidFill>
                  <a:srgbClr val="262D31"/>
                </a:solidFill>
                <a:latin typeface="Source Serif Pro" panose="02040603050405020204" pitchFamily="18" charset="0"/>
              </a:rPr>
              <a:t>Most growth will come from acquisitions in a fragmented market comprised of 11,000 home health agencies representing robust consolidation and scaling opportunities</a:t>
            </a:r>
          </a:p>
          <a:p>
            <a:r>
              <a:rPr lang="en-US" sz="2000" dirty="0">
                <a:solidFill>
                  <a:srgbClr val="262D31"/>
                </a:solidFill>
                <a:latin typeface="Source Serif Pro" panose="02040603050405020204" pitchFamily="18" charset="0"/>
              </a:rPr>
              <a:t>Industry consolidation presents lower cost settings driven by regulatory and operating requirements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BC49-7D40-9429-579E-F25D7B72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B62A9-66D3-B1E3-9830-BE0482131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8FC27-1B76-2690-22FF-8067272E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2"/>
            <a:ext cx="9144000" cy="5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134295</TotalTime>
  <Words>703</Words>
  <Application>Microsoft Office PowerPoint</Application>
  <PresentationFormat>On-screen Show (4:3)</PresentationFormat>
  <Paragraphs>146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 Narrow</vt:lpstr>
      <vt:lpstr>Arial</vt:lpstr>
      <vt:lpstr>Calibri</vt:lpstr>
      <vt:lpstr>Source Serif Pro</vt:lpstr>
      <vt:lpstr>Times New Roman</vt:lpstr>
      <vt:lpstr>Clarity</vt:lpstr>
      <vt:lpstr>DC Chapter The Model Investment Club of Northern Virginia</vt:lpstr>
      <vt:lpstr>PowerPoint Presentation</vt:lpstr>
      <vt:lpstr>PowerPoint Presentation</vt:lpstr>
      <vt:lpstr>PowerPoint Presentation</vt:lpstr>
      <vt:lpstr>Addus Financial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Addus - Historical Sales and Earnings per Share  (SSG Core)  </vt:lpstr>
      <vt:lpstr>Addus vs. Peers (SSG Core )</vt:lpstr>
      <vt:lpstr>Addus – Analyst Forecasts and Judgements</vt:lpstr>
      <vt:lpstr>Addus - Sales Forecast (SSG Core)</vt:lpstr>
      <vt:lpstr>Addus  -  EPS Forecast  (SSG Core )</vt:lpstr>
      <vt:lpstr>Addus -  High P/E (SSG Core)</vt:lpstr>
      <vt:lpstr>Addus -  Low P/E (SSG Core)</vt:lpstr>
      <vt:lpstr>Addus</vt:lpstr>
      <vt:lpstr>Conclusion – Addus Home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DMV Webinar</dc:title>
  <dc:creator>Kevin Gillogly</dc:creator>
  <cp:lastModifiedBy>Andrew Ober</cp:lastModifiedBy>
  <cp:revision>2739</cp:revision>
  <dcterms:created xsi:type="dcterms:W3CDTF">2020-12-07T03:49:10Z</dcterms:created>
  <dcterms:modified xsi:type="dcterms:W3CDTF">2024-03-12T04:20:26Z</dcterms:modified>
</cp:coreProperties>
</file>