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0" r:id="rId4"/>
    <p:sldId id="257" r:id="rId5"/>
    <p:sldId id="258" r:id="rId6"/>
    <p:sldId id="263" r:id="rId7"/>
    <p:sldId id="264" r:id="rId8"/>
    <p:sldId id="266" r:id="rId9"/>
    <p:sldId id="265" r:id="rId10"/>
    <p:sldId id="267"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88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F1B24-CC02-4196-A113-0C542D6CD912}" type="datetimeFigureOut">
              <a:rPr lang="en-US" smtClean="0"/>
              <a:pPr/>
              <a:t>8/15/2010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0B556-7129-4CC8-B7FE-0909D5C577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Public_company"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en.wikipedia.org/wiki/Earning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The dividend comes from what is left after the company pays off expenses from profits. A dividend may be issued at the discretion of management—usually paid quarterly. This distribution of a portion of a company's earnings is decided by the board of directors, and given to a class of its shareholders. The amount of a dividend is quoted in the amount each share receives or in other words dividends per share. Dividends may be in the form of cash, stock, or property. Most secure and stable companies offer dividends to their stockholders. Their share prices might not move much, but the dividend attempts to make up for this.</a:t>
            </a:r>
          </a:p>
          <a:p>
            <a:r>
              <a:rPr lang="en-US" sz="1200" kern="1200" dirty="0" smtClean="0">
                <a:solidFill>
                  <a:schemeClr val="tx1"/>
                </a:solidFill>
                <a:latin typeface="+mn-lt"/>
                <a:ea typeface="+mn-ea"/>
                <a:cs typeface="+mn-cs"/>
              </a:rPr>
              <a:t>	Some argue that dividends provide the most shareholder value, but this is not necessarily true. From a tax standpoint, share repurchases are superior to dividends when the valuation is increased. Long-term capital gains have a lower rate than dividends, usually.</a:t>
            </a:r>
          </a:p>
          <a:p>
            <a:r>
              <a:rPr lang="en-US" sz="1200" kern="1200" dirty="0" smtClean="0">
                <a:solidFill>
                  <a:schemeClr val="tx1"/>
                </a:solidFill>
                <a:latin typeface="+mn-lt"/>
                <a:ea typeface="+mn-ea"/>
                <a:cs typeface="+mn-cs"/>
              </a:rPr>
              <a:t>	Motley Fool sets a $1 billion minimum for market cap when looking for dividend stocks. That weeds out small stocks likely to get tossed around by the market's waves. Next, they set a minimum yield of 2.5% in order to be sure the dividend can be sustained. Only stocks whose dividend is higher than 80% of free cash flow (which gives a minimum cushion of 20%, are selected. Sometimes more is advised. They have a newsletter for dividend companies “Income Investor.”</a:t>
            </a:r>
          </a:p>
          <a:p>
            <a:r>
              <a:rPr lang="en-US" sz="1200" kern="1200" dirty="0" smtClean="0">
                <a:solidFill>
                  <a:schemeClr val="tx1"/>
                </a:solidFill>
                <a:latin typeface="+mn-lt"/>
                <a:ea typeface="+mn-ea"/>
                <a:cs typeface="+mn-cs"/>
              </a:rPr>
              <a:t>	Large companies (Blue Chip) generally give dividends of 2% to 5% of value of stock.</a:t>
            </a:r>
          </a:p>
          <a:p>
            <a:r>
              <a:rPr lang="en-US" sz="1200" kern="1200" dirty="0" smtClean="0">
                <a:solidFill>
                  <a:schemeClr val="tx1"/>
                </a:solidFill>
                <a:latin typeface="+mn-lt"/>
                <a:ea typeface="+mn-ea"/>
                <a:cs typeface="+mn-cs"/>
              </a:rPr>
              <a:t>	Historically, dividends on companies in the S&amp;P500 have risen 6% a year. At this time the options market is pricing in very little growth over the next two years and about 2% after that. (WSJ 4-21-08)</a:t>
            </a:r>
          </a:p>
          <a:p>
            <a:endParaRPr lang="en-US" dirty="0"/>
          </a:p>
        </p:txBody>
      </p:sp>
      <p:sp>
        <p:nvSpPr>
          <p:cNvPr id="4" name="Slide Number Placeholder 3"/>
          <p:cNvSpPr>
            <a:spLocks noGrp="1"/>
          </p:cNvSpPr>
          <p:nvPr>
            <p:ph type="sldNum" sz="quarter" idx="10"/>
          </p:nvPr>
        </p:nvSpPr>
        <p:spPr/>
        <p:txBody>
          <a:bodyPr/>
          <a:lstStyle/>
          <a:p>
            <a:fld id="{5300B556-7129-4CC8-B7FE-0909D5C5774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1982 the dividend yield on the S&amp;P 500 Index reached 6.7%. Over the following 16 years, the dividend yield declined to just a percentage value of 1.4% during 1998, because stock prices increased faster than dividend payments from earnings, and </a:t>
            </a:r>
            <a:r>
              <a:rPr lang="en-US" dirty="0" smtClean="0">
                <a:hlinkClick r:id="rId3" action="ppaction://hlinkfile" tooltip="Public company"/>
              </a:rPr>
              <a:t>public company</a:t>
            </a:r>
            <a:r>
              <a:rPr lang="en-US" dirty="0" smtClean="0"/>
              <a:t> </a:t>
            </a:r>
            <a:r>
              <a:rPr lang="en-US" dirty="0" smtClean="0">
                <a:hlinkClick r:id="rId4" action="ppaction://hlinkfile" tooltip="Earnings"/>
              </a:rPr>
              <a:t>earnings</a:t>
            </a:r>
            <a:r>
              <a:rPr lang="en-US" dirty="0" smtClean="0"/>
              <a:t> increased slower than stock prices. During the 20th century, the highest growth rates for </a:t>
            </a:r>
            <a:r>
              <a:rPr lang="en-US" dirty="0" smtClean="0">
                <a:hlinkClick r:id="rId4" action="ppaction://hlinkfile" tooltip="Earnings"/>
              </a:rPr>
              <a:t>earnings</a:t>
            </a:r>
            <a:r>
              <a:rPr lang="en-US" dirty="0" smtClean="0"/>
              <a:t> and dividends over any 30-year period were 6.3% annually for dividends, and 7.8% for earnings</a:t>
            </a:r>
            <a:endParaRPr lang="en-US" dirty="0"/>
          </a:p>
        </p:txBody>
      </p:sp>
      <p:sp>
        <p:nvSpPr>
          <p:cNvPr id="4" name="Slide Number Placeholder 3"/>
          <p:cNvSpPr>
            <a:spLocks noGrp="1"/>
          </p:cNvSpPr>
          <p:nvPr>
            <p:ph type="sldNum" sz="quarter" idx="10"/>
          </p:nvPr>
        </p:nvSpPr>
        <p:spPr/>
        <p:txBody>
          <a:bodyPr/>
          <a:lstStyle/>
          <a:p>
            <a:fld id="{5300B556-7129-4CC8-B7FE-0909D5C5774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AC4C29-F2AE-4CAA-9E23-C473C8378357}" type="datetimeFigureOut">
              <a:rPr lang="en-US" smtClean="0"/>
              <a:pPr/>
              <a:t>8/15/2010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A5B85FD-4C8E-40B4-950E-A453FB9944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5AC4C29-F2AE-4CAA-9E23-C473C8378357}" type="datetimeFigureOut">
              <a:rPr lang="en-US" smtClean="0"/>
              <a:pPr/>
              <a:t>8/15/2010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A5B85FD-4C8E-40B4-950E-A453FB9944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AC4C29-F2AE-4CAA-9E23-C473C8378357}" type="datetimeFigureOut">
              <a:rPr lang="en-US" smtClean="0"/>
              <a:pPr/>
              <a:t>8/15/2010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A5B85FD-4C8E-40B4-950E-A453FB99447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5AC4C29-F2AE-4CAA-9E23-C473C8378357}" type="datetimeFigureOut">
              <a:rPr lang="en-US" smtClean="0"/>
              <a:pPr/>
              <a:t>8/15/2010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5B85FD-4C8E-40B4-950E-A453FB9944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5AC4C29-F2AE-4CAA-9E23-C473C8378357}" type="datetimeFigureOut">
              <a:rPr lang="en-US" smtClean="0"/>
              <a:pPr/>
              <a:t>8/15/2010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5B85FD-4C8E-40B4-950E-A453FB99447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AC4C29-F2AE-4CAA-9E23-C473C8378357}" type="datetimeFigureOut">
              <a:rPr lang="en-US" smtClean="0"/>
              <a:pPr/>
              <a:t>8/15/2010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A5B85FD-4C8E-40B4-950E-A453FB9944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dirty="0" smtClean="0"/>
              <a:t>Dividend Stocks</a:t>
            </a:r>
            <a:endParaRPr lang="en-US" sz="5400" dirty="0"/>
          </a:p>
        </p:txBody>
      </p:sp>
      <p:sp>
        <p:nvSpPr>
          <p:cNvPr id="3" name="Subtitle 2"/>
          <p:cNvSpPr>
            <a:spLocks noGrp="1"/>
          </p:cNvSpPr>
          <p:nvPr>
            <p:ph type="subTitle" idx="1"/>
          </p:nvPr>
        </p:nvSpPr>
        <p:spPr/>
        <p:txBody>
          <a:bodyPr/>
          <a:lstStyle/>
          <a:p>
            <a:r>
              <a:rPr lang="en-US" dirty="0" smtClean="0"/>
              <a:t>Can they give us the growth we want?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Rising/Falling trends</a:t>
            </a:r>
            <a:endParaRPr lang="en-US" dirty="0"/>
          </a:p>
        </p:txBody>
      </p:sp>
      <p:sp>
        <p:nvSpPr>
          <p:cNvPr id="3" name="Content Placeholder 2"/>
          <p:cNvSpPr>
            <a:spLocks noGrp="1"/>
          </p:cNvSpPr>
          <p:nvPr>
            <p:ph idx="1"/>
          </p:nvPr>
        </p:nvSpPr>
        <p:spPr/>
        <p:txBody>
          <a:bodyPr/>
          <a:lstStyle/>
          <a:p>
            <a:r>
              <a:rPr lang="en-US" dirty="0" smtClean="0"/>
              <a:t>Rising 10% off undervalued base, stock enters into a rising trend.</a:t>
            </a:r>
          </a:p>
          <a:p>
            <a:r>
              <a:rPr lang="en-US" dirty="0" smtClean="0"/>
              <a:t>This is called the holding area.</a:t>
            </a:r>
          </a:p>
          <a:p>
            <a:r>
              <a:rPr lang="en-US" dirty="0" smtClean="0"/>
              <a:t>When price reaches level within 10% of the historically low yield calculation, it is considered overvalued.</a:t>
            </a:r>
          </a:p>
          <a:p>
            <a:r>
              <a:rPr lang="en-US" dirty="0" smtClean="0"/>
              <a:t>Trend for overall market must also be considered—bulls or bears in control.</a:t>
            </a:r>
          </a:p>
          <a:p>
            <a:r>
              <a:rPr lang="en-US" dirty="0" smtClean="0"/>
              <a:t>Values can be found in any market, however.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dirty="0" smtClean="0"/>
              <a:t>Value Line dividend stocks</a:t>
            </a:r>
            <a:br>
              <a:rPr lang="en-US" dirty="0" smtClean="0"/>
            </a:br>
            <a:r>
              <a:rPr lang="en-US" dirty="0" smtClean="0"/>
              <a:t>8-6-10</a:t>
            </a:r>
            <a:endParaRPr lang="en-US" dirty="0"/>
          </a:p>
        </p:txBody>
      </p:sp>
      <p:pic>
        <p:nvPicPr>
          <p:cNvPr id="4" name="Content Placeholder 3" descr="Dividend Stocks 8-6-10.png"/>
          <p:cNvPicPr>
            <a:picLocks noGrp="1" noChangeAspect="1"/>
          </p:cNvPicPr>
          <p:nvPr>
            <p:ph idx="1"/>
          </p:nvPr>
        </p:nvPicPr>
        <p:blipFill>
          <a:blip r:embed="rId2" cstate="print"/>
          <a:stretch>
            <a:fillRect/>
          </a:stretch>
        </p:blipFill>
        <p:spPr>
          <a:xfrm>
            <a:off x="152400" y="1295400"/>
            <a:ext cx="7848600" cy="5334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Beating the </a:t>
            </a:r>
            <a:r>
              <a:rPr lang="en-US" dirty="0" err="1" smtClean="0"/>
              <a:t>s&amp;P</a:t>
            </a:r>
            <a:r>
              <a:rPr lang="en-US" dirty="0" smtClean="0"/>
              <a:t> with dividends</a:t>
            </a:r>
            <a:endParaRPr lang="en-US" dirty="0"/>
          </a:p>
        </p:txBody>
      </p:sp>
      <p:sp>
        <p:nvSpPr>
          <p:cNvPr id="3" name="Content Placeholder 2"/>
          <p:cNvSpPr>
            <a:spLocks noGrp="1"/>
          </p:cNvSpPr>
          <p:nvPr>
            <p:ph idx="1"/>
          </p:nvPr>
        </p:nvSpPr>
        <p:spPr/>
        <p:txBody>
          <a:bodyPr/>
          <a:lstStyle/>
          <a:p>
            <a:endParaRPr lang="en-US" dirty="0" smtClean="0"/>
          </a:p>
          <a:p>
            <a:pPr algn="ctr">
              <a:buNone/>
            </a:pPr>
            <a:r>
              <a:rPr lang="en-US" dirty="0" smtClean="0"/>
              <a:t>How to build a superior portfolio of dividend yielding stocks</a:t>
            </a:r>
          </a:p>
          <a:p>
            <a:endParaRPr lang="en-US" dirty="0" smtClean="0"/>
          </a:p>
          <a:p>
            <a:pPr algn="ctr">
              <a:buNone/>
            </a:pPr>
            <a:r>
              <a:rPr lang="en-US" dirty="0" smtClean="0"/>
              <a:t>By</a:t>
            </a:r>
          </a:p>
          <a:p>
            <a:pPr algn="ctr">
              <a:buNone/>
            </a:pPr>
            <a:r>
              <a:rPr lang="en-US" dirty="0" smtClean="0"/>
              <a:t>Peter O’Shea</a:t>
            </a:r>
          </a:p>
          <a:p>
            <a:pPr algn="ctr">
              <a:buNone/>
            </a:pPr>
            <a:r>
              <a:rPr lang="en-US" dirty="0" smtClean="0"/>
              <a:t>And</a:t>
            </a:r>
          </a:p>
          <a:p>
            <a:pPr algn="ctr">
              <a:buNone/>
            </a:pPr>
            <a:r>
              <a:rPr lang="en-US" dirty="0" smtClean="0"/>
              <a:t>Jonathan Worrall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Historical performance of dividend stocks</a:t>
            </a:r>
            <a:endParaRPr lang="en-US" dirty="0"/>
          </a:p>
        </p:txBody>
      </p:sp>
      <p:sp>
        <p:nvSpPr>
          <p:cNvPr id="3" name="Content Placeholder 2"/>
          <p:cNvSpPr>
            <a:spLocks noGrp="1"/>
          </p:cNvSpPr>
          <p:nvPr>
            <p:ph idx="1"/>
          </p:nvPr>
        </p:nvSpPr>
        <p:spPr/>
        <p:txBody>
          <a:bodyPr/>
          <a:lstStyle/>
          <a:p>
            <a:r>
              <a:rPr lang="en-US" dirty="0" smtClean="0"/>
              <a:t>1926 – 2005  Dividends contributed almost 40% of the average annual return of stocks on the S&amp;P Index</a:t>
            </a:r>
          </a:p>
          <a:p>
            <a:endParaRPr lang="en-US" dirty="0" smtClean="0"/>
          </a:p>
          <a:p>
            <a:r>
              <a:rPr lang="en-US" dirty="0" smtClean="0"/>
              <a:t>Since 1926 nearly half of the 10.3% annual stock market return has come from dividends and dividend reinvestment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smtClean="0"/>
              <a:t> advantages </a:t>
            </a:r>
            <a:r>
              <a:rPr lang="en-US" dirty="0" smtClean="0"/>
              <a:t>of dividend stocks</a:t>
            </a:r>
            <a:endParaRPr lang="en-US" dirty="0"/>
          </a:p>
        </p:txBody>
      </p:sp>
      <p:sp>
        <p:nvSpPr>
          <p:cNvPr id="3" name="Content Placeholder 2"/>
          <p:cNvSpPr>
            <a:spLocks noGrp="1"/>
          </p:cNvSpPr>
          <p:nvPr>
            <p:ph idx="1"/>
          </p:nvPr>
        </p:nvSpPr>
        <p:spPr/>
        <p:txBody>
          <a:bodyPr>
            <a:normAutofit/>
          </a:bodyPr>
          <a:lstStyle/>
          <a:p>
            <a:r>
              <a:rPr lang="en-US" dirty="0" smtClean="0"/>
              <a:t>Less volatile—bought for long-term</a:t>
            </a:r>
          </a:p>
          <a:p>
            <a:r>
              <a:rPr lang="en-US" dirty="0" smtClean="0"/>
              <a:t>Tend to be more mature companies--make sure they are not on downward slope</a:t>
            </a:r>
          </a:p>
          <a:p>
            <a:r>
              <a:rPr lang="en-US" dirty="0" smtClean="0"/>
              <a:t>Easy value calculation--Predictable cash flow</a:t>
            </a:r>
          </a:p>
          <a:p>
            <a:r>
              <a:rPr lang="en-US" dirty="0" smtClean="0"/>
              <a:t>Imposes financial discipline on management</a:t>
            </a:r>
          </a:p>
          <a:p>
            <a:r>
              <a:rPr lang="en-US" dirty="0" smtClean="0"/>
              <a:t>Dividend stocks attract investors</a:t>
            </a:r>
          </a:p>
          <a:p>
            <a:r>
              <a:rPr lang="en-US" dirty="0" smtClean="0"/>
              <a:t>Long-term </a:t>
            </a:r>
            <a:r>
              <a:rPr lang="en-US" dirty="0" smtClean="0"/>
              <a:t>winners tend to be stocks with above average yields and relatively low payout ratios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dirty="0" smtClean="0"/>
              <a:t>Considerations when evaluating a dividend stock</a:t>
            </a:r>
            <a:endParaRPr lang="en-US" dirty="0"/>
          </a:p>
        </p:txBody>
      </p:sp>
      <p:sp>
        <p:nvSpPr>
          <p:cNvPr id="3" name="Content Placeholder 2"/>
          <p:cNvSpPr>
            <a:spLocks noGrp="1"/>
          </p:cNvSpPr>
          <p:nvPr>
            <p:ph idx="1"/>
          </p:nvPr>
        </p:nvSpPr>
        <p:spPr>
          <a:xfrm>
            <a:off x="457200" y="1371600"/>
            <a:ext cx="7239000" cy="5084136"/>
          </a:xfrm>
        </p:spPr>
        <p:txBody>
          <a:bodyPr>
            <a:normAutofit/>
          </a:bodyPr>
          <a:lstStyle/>
          <a:p>
            <a:r>
              <a:rPr lang="en-US" dirty="0" smtClean="0"/>
              <a:t>Historical performance of dividend (consistency and growth)</a:t>
            </a:r>
          </a:p>
          <a:p>
            <a:r>
              <a:rPr lang="en-US" dirty="0" smtClean="0"/>
              <a:t>Yield (High is not always better; watch out for company using debt to finance)</a:t>
            </a:r>
          </a:p>
          <a:p>
            <a:r>
              <a:rPr lang="en-US" dirty="0" smtClean="0"/>
              <a:t>Payout ratio ((30-50% considered moderate)</a:t>
            </a:r>
          </a:p>
          <a:p>
            <a:r>
              <a:rPr lang="en-US" dirty="0" smtClean="0"/>
              <a:t>Ability of company to continue paying dividends (Fundamental Analysis)</a:t>
            </a:r>
          </a:p>
          <a:p>
            <a:r>
              <a:rPr lang="en-US" dirty="0" smtClean="0"/>
              <a:t>Taxes (Rate for dividends vs. bonds)</a:t>
            </a:r>
          </a:p>
          <a:p>
            <a:pPr lvl="1">
              <a:buFont typeface="Wingdings" pitchFamily="2" charset="2"/>
              <a:buChar char="v"/>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NEVER BUY THE STOCK </a:t>
            </a:r>
            <a:br>
              <a:rPr lang="en-US" dirty="0" smtClean="0"/>
            </a:br>
            <a:r>
              <a:rPr lang="en-US" dirty="0" smtClean="0"/>
              <a:t>JUST FOR THE DIVIDEND</a:t>
            </a:r>
            <a:endParaRPr lang="en-US" dirty="0"/>
          </a:p>
        </p:txBody>
      </p:sp>
      <p:sp>
        <p:nvSpPr>
          <p:cNvPr id="3" name="Content Placeholder 2"/>
          <p:cNvSpPr>
            <a:spLocks noGrp="1"/>
          </p:cNvSpPr>
          <p:nvPr>
            <p:ph idx="1"/>
          </p:nvPr>
        </p:nvSpPr>
        <p:spPr/>
        <p:txBody>
          <a:bodyPr/>
          <a:lstStyle/>
          <a:p>
            <a:r>
              <a:rPr lang="en-US" dirty="0" smtClean="0"/>
              <a:t>Consistent sales and earnings growth</a:t>
            </a:r>
          </a:p>
          <a:p>
            <a:r>
              <a:rPr lang="en-US" dirty="0" smtClean="0"/>
              <a:t>Good management</a:t>
            </a:r>
          </a:p>
          <a:p>
            <a:r>
              <a:rPr lang="en-US" dirty="0" smtClean="0"/>
              <a:t>Best in industry</a:t>
            </a:r>
          </a:p>
          <a:p>
            <a:r>
              <a:rPr lang="en-US" dirty="0" smtClean="0"/>
              <a:t>Competitive advantage</a:t>
            </a:r>
          </a:p>
          <a:p>
            <a:r>
              <a:rPr lang="en-US" dirty="0" smtClean="0"/>
              <a:t>Well-funded </a:t>
            </a:r>
            <a:r>
              <a:rPr lang="en-US" dirty="0" smtClean="0"/>
              <a:t>pension plans</a:t>
            </a:r>
          </a:p>
          <a:p>
            <a:r>
              <a:rPr lang="en-US" dirty="0" smtClean="0"/>
              <a:t>Strong free-cash flow (double dividend payment</a:t>
            </a:r>
            <a:r>
              <a:rPr lang="en-US" dirty="0" smtClean="0"/>
              <a:t>)</a:t>
            </a:r>
          </a:p>
          <a:p>
            <a:r>
              <a:rPr lang="en-US" dirty="0" smtClean="0"/>
              <a:t>Low debt/equity</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Considerations when evaluating Valuation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“Dividends still don’t lie: the truth about investing in blue chip stocks and winning in the stock market”</a:t>
            </a:r>
          </a:p>
          <a:p>
            <a:pPr>
              <a:buNone/>
            </a:pPr>
            <a:endParaRPr lang="en-US" dirty="0" smtClean="0"/>
          </a:p>
          <a:p>
            <a:pPr algn="r">
              <a:buNone/>
            </a:pPr>
            <a:r>
              <a:rPr lang="en-US" dirty="0" smtClean="0"/>
              <a:t>By Kelley Wright</a:t>
            </a:r>
          </a:p>
          <a:p>
            <a:pPr>
              <a:buNone/>
            </a:pPr>
            <a:endParaRPr lang="en-US" dirty="0" smtClean="0"/>
          </a:p>
          <a:p>
            <a:pPr>
              <a:buNone/>
            </a:pPr>
            <a:r>
              <a:rPr lang="en-US" dirty="0" smtClean="0"/>
              <a:t>Editor, </a:t>
            </a:r>
            <a:r>
              <a:rPr lang="en-US" i="1" dirty="0" smtClean="0"/>
              <a:t>Investment Quality Trends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Criteria for “blue chip stocks”</a:t>
            </a:r>
            <a:endParaRPr lang="en-US" dirty="0"/>
          </a:p>
        </p:txBody>
      </p:sp>
      <p:sp>
        <p:nvSpPr>
          <p:cNvPr id="3" name="Content Placeholder 2"/>
          <p:cNvSpPr>
            <a:spLocks noGrp="1"/>
          </p:cNvSpPr>
          <p:nvPr>
            <p:ph idx="1"/>
          </p:nvPr>
        </p:nvSpPr>
        <p:spPr/>
        <p:txBody>
          <a:bodyPr>
            <a:normAutofit/>
          </a:bodyPr>
          <a:lstStyle/>
          <a:p>
            <a:r>
              <a:rPr lang="en-US" dirty="0" smtClean="0"/>
              <a:t>Dividend increase at least 5 times over 12 yrs</a:t>
            </a:r>
          </a:p>
          <a:p>
            <a:r>
              <a:rPr lang="en-US" dirty="0" smtClean="0"/>
              <a:t>S&amp;P Quality is in “A” category</a:t>
            </a:r>
          </a:p>
          <a:p>
            <a:r>
              <a:rPr lang="en-US" dirty="0" smtClean="0"/>
              <a:t>At least 5 million shares outstanding</a:t>
            </a:r>
          </a:p>
          <a:p>
            <a:r>
              <a:rPr lang="en-US" dirty="0" smtClean="0"/>
              <a:t>At least 80 institutional investors</a:t>
            </a:r>
          </a:p>
          <a:p>
            <a:r>
              <a:rPr lang="en-US" dirty="0" smtClean="0"/>
              <a:t>At least 25 years uninterrupted dividends</a:t>
            </a:r>
          </a:p>
          <a:p>
            <a:r>
              <a:rPr lang="en-US" dirty="0" smtClean="0"/>
              <a:t>Earnings have improved in at least 7 of last 12 years.</a:t>
            </a:r>
          </a:p>
          <a:p>
            <a:endParaRPr lang="en-US" dirty="0" smtClean="0"/>
          </a:p>
          <a:p>
            <a:pPr lvl="1">
              <a:buNone/>
            </a:pPr>
            <a:r>
              <a:rPr lang="en-US" dirty="0" smtClean="0"/>
              <a:t>This criteria eliminates 98% of the roughly 15,000 publicly traded stocks (275 companies)</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“Profile of value”</a:t>
            </a:r>
            <a:endParaRPr lang="en-US" dirty="0"/>
          </a:p>
        </p:txBody>
      </p:sp>
      <p:sp>
        <p:nvSpPr>
          <p:cNvPr id="3" name="Content Placeholder 2"/>
          <p:cNvSpPr>
            <a:spLocks noGrp="1"/>
          </p:cNvSpPr>
          <p:nvPr>
            <p:ph idx="1"/>
          </p:nvPr>
        </p:nvSpPr>
        <p:spPr/>
        <p:txBody>
          <a:bodyPr/>
          <a:lstStyle/>
          <a:p>
            <a:r>
              <a:rPr lang="en-US" dirty="0" smtClean="0"/>
              <a:t>Valuation is determined by historical low and high yields.</a:t>
            </a:r>
          </a:p>
          <a:p>
            <a:r>
              <a:rPr lang="en-US" dirty="0" smtClean="0"/>
              <a:t>At least 12 years of data.</a:t>
            </a:r>
          </a:p>
          <a:p>
            <a:r>
              <a:rPr lang="en-US" dirty="0" smtClean="0"/>
              <a:t>Average the top three years and the low three years for dividend yields.</a:t>
            </a:r>
          </a:p>
          <a:p>
            <a:r>
              <a:rPr lang="en-US" dirty="0" smtClean="0"/>
              <a:t>Prices are undervalued or overvalued when they are within 10% range of historic levels.</a:t>
            </a:r>
          </a:p>
          <a:p>
            <a:r>
              <a:rPr lang="en-US" dirty="0" smtClean="0"/>
              <a:t>Caution: markets are a reflection of the thoughts, opinions, and emotions of millions of investors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204</TotalTime>
  <Words>618</Words>
  <Application>Microsoft Office PowerPoint</Application>
  <PresentationFormat>On-screen Show (4:3)</PresentationFormat>
  <Paragraphs>72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Dividend Stocks</vt:lpstr>
      <vt:lpstr>Beating the s&amp;P with dividends</vt:lpstr>
      <vt:lpstr>Historical performance of dividend stocks</vt:lpstr>
      <vt:lpstr> advantages of dividend stocks</vt:lpstr>
      <vt:lpstr>Considerations when evaluating a dividend stock</vt:lpstr>
      <vt:lpstr>NEVER BUY THE STOCK  JUST FOR THE DIVIDEND</vt:lpstr>
      <vt:lpstr>Considerations when evaluating Valuation</vt:lpstr>
      <vt:lpstr>Criteria for “blue chip stocks”</vt:lpstr>
      <vt:lpstr>“Profile of value”</vt:lpstr>
      <vt:lpstr>Rising/Falling trends</vt:lpstr>
      <vt:lpstr>Value Line dividend stocks 8-6-10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Dividend Stocks</dc:title>
  <dc:creator>Linda Hathaway</dc:creator>
  <cp:lastModifiedBy>Linda Hathaway</cp:lastModifiedBy>
  <cp:revision>28</cp:revision>
  <dcterms:created xsi:type="dcterms:W3CDTF">2010-08-05T01:09:52Z</dcterms:created>
  <dcterms:modified xsi:type="dcterms:W3CDTF">2010-08-15T17:37:43Z</dcterms:modified>
</cp:coreProperties>
</file>