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9" r:id="rId1"/>
  </p:sldMasterIdLst>
  <p:notesMasterIdLst>
    <p:notesMasterId r:id="rId8"/>
  </p:notesMasterIdLst>
  <p:handoutMasterIdLst>
    <p:handoutMasterId r:id="rId9"/>
  </p:handoutMasterIdLst>
  <p:sldIdLst>
    <p:sldId id="256" r:id="rId2"/>
    <p:sldId id="315" r:id="rId3"/>
    <p:sldId id="319" r:id="rId4"/>
    <p:sldId id="317" r:id="rId5"/>
    <p:sldId id="320" r:id="rId6"/>
    <p:sldId id="321"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86332" autoAdjust="0"/>
  </p:normalViewPr>
  <p:slideViewPr>
    <p:cSldViewPr snapToGrid="0" snapToObjects="1">
      <p:cViewPr varScale="1">
        <p:scale>
          <a:sx n="40" d="100"/>
          <a:sy n="40" d="100"/>
        </p:scale>
        <p:origin x="346" y="43"/>
      </p:cViewPr>
      <p:guideLst>
        <p:guide orient="horz" pos="2160"/>
        <p:guide pos="2880"/>
      </p:guideLst>
    </p:cSldViewPr>
  </p:slideViewPr>
  <p:outlineViewPr>
    <p:cViewPr>
      <p:scale>
        <a:sx n="33" d="100"/>
        <a:sy n="33" d="100"/>
      </p:scale>
      <p:origin x="0" y="12488"/>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90" d="100"/>
          <a:sy n="90" d="100"/>
        </p:scale>
        <p:origin x="-3728"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14E0332-08F0-0F40-98E3-E4ABF1FFC5C8}" type="datetimeFigureOut">
              <a:rPr lang="en-US" smtClean="0"/>
              <a:t>8/16/2019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EAC368-7DB1-774A-9240-28819EC8E4B3}" type="slidenum">
              <a:rPr lang="en-US" smtClean="0"/>
              <a:t>‹#›</a:t>
            </a:fld>
            <a:endParaRPr lang="en-US"/>
          </a:p>
        </p:txBody>
      </p:sp>
    </p:spTree>
    <p:extLst>
      <p:ext uri="{BB962C8B-B14F-4D97-AF65-F5344CB8AC3E}">
        <p14:creationId xmlns:p14="http://schemas.microsoft.com/office/powerpoint/2010/main" val="134387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53DD08-B017-9D4C-BF9D-0D1D63996D78}" type="datetimeFigureOut">
              <a:rPr lang="en-US" smtClean="0"/>
              <a:t>8/16/2019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978C68-83E5-604B-8727-62446E339014}" type="slidenum">
              <a:rPr lang="en-US" smtClean="0"/>
              <a:t>‹#›</a:t>
            </a:fld>
            <a:endParaRPr lang="en-US"/>
          </a:p>
        </p:txBody>
      </p:sp>
    </p:spTree>
    <p:extLst>
      <p:ext uri="{BB962C8B-B14F-4D97-AF65-F5344CB8AC3E}">
        <p14:creationId xmlns:p14="http://schemas.microsoft.com/office/powerpoint/2010/main" val="13966516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78C68-83E5-604B-8727-62446E339014}" type="slidenum">
              <a:rPr lang="en-US" smtClean="0"/>
              <a:t>2</a:t>
            </a:fld>
            <a:endParaRPr lang="en-US"/>
          </a:p>
        </p:txBody>
      </p:sp>
    </p:spTree>
    <p:extLst>
      <p:ext uri="{BB962C8B-B14F-4D97-AF65-F5344CB8AC3E}">
        <p14:creationId xmlns:p14="http://schemas.microsoft.com/office/powerpoint/2010/main" val="419087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Filtered List from selecting candidates using Predefined Screens -Quality, Roster of Quality, Small Company.  Also User defined screen for &gt;8% Sales Growth and small and medium companies with PTP and ROE trending UP.  </a:t>
            </a:r>
          </a:p>
        </p:txBody>
      </p:sp>
      <p:sp>
        <p:nvSpPr>
          <p:cNvPr id="4" name="Slide Number Placeholder 3"/>
          <p:cNvSpPr>
            <a:spLocks noGrp="1"/>
          </p:cNvSpPr>
          <p:nvPr>
            <p:ph type="sldNum" sz="quarter" idx="10"/>
          </p:nvPr>
        </p:nvSpPr>
        <p:spPr/>
        <p:txBody>
          <a:bodyPr/>
          <a:lstStyle/>
          <a:p>
            <a:fld id="{E4978C68-83E5-604B-8727-62446E339014}" type="slidenum">
              <a:rPr lang="en-US" smtClean="0"/>
              <a:t>3</a:t>
            </a:fld>
            <a:endParaRPr lang="en-US"/>
          </a:p>
        </p:txBody>
      </p:sp>
    </p:spTree>
    <p:extLst>
      <p:ext uri="{BB962C8B-B14F-4D97-AF65-F5344CB8AC3E}">
        <p14:creationId xmlns:p14="http://schemas.microsoft.com/office/powerpoint/2010/main" val="3755015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heat map shows the top 100 tickers that our members have created studies for in the past 90 days. The size of the boxes indicates the number of times a study has been created for a ticker relative to the other tickers. The larger the box as compared to the other boxes, the more studies that have been created. The color of the box indicates general favorability sentiment of the company. The color ranges from green to yellow to red. The more green the box, the more positive the favorability and the more red the box, the more negative the favorability. Note that the colors should not be used as buy/hold/sell indicators.</a:t>
            </a:r>
            <a:endParaRPr lang="en-US" dirty="0"/>
          </a:p>
        </p:txBody>
      </p:sp>
      <p:sp>
        <p:nvSpPr>
          <p:cNvPr id="4" name="Slide Number Placeholder 3"/>
          <p:cNvSpPr>
            <a:spLocks noGrp="1"/>
          </p:cNvSpPr>
          <p:nvPr>
            <p:ph type="sldNum" sz="quarter" idx="10"/>
          </p:nvPr>
        </p:nvSpPr>
        <p:spPr/>
        <p:txBody>
          <a:bodyPr/>
          <a:lstStyle/>
          <a:p>
            <a:fld id="{E4978C68-83E5-604B-8727-62446E339014}" type="slidenum">
              <a:rPr lang="en-US" smtClean="0"/>
              <a:t>4</a:t>
            </a:fld>
            <a:endParaRPr lang="en-US"/>
          </a:p>
        </p:txBody>
      </p:sp>
    </p:spTree>
    <p:extLst>
      <p:ext uri="{BB962C8B-B14F-4D97-AF65-F5344CB8AC3E}">
        <p14:creationId xmlns:p14="http://schemas.microsoft.com/office/powerpoint/2010/main" val="1173497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ZACKS.com</a:t>
            </a:r>
            <a:r>
              <a:rPr lang="en-US" dirty="0"/>
              <a:t>.  </a:t>
            </a:r>
          </a:p>
        </p:txBody>
      </p:sp>
      <p:sp>
        <p:nvSpPr>
          <p:cNvPr id="4" name="Slide Number Placeholder 3"/>
          <p:cNvSpPr>
            <a:spLocks noGrp="1"/>
          </p:cNvSpPr>
          <p:nvPr>
            <p:ph type="sldNum" sz="quarter" idx="5"/>
          </p:nvPr>
        </p:nvSpPr>
        <p:spPr/>
        <p:txBody>
          <a:bodyPr/>
          <a:lstStyle/>
          <a:p>
            <a:fld id="{E4978C68-83E5-604B-8727-62446E339014}" type="slidenum">
              <a:rPr lang="en-US" smtClean="0"/>
              <a:t>5</a:t>
            </a:fld>
            <a:endParaRPr lang="en-US"/>
          </a:p>
        </p:txBody>
      </p:sp>
    </p:spTree>
    <p:extLst>
      <p:ext uri="{BB962C8B-B14F-4D97-AF65-F5344CB8AC3E}">
        <p14:creationId xmlns:p14="http://schemas.microsoft.com/office/powerpoint/2010/main" val="2784919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Sort lists by # Rating Strong Buy or Buy.</a:t>
            </a:r>
          </a:p>
        </p:txBody>
      </p:sp>
      <p:sp>
        <p:nvSpPr>
          <p:cNvPr id="4" name="Slide Number Placeholder 3"/>
          <p:cNvSpPr>
            <a:spLocks noGrp="1"/>
          </p:cNvSpPr>
          <p:nvPr>
            <p:ph type="sldNum" sz="quarter" idx="5"/>
          </p:nvPr>
        </p:nvSpPr>
        <p:spPr/>
        <p:txBody>
          <a:bodyPr/>
          <a:lstStyle/>
          <a:p>
            <a:fld id="{E4978C68-83E5-604B-8727-62446E339014}" type="slidenum">
              <a:rPr lang="en-US" smtClean="0"/>
              <a:t>6</a:t>
            </a:fld>
            <a:endParaRPr lang="en-US"/>
          </a:p>
        </p:txBody>
      </p:sp>
    </p:spTree>
    <p:extLst>
      <p:ext uri="{BB962C8B-B14F-4D97-AF65-F5344CB8AC3E}">
        <p14:creationId xmlns:p14="http://schemas.microsoft.com/office/powerpoint/2010/main" val="460214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216C5678-EE20-4FA5-88E2-6E0BD67A2E26}" type="datetime1">
              <a:rPr lang="en-US" smtClean="0"/>
              <a:t>8/16/2019</a:t>
            </a:fld>
            <a:endParaRPr lang="en-US" dirty="0"/>
          </a:p>
        </p:txBody>
      </p:sp>
      <p:sp>
        <p:nvSpPr>
          <p:cNvPr id="8" name="Slide Number Placeholder 7"/>
          <p:cNvSpPr>
            <a:spLocks noGrp="1"/>
          </p:cNvSpPr>
          <p:nvPr>
            <p:ph type="sldNum" sz="quarter" idx="11"/>
          </p:nvPr>
        </p:nvSpPr>
        <p:spPr/>
        <p:txBody>
          <a:bodyPr/>
          <a:lstStyle/>
          <a:p>
            <a:fld id="{2D57B0AA-AC8E-4463-ADAC-E87D09B82E4F}" type="slidenum">
              <a:rPr lang="en-US" smtClean="0"/>
              <a:t>‹#›</a:t>
            </a:fld>
            <a:endParaRPr lang="en-US"/>
          </a:p>
        </p:txBody>
      </p:sp>
      <p:sp>
        <p:nvSpPr>
          <p:cNvPr id="9" name="Footer Placeholder 8"/>
          <p:cNvSpPr>
            <a:spLocks noGrp="1"/>
          </p:cNvSpPr>
          <p:nvPr>
            <p:ph type="ftr" sz="quarter" idx="12"/>
          </p:nvPr>
        </p:nvSpPr>
        <p:spPr/>
        <p:txBody>
          <a:bodyPr/>
          <a:lstStyle/>
          <a:p>
            <a:r>
              <a:rPr lang="en-US"/>
              <a:t>Footer Text</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051B39-B140-43FE-96DB-472A2B59CE7C}" type="datetime1">
              <a:rPr lang="en-US" smtClean="0"/>
              <a:t>8/16/2019</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600BB2-27C5-458B-ABCE-839C88CF47CE}" type="datetime1">
              <a:rPr lang="en-US" smtClean="0"/>
              <a:t>8/16/2019</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1D738E-8962-435F-8C43-147B8DD7E819}" type="datetime1">
              <a:rPr lang="en-US" smtClean="0"/>
              <a:t>8/16/2019</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CAEA93-55E7-4DA9-90C2-089A26EEFEC4}" type="datetime1">
              <a:rPr lang="en-US" smtClean="0"/>
              <a:t>8/16/2019</a:t>
            </a:fld>
            <a:endParaRPr lang="en-US"/>
          </a:p>
        </p:txBody>
      </p:sp>
      <p:sp>
        <p:nvSpPr>
          <p:cNvPr id="5" name="Footer Placeholder 4"/>
          <p:cNvSpPr>
            <a:spLocks noGrp="1"/>
          </p:cNvSpPr>
          <p:nvPr>
            <p:ph type="ftr" sz="quarter" idx="11"/>
          </p:nvPr>
        </p:nvSpPr>
        <p:spPr/>
        <p:txBody>
          <a:bodyPr/>
          <a:lstStyle/>
          <a:p>
            <a:r>
              <a:rPr lang="en-US"/>
              <a:t>Footer Text</a:t>
            </a:r>
          </a:p>
        </p:txBody>
      </p:sp>
      <p:sp>
        <p:nvSpPr>
          <p:cNvPr id="6" name="Slide Number Placeholder 5"/>
          <p:cNvSpPr>
            <a:spLocks noGrp="1"/>
          </p:cNvSpPr>
          <p:nvPr>
            <p:ph type="sldNum" sz="quarter" idx="12"/>
          </p:nvPr>
        </p:nvSpPr>
        <p:spPr/>
        <p:txBody>
          <a:bodyPr/>
          <a:lstStyle/>
          <a:p>
            <a:fld id="{BA9B540C-44DA-4F69-89C9-7C84606640D3}" type="slidenum">
              <a:rPr lang="en-US" smtClean="0"/>
              <a:pPr/>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4CF3C7-6809-4F39-BD67-A75817BDDE0A}" type="datetime1">
              <a:rPr lang="en-US" smtClean="0"/>
              <a:t>8/16/2019</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F7EAEB24-CE78-465C-A726-91D0868FA48F}" type="datetime1">
              <a:rPr lang="en-US" smtClean="0"/>
              <a:t>8/16/2019</a:t>
            </a:fld>
            <a:endParaRPr lang="en-US"/>
          </a:p>
        </p:txBody>
      </p:sp>
      <p:sp>
        <p:nvSpPr>
          <p:cNvPr id="8" name="Footer Placeholder 7"/>
          <p:cNvSpPr>
            <a:spLocks noGrp="1"/>
          </p:cNvSpPr>
          <p:nvPr>
            <p:ph type="ftr" sz="quarter" idx="11"/>
          </p:nvPr>
        </p:nvSpPr>
        <p:spPr/>
        <p:txBody>
          <a:bodyPr/>
          <a:lstStyle/>
          <a:p>
            <a:r>
              <a:rPr lang="en-US"/>
              <a:t>Footer Text</a:t>
            </a:r>
          </a:p>
        </p:txBody>
      </p:sp>
      <p:sp>
        <p:nvSpPr>
          <p:cNvPr id="9" name="Slide Number Placeholder 8"/>
          <p:cNvSpPr>
            <a:spLocks noGrp="1"/>
          </p:cNvSpPr>
          <p:nvPr>
            <p:ph type="sldNum" sz="quarter" idx="12"/>
          </p:nvPr>
        </p:nvSpPr>
        <p:spPr/>
        <p:txBody>
          <a:bodyPr/>
          <a:lstStyle/>
          <a:p>
            <a:fld id="{BA9B540C-44DA-4F69-89C9-7C84606640D3}" type="slidenum">
              <a:rPr lang="en-US" smtClean="0"/>
              <a:pPr/>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0BAADF0-1749-4E8B-9691-B44A5F8C0895}" type="datetime1">
              <a:rPr lang="en-US" smtClean="0"/>
              <a:t>8/16/2019</a:t>
            </a:fld>
            <a:endParaRPr lang="en-US"/>
          </a:p>
        </p:txBody>
      </p:sp>
      <p:sp>
        <p:nvSpPr>
          <p:cNvPr id="4" name="Footer Placeholder 3"/>
          <p:cNvSpPr>
            <a:spLocks noGrp="1"/>
          </p:cNvSpPr>
          <p:nvPr>
            <p:ph type="ftr" sz="quarter" idx="11"/>
          </p:nvPr>
        </p:nvSpPr>
        <p:spPr/>
        <p:txBody>
          <a:bodyPr/>
          <a:lstStyle/>
          <a:p>
            <a:r>
              <a:rPr lang="en-US"/>
              <a:t>Footer Text</a:t>
            </a:r>
          </a:p>
        </p:txBody>
      </p:sp>
      <p:sp>
        <p:nvSpPr>
          <p:cNvPr id="5" name="Slide Number Placeholder 4"/>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F628A-A867-4937-BBE5-207DB6F9C51A}" type="datetime1">
              <a:rPr lang="en-US" smtClean="0"/>
              <a:t>8/16/2019</a:t>
            </a:fld>
            <a:endParaRPr lang="en-US"/>
          </a:p>
        </p:txBody>
      </p:sp>
      <p:sp>
        <p:nvSpPr>
          <p:cNvPr id="3" name="Footer Placeholder 2"/>
          <p:cNvSpPr>
            <a:spLocks noGrp="1"/>
          </p:cNvSpPr>
          <p:nvPr>
            <p:ph type="ftr" sz="quarter" idx="11"/>
          </p:nvPr>
        </p:nvSpPr>
        <p:spPr/>
        <p:txBody>
          <a:bodyPr/>
          <a:lstStyle/>
          <a:p>
            <a:r>
              <a:rPr lang="en-US"/>
              <a:t>Footer Text</a:t>
            </a:r>
          </a:p>
        </p:txBody>
      </p:sp>
      <p:sp>
        <p:nvSpPr>
          <p:cNvPr id="4" name="Slide Number Placeholder 3"/>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8BBB94-68E6-4675-A946-F1C5994EDBD7}" type="datetime1">
              <a:rPr lang="en-US" smtClean="0"/>
              <a:t>8/16/2019</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3B8377-21E3-4835-B75D-4E2847E2750F}" type="datetime1">
              <a:rPr lang="en-US" smtClean="0"/>
              <a:t>8/16/2019</a:t>
            </a:fld>
            <a:endParaRPr lang="en-US"/>
          </a:p>
        </p:txBody>
      </p:sp>
      <p:sp>
        <p:nvSpPr>
          <p:cNvPr id="6" name="Footer Placeholder 5"/>
          <p:cNvSpPr>
            <a:spLocks noGrp="1"/>
          </p:cNvSpPr>
          <p:nvPr>
            <p:ph type="ftr" sz="quarter" idx="11"/>
          </p:nvPr>
        </p:nvSpPr>
        <p:spPr/>
        <p:txBody>
          <a:bodyPr/>
          <a:lstStyle/>
          <a:p>
            <a:r>
              <a:rPr lang="en-US"/>
              <a:t>Footer Text</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B0C4986D-6BE9-4264-908F-02DB36FD8D6C}" type="datetime1">
              <a:rPr lang="en-US" smtClean="0"/>
              <a:t>8/16/2019</a:t>
            </a:fld>
            <a:endParaRPr lang="en-US" dirty="0"/>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r>
              <a:rPr lang="en-US"/>
              <a:t>Footer Text</a:t>
            </a:r>
            <a:endParaRPr lang="en-US" dirty="0"/>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A9B540C-44DA-4F69-89C9-7C84606640D3}" type="slidenum">
              <a:rPr lang="en-US" smtClean="0"/>
              <a:pPr/>
              <a:t>‹#›</a:t>
            </a:fld>
            <a:endParaRPr lang="en-US" dirty="0"/>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hf sldNum="0"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t>MicNova</a:t>
            </a:r>
            <a:endParaRPr lang="en-US" dirty="0"/>
          </a:p>
        </p:txBody>
      </p:sp>
      <p:sp>
        <p:nvSpPr>
          <p:cNvPr id="3" name="Subtitle 2"/>
          <p:cNvSpPr>
            <a:spLocks noGrp="1"/>
          </p:cNvSpPr>
          <p:nvPr>
            <p:ph type="subTitle" idx="1"/>
          </p:nvPr>
        </p:nvSpPr>
        <p:spPr/>
        <p:txBody>
          <a:bodyPr>
            <a:normAutofit fontScale="92500" lnSpcReduction="10000"/>
          </a:bodyPr>
          <a:lstStyle/>
          <a:p>
            <a:r>
              <a:rPr lang="en-US" dirty="0"/>
              <a:t>Stock Screen Methods </a:t>
            </a:r>
            <a:r>
              <a:rPr lang="en-US" dirty="0" smtClean="0"/>
              <a:t>for Stock Study Groups </a:t>
            </a:r>
            <a:endParaRPr lang="en-US" dirty="0"/>
          </a:p>
          <a:p>
            <a:r>
              <a:rPr lang="en-US" dirty="0"/>
              <a:t>8/14/19</a:t>
            </a:r>
          </a:p>
          <a:p>
            <a:r>
              <a:rPr lang="en-US" dirty="0"/>
              <a:t>Sandy </a:t>
            </a:r>
            <a:r>
              <a:rPr lang="en-US" dirty="0" smtClean="0"/>
              <a:t>Caster  </a:t>
            </a:r>
            <a:r>
              <a:rPr lang="en-US" smtClean="0"/>
              <a:t>Part 1 of 2</a:t>
            </a:r>
            <a:endParaRPr lang="en-US" dirty="0"/>
          </a:p>
        </p:txBody>
      </p:sp>
    </p:spTree>
    <p:extLst>
      <p:ext uri="{BB962C8B-B14F-4D97-AF65-F5344CB8AC3E}">
        <p14:creationId xmlns:p14="http://schemas.microsoft.com/office/powerpoint/2010/main" val="2692073828"/>
      </p:ext>
    </p:extLst>
  </p:cSld>
  <p:clrMapOvr>
    <a:masterClrMapping/>
  </p:clrMapOvr>
  <mc:AlternateContent xmlns:mc="http://schemas.openxmlformats.org/markup-compatibility/2006" xmlns:p14="http://schemas.microsoft.com/office/powerpoint/2010/main">
    <mc:Choice Requires="p14">
      <p:transition spd="slow" p14:dur="2000" advTm="14657"/>
    </mc:Choice>
    <mc:Fallback xmlns="">
      <p:transition xmlns:p14="http://schemas.microsoft.com/office/powerpoint/2010/main" spd="slow" advTm="1465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Stock Study Groups</a:t>
            </a:r>
          </a:p>
        </p:txBody>
      </p:sp>
      <p:sp>
        <p:nvSpPr>
          <p:cNvPr id="4" name="Content Placeholder 3">
            <a:extLst>
              <a:ext uri="{FF2B5EF4-FFF2-40B4-BE49-F238E27FC236}">
                <a16:creationId xmlns="" xmlns:a16="http://schemas.microsoft.com/office/drawing/2014/main" id="{3D41839F-46AE-2A4E-8FD8-BCDBF33A965C}"/>
              </a:ext>
            </a:extLst>
          </p:cNvPr>
          <p:cNvSpPr>
            <a:spLocks noGrp="1"/>
          </p:cNvSpPr>
          <p:nvPr>
            <p:ph idx="1"/>
          </p:nvPr>
        </p:nvSpPr>
        <p:spPr/>
        <p:txBody>
          <a:bodyPr>
            <a:normAutofit/>
          </a:bodyPr>
          <a:lstStyle/>
          <a:p>
            <a:r>
              <a:rPr lang="en-US" dirty="0"/>
              <a:t>BUY THE BEST! – </a:t>
            </a:r>
          </a:p>
          <a:p>
            <a:pPr lvl="1"/>
            <a:r>
              <a:rPr lang="en-US" dirty="0"/>
              <a:t>Companies that are industry leaders with predictable growth for long term</a:t>
            </a:r>
          </a:p>
          <a:p>
            <a:r>
              <a:rPr lang="en-US" dirty="0"/>
              <a:t>Populate the pounce pile for future opportunities</a:t>
            </a:r>
          </a:p>
          <a:p>
            <a:endParaRPr lang="en-US" dirty="0"/>
          </a:p>
          <a:p>
            <a:r>
              <a:rPr lang="en-US" dirty="0"/>
              <a:t>Start with screens –</a:t>
            </a:r>
          </a:p>
          <a:p>
            <a:pPr lvl="1"/>
            <a:r>
              <a:rPr lang="en-US" dirty="0"/>
              <a:t>SSG Plus, Zacks, </a:t>
            </a:r>
            <a:r>
              <a:rPr lang="en-US" dirty="0" err="1"/>
              <a:t>FinViz</a:t>
            </a:r>
            <a:r>
              <a:rPr lang="en-US" dirty="0"/>
              <a:t>, </a:t>
            </a:r>
            <a:r>
              <a:rPr lang="en-US" dirty="0" err="1"/>
              <a:t>ValueLine</a:t>
            </a:r>
            <a:r>
              <a:rPr lang="en-US" dirty="0"/>
              <a:t>, Manifest Investing</a:t>
            </a:r>
          </a:p>
          <a:p>
            <a:r>
              <a:rPr lang="en-US" dirty="0"/>
              <a:t>Use online resources-</a:t>
            </a:r>
          </a:p>
          <a:p>
            <a:pPr lvl="1"/>
            <a:r>
              <a:rPr lang="en-US" dirty="0"/>
              <a:t>Manifest Round Table, BI First Cut, BI Ticker Talk, Bi Weekly Stock Screen,     BI </a:t>
            </a:r>
            <a:r>
              <a:rPr lang="en-US" dirty="0" err="1"/>
              <a:t>StockUP</a:t>
            </a:r>
            <a:r>
              <a:rPr lang="en-US" dirty="0"/>
              <a:t>, Crossing Wallstreet, Motley Fool, ??</a:t>
            </a:r>
          </a:p>
          <a:p>
            <a:pPr lvl="1"/>
            <a:endParaRPr lang="en-US" dirty="0"/>
          </a:p>
          <a:p>
            <a:r>
              <a:rPr lang="en-US" dirty="0"/>
              <a:t>Find (1) faster-growing, small company</a:t>
            </a:r>
          </a:p>
          <a:p>
            <a:r>
              <a:rPr lang="en-US" dirty="0"/>
              <a:t>Look for (1) local company</a:t>
            </a:r>
          </a:p>
          <a:p>
            <a:pPr lvl="1"/>
            <a:endParaRPr lang="en-US" dirty="0"/>
          </a:p>
        </p:txBody>
      </p:sp>
      <p:cxnSp>
        <p:nvCxnSpPr>
          <p:cNvPr id="10" name="Straight Connector 9">
            <a:extLst>
              <a:ext uri="{FF2B5EF4-FFF2-40B4-BE49-F238E27FC236}">
                <a16:creationId xmlns="" xmlns:a16="http://schemas.microsoft.com/office/drawing/2014/main" id="{8822C766-B871-4646-AABD-DE0C08F35266}"/>
              </a:ext>
            </a:extLst>
          </p:cNvPr>
          <p:cNvCxnSpPr/>
          <p:nvPr/>
        </p:nvCxnSpPr>
        <p:spPr>
          <a:xfrm>
            <a:off x="957943" y="2950029"/>
            <a:ext cx="71954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947E2604-0373-9E4E-A5B1-AAA3631125EB}"/>
              </a:ext>
            </a:extLst>
          </p:cNvPr>
          <p:cNvCxnSpPr>
            <a:cxnSpLocks/>
          </p:cNvCxnSpPr>
          <p:nvPr/>
        </p:nvCxnSpPr>
        <p:spPr>
          <a:xfrm>
            <a:off x="957943" y="5029200"/>
            <a:ext cx="735874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8587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Stock Screens - SSG Plus</a:t>
            </a:r>
          </a:p>
        </p:txBody>
      </p:sp>
      <p:pic>
        <p:nvPicPr>
          <p:cNvPr id="6" name="Content Placeholder 5">
            <a:extLst>
              <a:ext uri="{FF2B5EF4-FFF2-40B4-BE49-F238E27FC236}">
                <a16:creationId xmlns="" xmlns:a16="http://schemas.microsoft.com/office/drawing/2014/main" id="{DA462536-523B-E645-998F-3A6A046375C2}"/>
              </a:ext>
            </a:extLst>
          </p:cNvPr>
          <p:cNvPicPr>
            <a:picLocks noGrp="1" noChangeAspect="1"/>
          </p:cNvPicPr>
          <p:nvPr>
            <p:ph idx="1"/>
          </p:nvPr>
        </p:nvPicPr>
        <p:blipFill>
          <a:blip r:embed="rId3"/>
          <a:stretch>
            <a:fillRect/>
          </a:stretch>
        </p:blipFill>
        <p:spPr>
          <a:xfrm>
            <a:off x="457199" y="1612589"/>
            <a:ext cx="8229600" cy="1910173"/>
          </a:xfrm>
          <a:prstGeom prst="rect">
            <a:avLst/>
          </a:prstGeom>
        </p:spPr>
      </p:pic>
      <p:pic>
        <p:nvPicPr>
          <p:cNvPr id="8" name="Picture 7">
            <a:extLst>
              <a:ext uri="{FF2B5EF4-FFF2-40B4-BE49-F238E27FC236}">
                <a16:creationId xmlns="" xmlns:a16="http://schemas.microsoft.com/office/drawing/2014/main" id="{1B9F5F05-4236-8845-BB67-FB6FDD3DDB20}"/>
              </a:ext>
            </a:extLst>
          </p:cNvPr>
          <p:cNvPicPr>
            <a:picLocks noChangeAspect="1"/>
          </p:cNvPicPr>
          <p:nvPr/>
        </p:nvPicPr>
        <p:blipFill>
          <a:blip r:embed="rId4"/>
          <a:stretch>
            <a:fillRect/>
          </a:stretch>
        </p:blipFill>
        <p:spPr>
          <a:xfrm>
            <a:off x="1120859" y="3845562"/>
            <a:ext cx="3203089" cy="2739236"/>
          </a:xfrm>
          <a:prstGeom prst="rect">
            <a:avLst/>
          </a:prstGeom>
        </p:spPr>
      </p:pic>
      <p:pic>
        <p:nvPicPr>
          <p:cNvPr id="9" name="Picture 8">
            <a:extLst>
              <a:ext uri="{FF2B5EF4-FFF2-40B4-BE49-F238E27FC236}">
                <a16:creationId xmlns="" xmlns:a16="http://schemas.microsoft.com/office/drawing/2014/main" id="{5D488427-1A00-6E4F-89DB-1AF9D6C71B25}"/>
              </a:ext>
            </a:extLst>
          </p:cNvPr>
          <p:cNvPicPr>
            <a:picLocks noChangeAspect="1"/>
          </p:cNvPicPr>
          <p:nvPr/>
        </p:nvPicPr>
        <p:blipFill>
          <a:blip r:embed="rId5"/>
          <a:stretch>
            <a:fillRect/>
          </a:stretch>
        </p:blipFill>
        <p:spPr>
          <a:xfrm>
            <a:off x="5964069" y="3839677"/>
            <a:ext cx="1957491" cy="2739236"/>
          </a:xfrm>
          <a:prstGeom prst="rect">
            <a:avLst/>
          </a:prstGeom>
        </p:spPr>
      </p:pic>
      <p:sp>
        <p:nvSpPr>
          <p:cNvPr id="48" name="TextBox 47">
            <a:extLst>
              <a:ext uri="{FF2B5EF4-FFF2-40B4-BE49-F238E27FC236}">
                <a16:creationId xmlns="" xmlns:a16="http://schemas.microsoft.com/office/drawing/2014/main" id="{BA89C2C1-83FF-BB4F-BC4F-D13A96A51C2E}"/>
              </a:ext>
            </a:extLst>
          </p:cNvPr>
          <p:cNvSpPr txBox="1"/>
          <p:nvPr/>
        </p:nvSpPr>
        <p:spPr>
          <a:xfrm>
            <a:off x="659701" y="4277757"/>
            <a:ext cx="461158" cy="537840"/>
          </a:xfrm>
          <a:prstGeom prst="rect">
            <a:avLst/>
          </a:prstGeom>
          <a:noFill/>
        </p:spPr>
        <p:txBody>
          <a:bodyPr wrap="square" rtlCol="0">
            <a:spAutoFit/>
          </a:bodyPr>
          <a:lstStyle/>
          <a:p>
            <a:endParaRPr lang="en-US" dirty="0"/>
          </a:p>
        </p:txBody>
      </p:sp>
      <p:sp>
        <p:nvSpPr>
          <p:cNvPr id="49" name="TextBox 48">
            <a:extLst>
              <a:ext uri="{FF2B5EF4-FFF2-40B4-BE49-F238E27FC236}">
                <a16:creationId xmlns="" xmlns:a16="http://schemas.microsoft.com/office/drawing/2014/main" id="{45DECAED-124D-C64C-9287-4F3200B77C6D}"/>
              </a:ext>
            </a:extLst>
          </p:cNvPr>
          <p:cNvSpPr txBox="1"/>
          <p:nvPr/>
        </p:nvSpPr>
        <p:spPr>
          <a:xfrm>
            <a:off x="782860" y="4362011"/>
            <a:ext cx="461158" cy="369332"/>
          </a:xfrm>
          <a:prstGeom prst="rect">
            <a:avLst/>
          </a:prstGeom>
          <a:noFill/>
        </p:spPr>
        <p:txBody>
          <a:bodyPr wrap="square" rtlCol="0">
            <a:spAutoFit/>
          </a:bodyPr>
          <a:lstStyle/>
          <a:p>
            <a:r>
              <a:rPr lang="en-US" dirty="0">
                <a:solidFill>
                  <a:srgbClr val="FF0000"/>
                </a:solidFill>
              </a:rPr>
              <a:t>1</a:t>
            </a:r>
          </a:p>
        </p:txBody>
      </p:sp>
      <p:sp>
        <p:nvSpPr>
          <p:cNvPr id="50" name="TextBox 49">
            <a:extLst>
              <a:ext uri="{FF2B5EF4-FFF2-40B4-BE49-F238E27FC236}">
                <a16:creationId xmlns="" xmlns:a16="http://schemas.microsoft.com/office/drawing/2014/main" id="{C1BED143-32CA-4640-9F92-4947ED96560C}"/>
              </a:ext>
            </a:extLst>
          </p:cNvPr>
          <p:cNvSpPr txBox="1"/>
          <p:nvPr/>
        </p:nvSpPr>
        <p:spPr>
          <a:xfrm>
            <a:off x="5591687" y="4405796"/>
            <a:ext cx="478971" cy="369332"/>
          </a:xfrm>
          <a:prstGeom prst="rect">
            <a:avLst/>
          </a:prstGeom>
          <a:noFill/>
        </p:spPr>
        <p:txBody>
          <a:bodyPr wrap="square" rtlCol="0">
            <a:spAutoFit/>
          </a:bodyPr>
          <a:lstStyle/>
          <a:p>
            <a:r>
              <a:rPr lang="en-US" dirty="0">
                <a:solidFill>
                  <a:srgbClr val="FF0000"/>
                </a:solidFill>
              </a:rPr>
              <a:t>2</a:t>
            </a:r>
          </a:p>
        </p:txBody>
      </p:sp>
      <p:sp>
        <p:nvSpPr>
          <p:cNvPr id="56" name="Frame 55">
            <a:extLst>
              <a:ext uri="{FF2B5EF4-FFF2-40B4-BE49-F238E27FC236}">
                <a16:creationId xmlns="" xmlns:a16="http://schemas.microsoft.com/office/drawing/2014/main" id="{F720CA6C-5D7E-114D-A845-40CCA2064510}"/>
              </a:ext>
            </a:extLst>
          </p:cNvPr>
          <p:cNvSpPr/>
          <p:nvPr/>
        </p:nvSpPr>
        <p:spPr>
          <a:xfrm>
            <a:off x="2707223" y="4051973"/>
            <a:ext cx="461158" cy="334415"/>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Frame 57">
            <a:extLst>
              <a:ext uri="{FF2B5EF4-FFF2-40B4-BE49-F238E27FC236}">
                <a16:creationId xmlns="" xmlns:a16="http://schemas.microsoft.com/office/drawing/2014/main" id="{35B044D8-EF4B-514B-815E-F25D45D9B96B}"/>
              </a:ext>
            </a:extLst>
          </p:cNvPr>
          <p:cNvSpPr/>
          <p:nvPr/>
        </p:nvSpPr>
        <p:spPr>
          <a:xfrm>
            <a:off x="2659545" y="4481182"/>
            <a:ext cx="1174028" cy="308458"/>
          </a:xfrm>
          <a:prstGeom prst="frame">
            <a:avLst>
              <a:gd name="adj1" fmla="val 2308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Frame 61">
            <a:extLst>
              <a:ext uri="{FF2B5EF4-FFF2-40B4-BE49-F238E27FC236}">
                <a16:creationId xmlns="" xmlns:a16="http://schemas.microsoft.com/office/drawing/2014/main" id="{B00DA74A-80E9-B545-AAEC-BC25F265A103}"/>
              </a:ext>
            </a:extLst>
          </p:cNvPr>
          <p:cNvSpPr/>
          <p:nvPr/>
        </p:nvSpPr>
        <p:spPr>
          <a:xfrm>
            <a:off x="2707222" y="5059108"/>
            <a:ext cx="634692" cy="514378"/>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Left Arrow 63">
            <a:extLst>
              <a:ext uri="{FF2B5EF4-FFF2-40B4-BE49-F238E27FC236}">
                <a16:creationId xmlns="" xmlns:a16="http://schemas.microsoft.com/office/drawing/2014/main" id="{4D8CE992-BC38-A845-82AF-23C2AD877965}"/>
              </a:ext>
            </a:extLst>
          </p:cNvPr>
          <p:cNvSpPr/>
          <p:nvPr/>
        </p:nvSpPr>
        <p:spPr>
          <a:xfrm>
            <a:off x="7733436" y="4146290"/>
            <a:ext cx="398753" cy="16525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5" name="Left Arrow 64">
            <a:extLst>
              <a:ext uri="{FF2B5EF4-FFF2-40B4-BE49-F238E27FC236}">
                <a16:creationId xmlns="" xmlns:a16="http://schemas.microsoft.com/office/drawing/2014/main" id="{792E2E63-BC7A-8D43-802D-27801E02A77C}"/>
              </a:ext>
            </a:extLst>
          </p:cNvPr>
          <p:cNvSpPr/>
          <p:nvPr/>
        </p:nvSpPr>
        <p:spPr>
          <a:xfrm>
            <a:off x="7722183" y="4590462"/>
            <a:ext cx="398753" cy="16525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Left Arrow 68">
            <a:extLst>
              <a:ext uri="{FF2B5EF4-FFF2-40B4-BE49-F238E27FC236}">
                <a16:creationId xmlns="" xmlns:a16="http://schemas.microsoft.com/office/drawing/2014/main" id="{2387F9B0-FAA5-624B-9E6F-0BB82CA26C03}"/>
              </a:ext>
            </a:extLst>
          </p:cNvPr>
          <p:cNvSpPr/>
          <p:nvPr/>
        </p:nvSpPr>
        <p:spPr>
          <a:xfrm>
            <a:off x="7722182" y="4783419"/>
            <a:ext cx="398753" cy="16525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5679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Stock Screens - SSG Plus</a:t>
            </a:r>
          </a:p>
        </p:txBody>
      </p:sp>
      <p:pic>
        <p:nvPicPr>
          <p:cNvPr id="3" name="Content Placeholder 2">
            <a:extLst>
              <a:ext uri="{FF2B5EF4-FFF2-40B4-BE49-F238E27FC236}">
                <a16:creationId xmlns="" xmlns:a16="http://schemas.microsoft.com/office/drawing/2014/main" id="{4DA708E7-9A25-4C43-9A58-3B7E5410DEAA}"/>
              </a:ext>
            </a:extLst>
          </p:cNvPr>
          <p:cNvPicPr>
            <a:picLocks noGrp="1" noChangeAspect="1"/>
          </p:cNvPicPr>
          <p:nvPr>
            <p:ph idx="1"/>
          </p:nvPr>
        </p:nvPicPr>
        <p:blipFill>
          <a:blip r:embed="rId3"/>
          <a:stretch>
            <a:fillRect/>
          </a:stretch>
        </p:blipFill>
        <p:spPr>
          <a:xfrm>
            <a:off x="749816" y="1600200"/>
            <a:ext cx="7644367" cy="4525963"/>
          </a:xfrm>
          <a:prstGeom prst="rect">
            <a:avLst/>
          </a:prstGeom>
        </p:spPr>
      </p:pic>
      <p:sp>
        <p:nvSpPr>
          <p:cNvPr id="11" name="Frame 10">
            <a:extLst>
              <a:ext uri="{FF2B5EF4-FFF2-40B4-BE49-F238E27FC236}">
                <a16:creationId xmlns="" xmlns:a16="http://schemas.microsoft.com/office/drawing/2014/main" id="{9384FE6A-F0B9-A84C-9D2C-BC1593ACA63D}"/>
              </a:ext>
            </a:extLst>
          </p:cNvPr>
          <p:cNvSpPr/>
          <p:nvPr/>
        </p:nvSpPr>
        <p:spPr>
          <a:xfrm>
            <a:off x="2209799" y="2525486"/>
            <a:ext cx="726393" cy="674914"/>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ame 14">
            <a:extLst>
              <a:ext uri="{FF2B5EF4-FFF2-40B4-BE49-F238E27FC236}">
                <a16:creationId xmlns="" xmlns:a16="http://schemas.microsoft.com/office/drawing/2014/main" id="{B3F93511-A7BA-B545-9DF3-31E0812E55FC}"/>
              </a:ext>
            </a:extLst>
          </p:cNvPr>
          <p:cNvSpPr/>
          <p:nvPr/>
        </p:nvSpPr>
        <p:spPr>
          <a:xfrm>
            <a:off x="2759126" y="3124199"/>
            <a:ext cx="582788" cy="516221"/>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ame 15">
            <a:extLst>
              <a:ext uri="{FF2B5EF4-FFF2-40B4-BE49-F238E27FC236}">
                <a16:creationId xmlns="" xmlns:a16="http://schemas.microsoft.com/office/drawing/2014/main" id="{9D3B7FDD-89ED-DE4A-919A-62D404445DAA}"/>
              </a:ext>
            </a:extLst>
          </p:cNvPr>
          <p:cNvSpPr/>
          <p:nvPr/>
        </p:nvSpPr>
        <p:spPr>
          <a:xfrm>
            <a:off x="3483429" y="1946310"/>
            <a:ext cx="642258" cy="674914"/>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ame 16">
            <a:extLst>
              <a:ext uri="{FF2B5EF4-FFF2-40B4-BE49-F238E27FC236}">
                <a16:creationId xmlns="" xmlns:a16="http://schemas.microsoft.com/office/drawing/2014/main" id="{034906F4-C769-2D42-B753-D37E9E97FF33}"/>
              </a:ext>
            </a:extLst>
          </p:cNvPr>
          <p:cNvSpPr/>
          <p:nvPr/>
        </p:nvSpPr>
        <p:spPr>
          <a:xfrm>
            <a:off x="4669142" y="3124199"/>
            <a:ext cx="664030" cy="53799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ame 17">
            <a:extLst>
              <a:ext uri="{FF2B5EF4-FFF2-40B4-BE49-F238E27FC236}">
                <a16:creationId xmlns="" xmlns:a16="http://schemas.microsoft.com/office/drawing/2014/main" id="{D6CA9A6A-7CEF-FC4E-B031-954716158D54}"/>
              </a:ext>
            </a:extLst>
          </p:cNvPr>
          <p:cNvSpPr/>
          <p:nvPr/>
        </p:nvSpPr>
        <p:spPr>
          <a:xfrm>
            <a:off x="4669143" y="3614055"/>
            <a:ext cx="664030" cy="642258"/>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ame 18">
            <a:extLst>
              <a:ext uri="{FF2B5EF4-FFF2-40B4-BE49-F238E27FC236}">
                <a16:creationId xmlns="" xmlns:a16="http://schemas.microsoft.com/office/drawing/2014/main" id="{845ABA14-EF2C-B44E-BCB8-B709FEEA9746}"/>
              </a:ext>
            </a:extLst>
          </p:cNvPr>
          <p:cNvSpPr/>
          <p:nvPr/>
        </p:nvSpPr>
        <p:spPr>
          <a:xfrm>
            <a:off x="2759126" y="5609941"/>
            <a:ext cx="582788" cy="51622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rame 19">
            <a:extLst>
              <a:ext uri="{FF2B5EF4-FFF2-40B4-BE49-F238E27FC236}">
                <a16:creationId xmlns="" xmlns:a16="http://schemas.microsoft.com/office/drawing/2014/main" id="{CDA98042-6719-BB43-8B4B-AD0CBED9A5B8}"/>
              </a:ext>
            </a:extLst>
          </p:cNvPr>
          <p:cNvSpPr/>
          <p:nvPr/>
        </p:nvSpPr>
        <p:spPr>
          <a:xfrm>
            <a:off x="3608156" y="4343400"/>
            <a:ext cx="642258" cy="674914"/>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Frame 20">
            <a:extLst>
              <a:ext uri="{FF2B5EF4-FFF2-40B4-BE49-F238E27FC236}">
                <a16:creationId xmlns="" xmlns:a16="http://schemas.microsoft.com/office/drawing/2014/main" id="{F48D561A-A61B-B34B-8E48-50086E7CADB7}"/>
              </a:ext>
            </a:extLst>
          </p:cNvPr>
          <p:cNvSpPr/>
          <p:nvPr/>
        </p:nvSpPr>
        <p:spPr>
          <a:xfrm>
            <a:off x="5802089" y="4005943"/>
            <a:ext cx="1904998" cy="2362200"/>
          </a:xfrm>
          <a:prstGeom prst="fram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84962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73C5ED-1B0E-1B4C-8C7D-831D3A503B24}"/>
              </a:ext>
            </a:extLst>
          </p:cNvPr>
          <p:cNvSpPr>
            <a:spLocks noGrp="1"/>
          </p:cNvSpPr>
          <p:nvPr>
            <p:ph type="title"/>
          </p:nvPr>
        </p:nvSpPr>
        <p:spPr/>
        <p:txBody>
          <a:bodyPr/>
          <a:lstStyle/>
          <a:p>
            <a:r>
              <a:rPr lang="en-US" dirty="0"/>
              <a:t>Stock Screens - ZACKS</a:t>
            </a:r>
          </a:p>
        </p:txBody>
      </p:sp>
      <p:pic>
        <p:nvPicPr>
          <p:cNvPr id="5" name="Content Placeholder 4">
            <a:extLst>
              <a:ext uri="{FF2B5EF4-FFF2-40B4-BE49-F238E27FC236}">
                <a16:creationId xmlns="" xmlns:a16="http://schemas.microsoft.com/office/drawing/2014/main" id="{D23BF719-4804-DA44-B0DE-B0386B55E773}"/>
              </a:ext>
            </a:extLst>
          </p:cNvPr>
          <p:cNvPicPr>
            <a:picLocks noGrp="1" noChangeAspect="1"/>
          </p:cNvPicPr>
          <p:nvPr>
            <p:ph idx="1"/>
          </p:nvPr>
        </p:nvPicPr>
        <p:blipFill>
          <a:blip r:embed="rId3"/>
          <a:stretch>
            <a:fillRect/>
          </a:stretch>
        </p:blipFill>
        <p:spPr>
          <a:xfrm>
            <a:off x="1896095" y="1600200"/>
            <a:ext cx="5351809" cy="4525963"/>
          </a:xfrm>
          <a:prstGeom prst="rect">
            <a:avLst/>
          </a:prstGeom>
        </p:spPr>
      </p:pic>
      <p:sp>
        <p:nvSpPr>
          <p:cNvPr id="12" name="Notched Right Arrow 11">
            <a:extLst>
              <a:ext uri="{FF2B5EF4-FFF2-40B4-BE49-F238E27FC236}">
                <a16:creationId xmlns="" xmlns:a16="http://schemas.microsoft.com/office/drawing/2014/main" id="{A77F2DE2-1A30-034F-9018-03B2B490EF45}"/>
              </a:ext>
            </a:extLst>
          </p:cNvPr>
          <p:cNvSpPr/>
          <p:nvPr/>
        </p:nvSpPr>
        <p:spPr>
          <a:xfrm>
            <a:off x="1310880" y="4222904"/>
            <a:ext cx="719258" cy="128520"/>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Notched Right Arrow 12">
            <a:extLst>
              <a:ext uri="{FF2B5EF4-FFF2-40B4-BE49-F238E27FC236}">
                <a16:creationId xmlns="" xmlns:a16="http://schemas.microsoft.com/office/drawing/2014/main" id="{3F944926-454D-2A48-9875-6F3E41FF321A}"/>
              </a:ext>
            </a:extLst>
          </p:cNvPr>
          <p:cNvSpPr/>
          <p:nvPr/>
        </p:nvSpPr>
        <p:spPr>
          <a:xfrm>
            <a:off x="1310880" y="3595311"/>
            <a:ext cx="719258" cy="128520"/>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Notched Right Arrow 13">
            <a:extLst>
              <a:ext uri="{FF2B5EF4-FFF2-40B4-BE49-F238E27FC236}">
                <a16:creationId xmlns="" xmlns:a16="http://schemas.microsoft.com/office/drawing/2014/main" id="{9BD29DFA-EB80-0D47-BEFE-4396786707E0}"/>
              </a:ext>
            </a:extLst>
          </p:cNvPr>
          <p:cNvSpPr/>
          <p:nvPr/>
        </p:nvSpPr>
        <p:spPr>
          <a:xfrm>
            <a:off x="1310880" y="4094384"/>
            <a:ext cx="719258" cy="128520"/>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Notched Right Arrow 14">
            <a:extLst>
              <a:ext uri="{FF2B5EF4-FFF2-40B4-BE49-F238E27FC236}">
                <a16:creationId xmlns="" xmlns:a16="http://schemas.microsoft.com/office/drawing/2014/main" id="{9AD37918-E2CA-A94D-8086-54332DD97920}"/>
              </a:ext>
            </a:extLst>
          </p:cNvPr>
          <p:cNvSpPr/>
          <p:nvPr/>
        </p:nvSpPr>
        <p:spPr>
          <a:xfrm>
            <a:off x="1310880" y="4860737"/>
            <a:ext cx="719258" cy="128520"/>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486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73C5ED-1B0E-1B4C-8C7D-831D3A503B24}"/>
              </a:ext>
            </a:extLst>
          </p:cNvPr>
          <p:cNvSpPr>
            <a:spLocks noGrp="1"/>
          </p:cNvSpPr>
          <p:nvPr>
            <p:ph type="title"/>
          </p:nvPr>
        </p:nvSpPr>
        <p:spPr/>
        <p:txBody>
          <a:bodyPr/>
          <a:lstStyle/>
          <a:p>
            <a:r>
              <a:rPr lang="en-US" dirty="0"/>
              <a:t>Stock Screens - ZACKS</a:t>
            </a:r>
          </a:p>
        </p:txBody>
      </p:sp>
      <p:pic>
        <p:nvPicPr>
          <p:cNvPr id="6" name="Content Placeholder 5">
            <a:extLst>
              <a:ext uri="{FF2B5EF4-FFF2-40B4-BE49-F238E27FC236}">
                <a16:creationId xmlns="" xmlns:a16="http://schemas.microsoft.com/office/drawing/2014/main" id="{C530DED8-6269-ED4F-80C8-3D32CC579F6C}"/>
              </a:ext>
            </a:extLst>
          </p:cNvPr>
          <p:cNvPicPr>
            <a:picLocks noGrp="1" noChangeAspect="1"/>
          </p:cNvPicPr>
          <p:nvPr>
            <p:ph idx="1"/>
          </p:nvPr>
        </p:nvPicPr>
        <p:blipFill>
          <a:blip r:embed="rId3"/>
          <a:stretch>
            <a:fillRect/>
          </a:stretch>
        </p:blipFill>
        <p:spPr>
          <a:xfrm>
            <a:off x="1813991" y="1600200"/>
            <a:ext cx="5516017" cy="4525963"/>
          </a:xfrm>
          <a:prstGeom prst="rect">
            <a:avLst/>
          </a:prstGeom>
        </p:spPr>
      </p:pic>
      <p:sp>
        <p:nvSpPr>
          <p:cNvPr id="15" name="Notched Right Arrow 14">
            <a:extLst>
              <a:ext uri="{FF2B5EF4-FFF2-40B4-BE49-F238E27FC236}">
                <a16:creationId xmlns="" xmlns:a16="http://schemas.microsoft.com/office/drawing/2014/main" id="{CF73DA7C-3041-1047-84AD-58BB7E60A42E}"/>
              </a:ext>
            </a:extLst>
          </p:cNvPr>
          <p:cNvSpPr/>
          <p:nvPr/>
        </p:nvSpPr>
        <p:spPr>
          <a:xfrm>
            <a:off x="1043335" y="1776897"/>
            <a:ext cx="719258" cy="128520"/>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Notched Right Arrow 15">
            <a:extLst>
              <a:ext uri="{FF2B5EF4-FFF2-40B4-BE49-F238E27FC236}">
                <a16:creationId xmlns="" xmlns:a16="http://schemas.microsoft.com/office/drawing/2014/main" id="{167B6990-D0A5-D24E-BA83-60BE859858D0}"/>
              </a:ext>
            </a:extLst>
          </p:cNvPr>
          <p:cNvSpPr/>
          <p:nvPr/>
        </p:nvSpPr>
        <p:spPr>
          <a:xfrm>
            <a:off x="1033615" y="2605950"/>
            <a:ext cx="719258" cy="128520"/>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Notched Right Arrow 16">
            <a:extLst>
              <a:ext uri="{FF2B5EF4-FFF2-40B4-BE49-F238E27FC236}">
                <a16:creationId xmlns="" xmlns:a16="http://schemas.microsoft.com/office/drawing/2014/main" id="{8301A8A7-83DD-CC4B-B6A9-459358F48A9E}"/>
              </a:ext>
            </a:extLst>
          </p:cNvPr>
          <p:cNvSpPr/>
          <p:nvPr/>
        </p:nvSpPr>
        <p:spPr>
          <a:xfrm>
            <a:off x="1064174" y="4292643"/>
            <a:ext cx="719258" cy="128520"/>
          </a:xfrm>
          <a:prstGeom prst="notch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34F2C5E3-75B2-4548-AB2E-795B1231A3F7}"/>
              </a:ext>
            </a:extLst>
          </p:cNvPr>
          <p:cNvSpPr/>
          <p:nvPr/>
        </p:nvSpPr>
        <p:spPr>
          <a:xfrm>
            <a:off x="2293234" y="2967335"/>
            <a:ext cx="4557531"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Your text here</a:t>
            </a:r>
          </a:p>
        </p:txBody>
      </p:sp>
      <p:pic>
        <p:nvPicPr>
          <p:cNvPr id="20" name="Content Placeholder 5">
            <a:extLst>
              <a:ext uri="{FF2B5EF4-FFF2-40B4-BE49-F238E27FC236}">
                <a16:creationId xmlns="" xmlns:a16="http://schemas.microsoft.com/office/drawing/2014/main" id="{2C5D36F8-6EE2-6040-B24C-34474312E836}"/>
              </a:ext>
            </a:extLst>
          </p:cNvPr>
          <p:cNvPicPr>
            <a:picLocks noChangeAspect="1"/>
          </p:cNvPicPr>
          <p:nvPr/>
        </p:nvPicPr>
        <p:blipFill>
          <a:blip r:embed="rId3"/>
          <a:stretch>
            <a:fillRect/>
          </a:stretch>
        </p:blipFill>
        <p:spPr>
          <a:xfrm>
            <a:off x="1818807" y="1600199"/>
            <a:ext cx="5516017" cy="4525963"/>
          </a:xfrm>
          <a:prstGeom prst="rect">
            <a:avLst/>
          </a:prstGeom>
        </p:spPr>
      </p:pic>
      <p:sp>
        <p:nvSpPr>
          <p:cNvPr id="23" name="Frame 22">
            <a:extLst>
              <a:ext uri="{FF2B5EF4-FFF2-40B4-BE49-F238E27FC236}">
                <a16:creationId xmlns="" xmlns:a16="http://schemas.microsoft.com/office/drawing/2014/main" id="{5E59147E-9382-964B-94EF-66779780C027}"/>
              </a:ext>
            </a:extLst>
          </p:cNvPr>
          <p:cNvSpPr/>
          <p:nvPr/>
        </p:nvSpPr>
        <p:spPr>
          <a:xfrm>
            <a:off x="6291943" y="1491343"/>
            <a:ext cx="619940" cy="476794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971935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Executive.thmx</Template>
  <TotalTime>20227</TotalTime>
  <Words>304</Words>
  <Application>Microsoft Office PowerPoint</Application>
  <PresentationFormat>On-screen Show (4:3)</PresentationFormat>
  <Paragraphs>32</Paragraphs>
  <Slides>6</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Century Gothic</vt:lpstr>
      <vt:lpstr>Courier New</vt:lpstr>
      <vt:lpstr>Palatino Linotype</vt:lpstr>
      <vt:lpstr>Executive</vt:lpstr>
      <vt:lpstr>MicNova</vt:lpstr>
      <vt:lpstr>Stock Study Groups</vt:lpstr>
      <vt:lpstr>Stock Screens - SSG Plus</vt:lpstr>
      <vt:lpstr>Stock Screens - SSG Plus</vt:lpstr>
      <vt:lpstr>Stock Screens - ZACKS</vt:lpstr>
      <vt:lpstr>Stock Screens - ZACKS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MicNova</dc:title>
  <dc:creator>Sandra Caster</dc:creator>
  <cp:lastModifiedBy>gladys.henrikson@verizon.net</cp:lastModifiedBy>
  <cp:revision>192</cp:revision>
  <cp:lastPrinted>2019-03-13T00:37:14Z</cp:lastPrinted>
  <dcterms:created xsi:type="dcterms:W3CDTF">2019-01-03T19:51:21Z</dcterms:created>
  <dcterms:modified xsi:type="dcterms:W3CDTF">2019-08-17T02:23:11Z</dcterms:modified>
</cp:coreProperties>
</file>