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notesMasterIdLst>
    <p:notesMasterId r:id="rId9"/>
  </p:notesMasterIdLst>
  <p:handoutMasterIdLst>
    <p:handoutMasterId r:id="rId10"/>
  </p:handoutMasterIdLst>
  <p:sldIdLst>
    <p:sldId id="256" r:id="rId2"/>
    <p:sldId id="318" r:id="rId3"/>
    <p:sldId id="316" r:id="rId4"/>
    <p:sldId id="257" r:id="rId5"/>
    <p:sldId id="322" r:id="rId6"/>
    <p:sldId id="332" r:id="rId7"/>
    <p:sldId id="27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332" autoAdjust="0"/>
  </p:normalViewPr>
  <p:slideViewPr>
    <p:cSldViewPr snapToGrid="0" snapToObjects="1">
      <p:cViewPr varScale="1">
        <p:scale>
          <a:sx n="40" d="100"/>
          <a:sy n="40" d="100"/>
        </p:scale>
        <p:origin x="34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2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E0332-08F0-0F40-98E3-E4ABF1FFC5C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AC368-7DB1-774A-9240-28819EC8E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07T00:07:33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07T00:48:21.3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3DD08-B017-9D4C-BF9D-0D1D63996D7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78C68-83E5-604B-8727-62446E339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5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Manifest Rank + 99 and Growth &gt; 12%.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1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5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0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sg.betterinvesting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MicNova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Stock Screen Methods </a:t>
            </a:r>
            <a:r>
              <a:rPr lang="en-US" dirty="0" smtClean="0"/>
              <a:t> for Stock Study Groups </a:t>
            </a:r>
            <a:endParaRPr lang="en-US" dirty="0"/>
          </a:p>
          <a:p>
            <a:r>
              <a:rPr lang="en-US" dirty="0"/>
              <a:t>8/14/19</a:t>
            </a:r>
          </a:p>
          <a:p>
            <a:r>
              <a:rPr lang="en-US" dirty="0"/>
              <a:t>Sandy </a:t>
            </a:r>
            <a:r>
              <a:rPr lang="en-US" dirty="0" smtClean="0"/>
              <a:t>Caster Part 2 of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"/>
    </mc:Choice>
    <mc:Fallback xmlns="">
      <p:transition xmlns:p14="http://schemas.microsoft.com/office/powerpoint/2010/main" spd="slow" advTm="146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Stock Screens- </a:t>
            </a:r>
            <a:r>
              <a:rPr lang="en-US" sz="4000" dirty="0" err="1"/>
              <a:t>ManifestInvesting</a:t>
            </a:r>
            <a:r>
              <a:rPr lang="en-US" sz="4000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92DC0DC-D5DA-AE48-8275-5DC8BC262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08263"/>
            <a:ext cx="8229600" cy="4309836"/>
          </a:xfrm>
          <a:prstGeom prst="rect">
            <a:avLst/>
          </a:prstGeom>
        </p:spPr>
      </p:pic>
      <p:sp>
        <p:nvSpPr>
          <p:cNvPr id="11" name="Notched Right Arrow 10">
            <a:extLst>
              <a:ext uri="{FF2B5EF4-FFF2-40B4-BE49-F238E27FC236}">
                <a16:creationId xmlns="" xmlns:a16="http://schemas.microsoft.com/office/drawing/2014/main" id="{CC3E93B5-AC20-8D4A-BC08-39F1801D6260}"/>
              </a:ext>
            </a:extLst>
          </p:cNvPr>
          <p:cNvSpPr/>
          <p:nvPr/>
        </p:nvSpPr>
        <p:spPr>
          <a:xfrm>
            <a:off x="228600" y="2536371"/>
            <a:ext cx="304800" cy="544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>
            <a:extLst>
              <a:ext uri="{FF2B5EF4-FFF2-40B4-BE49-F238E27FC236}">
                <a16:creationId xmlns="" xmlns:a16="http://schemas.microsoft.com/office/drawing/2014/main" id="{026E8B41-74A1-8145-AF54-47B4124C1694}"/>
              </a:ext>
            </a:extLst>
          </p:cNvPr>
          <p:cNvSpPr/>
          <p:nvPr/>
        </p:nvSpPr>
        <p:spPr>
          <a:xfrm>
            <a:off x="228600" y="4582885"/>
            <a:ext cx="304800" cy="544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otched Right Arrow 12">
            <a:extLst>
              <a:ext uri="{FF2B5EF4-FFF2-40B4-BE49-F238E27FC236}">
                <a16:creationId xmlns="" xmlns:a16="http://schemas.microsoft.com/office/drawing/2014/main" id="{BF164C63-446A-1D47-8C26-FF8792971B23}"/>
              </a:ext>
            </a:extLst>
          </p:cNvPr>
          <p:cNvSpPr/>
          <p:nvPr/>
        </p:nvSpPr>
        <p:spPr>
          <a:xfrm>
            <a:off x="228600" y="4299856"/>
            <a:ext cx="304800" cy="544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otched Right Arrow 13">
            <a:extLst>
              <a:ext uri="{FF2B5EF4-FFF2-40B4-BE49-F238E27FC236}">
                <a16:creationId xmlns="" xmlns:a16="http://schemas.microsoft.com/office/drawing/2014/main" id="{4F7EBF54-415F-7047-A6D9-28F6D5FE7040}"/>
              </a:ext>
            </a:extLst>
          </p:cNvPr>
          <p:cNvSpPr/>
          <p:nvPr/>
        </p:nvSpPr>
        <p:spPr>
          <a:xfrm>
            <a:off x="228600" y="5769428"/>
            <a:ext cx="304800" cy="544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otched Right Arrow 14">
            <a:extLst>
              <a:ext uri="{FF2B5EF4-FFF2-40B4-BE49-F238E27FC236}">
                <a16:creationId xmlns="" xmlns:a16="http://schemas.microsoft.com/office/drawing/2014/main" id="{007377B1-787B-A146-A38F-887FDB2E6035}"/>
              </a:ext>
            </a:extLst>
          </p:cNvPr>
          <p:cNvSpPr/>
          <p:nvPr/>
        </p:nvSpPr>
        <p:spPr>
          <a:xfrm>
            <a:off x="239486" y="3717470"/>
            <a:ext cx="304800" cy="544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7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√  </a:t>
            </a:r>
            <a:r>
              <a:rPr lang="en-US" dirty="0" err="1"/>
              <a:t>MicNova</a:t>
            </a:r>
            <a:r>
              <a:rPr lang="en-US" dirty="0"/>
              <a:t> Pounce Pile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0EF09EA-BF42-D946-92F6-5361B1E5F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5482" y="1801813"/>
            <a:ext cx="7060661" cy="43243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="" xmlns:a16="http://schemas.microsoft.com/office/drawing/2014/main" id="{FC570B10-E02E-C24A-9BAE-1CBF5364C34F}"/>
                  </a:ext>
                </a:extLst>
              </p14:cNvPr>
              <p14:cNvContentPartPr/>
              <p14:nvPr/>
            </p14:nvContentPartPr>
            <p14:xfrm>
              <a:off x="2128353" y="423407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570B10-E02E-C24A-9BAE-1CBF5364C3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9713" y="42250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="" xmlns:a16="http://schemas.microsoft.com/office/drawing/2014/main" id="{935F28C6-E08B-E943-870D-E1B224E941D8}"/>
                  </a:ext>
                </a:extLst>
              </p14:cNvPr>
              <p14:cNvContentPartPr/>
              <p14:nvPr/>
            </p14:nvContentPartPr>
            <p14:xfrm>
              <a:off x="870153" y="4802517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35F28C6-E08B-E943-870D-E1B224E941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1153" y="479387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Notched Right Arrow 14">
            <a:extLst>
              <a:ext uri="{FF2B5EF4-FFF2-40B4-BE49-F238E27FC236}">
                <a16:creationId xmlns="" xmlns:a16="http://schemas.microsoft.com/office/drawing/2014/main" id="{ED58032C-0136-A944-923A-99555EEF198D}"/>
              </a:ext>
            </a:extLst>
          </p:cNvPr>
          <p:cNvSpPr/>
          <p:nvPr/>
        </p:nvSpPr>
        <p:spPr>
          <a:xfrm>
            <a:off x="581726" y="2815175"/>
            <a:ext cx="510311" cy="4571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otched Right Arrow 15">
            <a:extLst>
              <a:ext uri="{FF2B5EF4-FFF2-40B4-BE49-F238E27FC236}">
                <a16:creationId xmlns="" xmlns:a16="http://schemas.microsoft.com/office/drawing/2014/main" id="{AC3E35EF-8C66-0D46-8ECB-BF20B6916C1D}"/>
              </a:ext>
            </a:extLst>
          </p:cNvPr>
          <p:cNvSpPr/>
          <p:nvPr/>
        </p:nvSpPr>
        <p:spPr>
          <a:xfrm>
            <a:off x="581726" y="3513336"/>
            <a:ext cx="510311" cy="4571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otched Right Arrow 16">
            <a:extLst>
              <a:ext uri="{FF2B5EF4-FFF2-40B4-BE49-F238E27FC236}">
                <a16:creationId xmlns="" xmlns:a16="http://schemas.microsoft.com/office/drawing/2014/main" id="{54C0E3AA-2366-9544-8C38-D464E4842298}"/>
              </a:ext>
            </a:extLst>
          </p:cNvPr>
          <p:cNvSpPr/>
          <p:nvPr/>
        </p:nvSpPr>
        <p:spPr>
          <a:xfrm>
            <a:off x="614997" y="4779657"/>
            <a:ext cx="510311" cy="4571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8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RoundTable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90" y="1802190"/>
            <a:ext cx="8229600" cy="4323973"/>
          </a:xfrm>
        </p:spPr>
        <p:txBody>
          <a:bodyPr>
            <a:normAutofit/>
          </a:bodyPr>
          <a:lstStyle/>
          <a:p>
            <a:r>
              <a:rPr lang="en-US" b="1" dirty="0"/>
              <a:t>Featuring Mark Robertson, Cy Lynch, Hugh McManus, Ken </a:t>
            </a:r>
            <a:r>
              <a:rPr lang="en-US" b="1" dirty="0" err="1"/>
              <a:t>Kavula</a:t>
            </a:r>
            <a:r>
              <a:rPr lang="en-US" b="1" dirty="0"/>
              <a:t>, Kim Butcher</a:t>
            </a:r>
            <a:br>
              <a:rPr lang="en-US" b="1" dirty="0"/>
            </a:br>
            <a:r>
              <a:rPr lang="en-US" dirty="0"/>
              <a:t>July 30, 2019 </a:t>
            </a:r>
          </a:p>
          <a:p>
            <a:r>
              <a:rPr lang="en-US" b="1" dirty="0"/>
              <a:t>Description</a:t>
            </a:r>
            <a:r>
              <a:rPr lang="en-US" dirty="0"/>
              <a:t>: Stocks this month: </a:t>
            </a:r>
            <a:r>
              <a:rPr lang="en-US" dirty="0" err="1"/>
              <a:t>Ardelyx</a:t>
            </a:r>
            <a:r>
              <a:rPr lang="en-US" dirty="0"/>
              <a:t> ($ARDX), Alimentation Couche-Tarde ($ATD.B.TO), </a:t>
            </a:r>
            <a:r>
              <a:rPr lang="en-US" dirty="0" err="1"/>
              <a:t>Limoneira</a:t>
            </a:r>
            <a:r>
              <a:rPr lang="en-US" dirty="0"/>
              <a:t> ($LMNR), MKS Instruments ($MKSI), Mosaic ($MOS).</a:t>
            </a:r>
          </a:p>
          <a:p>
            <a:r>
              <a:rPr lang="en-US" b="1" dirty="0"/>
              <a:t>Video Archive: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=eXI5WvCYJhY&amp;feature=</a:t>
            </a:r>
            <a:r>
              <a:rPr lang="en-US" dirty="0" err="1"/>
              <a:t>youtu.be</a:t>
            </a:r>
            <a:endParaRPr lang="en-US" dirty="0"/>
          </a:p>
          <a:p>
            <a:endParaRPr lang="en-US" dirty="0"/>
          </a:p>
          <a:p>
            <a:endParaRPr lang="en-US" baseline="0" dirty="0"/>
          </a:p>
        </p:txBody>
      </p:sp>
      <p:sp>
        <p:nvSpPr>
          <p:cNvPr id="13" name="Frame 12">
            <a:extLst>
              <a:ext uri="{FF2B5EF4-FFF2-40B4-BE49-F238E27FC236}">
                <a16:creationId xmlns="" xmlns:a16="http://schemas.microsoft.com/office/drawing/2014/main" id="{66706C87-4593-7446-A536-B6DEE898010E}"/>
              </a:ext>
            </a:extLst>
          </p:cNvPr>
          <p:cNvSpPr/>
          <p:nvPr/>
        </p:nvSpPr>
        <p:spPr>
          <a:xfrm>
            <a:off x="816429" y="3341915"/>
            <a:ext cx="6052457" cy="478972"/>
          </a:xfrm>
          <a:prstGeom prst="frame">
            <a:avLst>
              <a:gd name="adj1" fmla="val 34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="" xmlns:a16="http://schemas.microsoft.com/office/drawing/2014/main" id="{A62BBAEA-3158-4340-B08C-F0CCDBD86F5E}"/>
              </a:ext>
            </a:extLst>
          </p:cNvPr>
          <p:cNvSpPr/>
          <p:nvPr/>
        </p:nvSpPr>
        <p:spPr>
          <a:xfrm>
            <a:off x="2416629" y="2177143"/>
            <a:ext cx="1861457" cy="478972"/>
          </a:xfrm>
          <a:prstGeom prst="frame">
            <a:avLst>
              <a:gd name="adj1" fmla="val 113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="" xmlns:a16="http://schemas.microsoft.com/office/drawing/2014/main" id="{1EF6B0A1-9BAB-C54A-BFDA-EDA57F142302}"/>
              </a:ext>
            </a:extLst>
          </p:cNvPr>
          <p:cNvSpPr/>
          <p:nvPr/>
        </p:nvSpPr>
        <p:spPr>
          <a:xfrm>
            <a:off x="816429" y="4506687"/>
            <a:ext cx="7846181" cy="793505"/>
          </a:xfrm>
          <a:prstGeom prst="frame">
            <a:avLst>
              <a:gd name="adj1" fmla="val 248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4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Candidates Dashboard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0333" y="4219223"/>
            <a:ext cx="2173110" cy="1906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F054C46-5827-114A-985F-A97ACEF1B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10827"/>
            <a:ext cx="8681505" cy="4415336"/>
          </a:xfrm>
          <a:prstGeom prst="rect">
            <a:avLst/>
          </a:prstGeom>
        </p:spPr>
      </p:pic>
      <p:sp>
        <p:nvSpPr>
          <p:cNvPr id="17" name="Notched Right Arrow 16">
            <a:extLst>
              <a:ext uri="{FF2B5EF4-FFF2-40B4-BE49-F238E27FC236}">
                <a16:creationId xmlns="" xmlns:a16="http://schemas.microsoft.com/office/drawing/2014/main" id="{68C8943E-6124-7F4A-8120-31EA316D00CD}"/>
              </a:ext>
            </a:extLst>
          </p:cNvPr>
          <p:cNvSpPr/>
          <p:nvPr/>
        </p:nvSpPr>
        <p:spPr>
          <a:xfrm flipV="1">
            <a:off x="177465" y="3013291"/>
            <a:ext cx="325254" cy="4571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>
            <a:extLst>
              <a:ext uri="{FF2B5EF4-FFF2-40B4-BE49-F238E27FC236}">
                <a16:creationId xmlns="" xmlns:a16="http://schemas.microsoft.com/office/drawing/2014/main" id="{8DFFD7CE-C4CD-EA4C-BBAE-004311876E0D}"/>
              </a:ext>
            </a:extLst>
          </p:cNvPr>
          <p:cNvSpPr/>
          <p:nvPr/>
        </p:nvSpPr>
        <p:spPr>
          <a:xfrm flipV="1">
            <a:off x="190986" y="3249323"/>
            <a:ext cx="325254" cy="4571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Notched Right Arrow 18">
            <a:extLst>
              <a:ext uri="{FF2B5EF4-FFF2-40B4-BE49-F238E27FC236}">
                <a16:creationId xmlns="" xmlns:a16="http://schemas.microsoft.com/office/drawing/2014/main" id="{B746EBE6-0263-E648-A79C-AEC1C7DD53B5}"/>
              </a:ext>
            </a:extLst>
          </p:cNvPr>
          <p:cNvSpPr/>
          <p:nvPr/>
        </p:nvSpPr>
        <p:spPr>
          <a:xfrm flipV="1">
            <a:off x="177465" y="3857501"/>
            <a:ext cx="325254" cy="4571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otched Right Arrow 19">
            <a:extLst>
              <a:ext uri="{FF2B5EF4-FFF2-40B4-BE49-F238E27FC236}">
                <a16:creationId xmlns="" xmlns:a16="http://schemas.microsoft.com/office/drawing/2014/main" id="{E96A7AC4-9187-054D-BFD5-AC9975BCFBFF}"/>
              </a:ext>
            </a:extLst>
          </p:cNvPr>
          <p:cNvSpPr/>
          <p:nvPr/>
        </p:nvSpPr>
        <p:spPr>
          <a:xfrm flipV="1">
            <a:off x="111492" y="4067793"/>
            <a:ext cx="457200" cy="179635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tched Right Arrow 20">
            <a:extLst>
              <a:ext uri="{FF2B5EF4-FFF2-40B4-BE49-F238E27FC236}">
                <a16:creationId xmlns="" xmlns:a16="http://schemas.microsoft.com/office/drawing/2014/main" id="{83B42576-3280-8845-92A1-0644F15A21D4}"/>
              </a:ext>
            </a:extLst>
          </p:cNvPr>
          <p:cNvSpPr/>
          <p:nvPr/>
        </p:nvSpPr>
        <p:spPr>
          <a:xfrm flipV="1">
            <a:off x="190986" y="3647210"/>
            <a:ext cx="325254" cy="4571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7DF3DD-59EB-4540-BD73-0CF0D1807648}"/>
              </a:ext>
            </a:extLst>
          </p:cNvPr>
          <p:cNvSpPr/>
          <p:nvPr/>
        </p:nvSpPr>
        <p:spPr>
          <a:xfrm>
            <a:off x="447963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="" xmlns:a16="http://schemas.microsoft.com/office/drawing/2014/main" id="{50117A8D-47AD-A949-AEA6-F0360798A1F0}"/>
              </a:ext>
            </a:extLst>
          </p:cNvPr>
          <p:cNvSpPr/>
          <p:nvPr/>
        </p:nvSpPr>
        <p:spPr>
          <a:xfrm>
            <a:off x="3929743" y="3935616"/>
            <a:ext cx="2950028" cy="31181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2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6601A-4B6E-3646-B45B-0FABDFB53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0E9E35F-9C49-0B4C-B126-AD04493EA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6744"/>
            <a:ext cx="8229600" cy="61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8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BetterInvesting</a:t>
            </a:r>
            <a:r>
              <a:rPr lang="en-US" dirty="0"/>
              <a:t>/</a:t>
            </a:r>
            <a:r>
              <a:rPr lang="en-US" dirty="0" err="1"/>
              <a:t>Manifestinvesting</a:t>
            </a:r>
            <a:r>
              <a:rPr lang="en-US" dirty="0"/>
              <a:t>- Roundtable Presentation - July 30, 2019 Presenter- Ken </a:t>
            </a:r>
            <a:r>
              <a:rPr lang="en-US" dirty="0" err="1"/>
              <a:t>Kavula</a:t>
            </a:r>
            <a:r>
              <a:rPr lang="en-US" dirty="0"/>
              <a:t>   </a:t>
            </a:r>
          </a:p>
          <a:p>
            <a:r>
              <a:rPr lang="en-US" dirty="0">
                <a:hlinkClick r:id="rId2"/>
              </a:rPr>
              <a:t>https://ssg.betterinvesting.org/</a:t>
            </a:r>
            <a:r>
              <a:rPr lang="en-US" dirty="0"/>
              <a:t> - SSG PLUS</a:t>
            </a:r>
          </a:p>
          <a:p>
            <a:r>
              <a:rPr lang="en-US"/>
              <a:t>Zacks</a:t>
            </a:r>
            <a:r>
              <a:rPr lang="en-US" dirty="0" err="1"/>
              <a:t>.com</a:t>
            </a:r>
            <a:r>
              <a:rPr lang="en-US" dirty="0"/>
              <a:t> – stock screener</a:t>
            </a:r>
          </a:p>
          <a:p>
            <a:r>
              <a:rPr lang="en-US" dirty="0" err="1"/>
              <a:t>ManifestInvesting.com</a:t>
            </a:r>
            <a:r>
              <a:rPr lang="en-US" dirty="0"/>
              <a:t> – stock screener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805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20225</TotalTime>
  <Words>80</Words>
  <Application>Microsoft Office PowerPoint</Application>
  <PresentationFormat>On-screen Show (4:3)</PresentationFormat>
  <Paragraphs>21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Courier New</vt:lpstr>
      <vt:lpstr>Palatino Linotype</vt:lpstr>
      <vt:lpstr>Executive</vt:lpstr>
      <vt:lpstr>MicNova</vt:lpstr>
      <vt:lpstr>Stock Screens- ManifestInvesting </vt:lpstr>
      <vt:lpstr>√  MicNova Pounce Pile</vt:lpstr>
      <vt:lpstr>Investing RoundTable </vt:lpstr>
      <vt:lpstr>Candidates Dashboard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MicNova</dc:title>
  <dc:creator>Sandra Caster</dc:creator>
  <cp:lastModifiedBy>gladys.henrikson@verizon.net</cp:lastModifiedBy>
  <cp:revision>192</cp:revision>
  <cp:lastPrinted>2019-03-13T00:37:14Z</cp:lastPrinted>
  <dcterms:created xsi:type="dcterms:W3CDTF">2019-01-03T19:51:21Z</dcterms:created>
  <dcterms:modified xsi:type="dcterms:W3CDTF">2019-08-17T02:30:28Z</dcterms:modified>
</cp:coreProperties>
</file>