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62"/>
  </p:notesMasterIdLst>
  <p:handoutMasterIdLst>
    <p:handoutMasterId r:id="rId63"/>
  </p:handoutMasterIdLst>
  <p:sldIdLst>
    <p:sldId id="321" r:id="rId2"/>
    <p:sldId id="256" r:id="rId3"/>
    <p:sldId id="320" r:id="rId4"/>
    <p:sldId id="279" r:id="rId5"/>
    <p:sldId id="261" r:id="rId6"/>
    <p:sldId id="281" r:id="rId7"/>
    <p:sldId id="302" r:id="rId8"/>
    <p:sldId id="280" r:id="rId9"/>
    <p:sldId id="268" r:id="rId10"/>
    <p:sldId id="283" r:id="rId11"/>
    <p:sldId id="258" r:id="rId12"/>
    <p:sldId id="262" r:id="rId13"/>
    <p:sldId id="272" r:id="rId14"/>
    <p:sldId id="273" r:id="rId15"/>
    <p:sldId id="275" r:id="rId16"/>
    <p:sldId id="303" r:id="rId17"/>
    <p:sldId id="304" r:id="rId18"/>
    <p:sldId id="266" r:id="rId19"/>
    <p:sldId id="265" r:id="rId20"/>
    <p:sldId id="267" r:id="rId21"/>
    <p:sldId id="269" r:id="rId22"/>
    <p:sldId id="270" r:id="rId23"/>
    <p:sldId id="300" r:id="rId24"/>
    <p:sldId id="301" r:id="rId25"/>
    <p:sldId id="271" r:id="rId26"/>
    <p:sldId id="294" r:id="rId27"/>
    <p:sldId id="274" r:id="rId28"/>
    <p:sldId id="263" r:id="rId29"/>
    <p:sldId id="284" r:id="rId30"/>
    <p:sldId id="286" r:id="rId31"/>
    <p:sldId id="285" r:id="rId32"/>
    <p:sldId id="288" r:id="rId33"/>
    <p:sldId id="287" r:id="rId34"/>
    <p:sldId id="289" r:id="rId35"/>
    <p:sldId id="290" r:id="rId36"/>
    <p:sldId id="295" r:id="rId37"/>
    <p:sldId id="291" r:id="rId38"/>
    <p:sldId id="292" r:id="rId39"/>
    <p:sldId id="296" r:id="rId40"/>
    <p:sldId id="297" r:id="rId41"/>
    <p:sldId id="298" r:id="rId42"/>
    <p:sldId id="299" r:id="rId43"/>
    <p:sldId id="264" r:id="rId44"/>
    <p:sldId id="276" r:id="rId45"/>
    <p:sldId id="277" r:id="rId46"/>
    <p:sldId id="305" r:id="rId47"/>
    <p:sldId id="306" r:id="rId48"/>
    <p:sldId id="307" r:id="rId49"/>
    <p:sldId id="317" r:id="rId50"/>
    <p:sldId id="308" r:id="rId51"/>
    <p:sldId id="309" r:id="rId52"/>
    <p:sldId id="310" r:id="rId53"/>
    <p:sldId id="311" r:id="rId54"/>
    <p:sldId id="312" r:id="rId55"/>
    <p:sldId id="313" r:id="rId56"/>
    <p:sldId id="314" r:id="rId57"/>
    <p:sldId id="315" r:id="rId58"/>
    <p:sldId id="316" r:id="rId59"/>
    <p:sldId id="318" r:id="rId60"/>
    <p:sldId id="260"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70"/>
    </p:cViewPr>
  </p:sorterViewPr>
  <p:notesViewPr>
    <p:cSldViewPr>
      <p:cViewPr varScale="1">
        <p:scale>
          <a:sx n="52" d="100"/>
          <a:sy n="52" d="100"/>
        </p:scale>
        <p:origin x="-181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C%20&amp;%20CJ.CABRINI.003\My%20Documents\Investment%20Documents\Stock%20Buy%20Li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0" i="0" u="none" strike="noStrike" baseline="0">
                <a:solidFill>
                  <a:srgbClr val="000000"/>
                </a:solidFill>
                <a:latin typeface="Arial"/>
                <a:ea typeface="Arial"/>
                <a:cs typeface="Arial"/>
              </a:defRPr>
            </a:pPr>
            <a:r>
              <a:rPr lang="en-US" sz="1550" b="1" i="0" strike="noStrike">
                <a:solidFill>
                  <a:srgbClr val="000000"/>
                </a:solidFill>
                <a:latin typeface="Arial"/>
                <a:cs typeface="Arial"/>
              </a:rPr>
              <a:t>S&amp;P 500 P/E Ratio                                                                </a:t>
            </a:r>
            <a:r>
              <a:rPr lang="en-US" sz="1175" b="1" i="0" strike="noStrike">
                <a:solidFill>
                  <a:srgbClr val="000000"/>
                </a:solidFill>
                <a:latin typeface="Arial"/>
                <a:cs typeface="Arial"/>
              </a:rPr>
              <a:t>(Source: Business Week magazine through 10/9/07. Barron's thereafter). </a:t>
            </a:r>
            <a:r>
              <a:rPr lang="en-US" sz="1000" b="1" i="0" strike="noStrike">
                <a:solidFill>
                  <a:srgbClr val="000000"/>
                </a:solidFill>
                <a:latin typeface="Arial"/>
                <a:cs typeface="Arial"/>
              </a:rPr>
              <a:t>       Trend line is 26 week moving average.</a:t>
            </a:r>
            <a:r>
              <a:rPr lang="en-US" sz="1175" b="1" i="0" strike="noStrike">
                <a:solidFill>
                  <a:srgbClr val="000000"/>
                </a:solidFill>
                <a:latin typeface="Arial"/>
                <a:cs typeface="Arial"/>
              </a:rPr>
              <a:t> </a:t>
            </a:r>
            <a:r>
              <a:rPr lang="en-US" sz="1550" b="1" i="0" strike="noStrike">
                <a:solidFill>
                  <a:srgbClr val="000000"/>
                </a:solidFill>
                <a:latin typeface="Arial"/>
                <a:cs typeface="Arial"/>
              </a:rPr>
              <a:t>                                                          </a:t>
            </a:r>
          </a:p>
        </c:rich>
      </c:tx>
      <c:layout>
        <c:manualLayout>
          <c:xMode val="edge"/>
          <c:yMode val="edge"/>
          <c:x val="0.14395900777654791"/>
          <c:y val="4.1769041769041802E-2"/>
        </c:manualLayout>
      </c:layout>
      <c:spPr>
        <a:solidFill>
          <a:srgbClr val="CCFFCC"/>
        </a:solidFill>
        <a:ln w="25400">
          <a:noFill/>
        </a:ln>
      </c:spPr>
    </c:title>
    <c:plotArea>
      <c:layout>
        <c:manualLayout>
          <c:layoutTarget val="inner"/>
          <c:xMode val="edge"/>
          <c:yMode val="edge"/>
          <c:x val="0.14524430709520833"/>
          <c:y val="0.33169533169533172"/>
          <c:w val="0.70308527416883948"/>
          <c:h val="0.42014742014742018"/>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trendline>
            <c:trendlineType val="movingAvg"/>
            <c:period val="26"/>
          </c:trendline>
          <c:cat>
            <c:numRef>
              <c:f>'Portfolio PE'!$A$17:$A$218</c:f>
              <c:numCache>
                <c:formatCode>m/d/yy</c:formatCode>
                <c:ptCount val="202"/>
                <c:pt idx="0">
                  <c:v>38125</c:v>
                </c:pt>
                <c:pt idx="1">
                  <c:v>38131</c:v>
                </c:pt>
                <c:pt idx="2">
                  <c:v>38138</c:v>
                </c:pt>
                <c:pt idx="3">
                  <c:v>38146</c:v>
                </c:pt>
                <c:pt idx="4">
                  <c:v>38153</c:v>
                </c:pt>
                <c:pt idx="5">
                  <c:v>38201</c:v>
                </c:pt>
                <c:pt idx="6">
                  <c:v>38222</c:v>
                </c:pt>
                <c:pt idx="7">
                  <c:v>38229</c:v>
                </c:pt>
                <c:pt idx="8">
                  <c:v>38236</c:v>
                </c:pt>
                <c:pt idx="9">
                  <c:v>38244</c:v>
                </c:pt>
                <c:pt idx="10">
                  <c:v>38251</c:v>
                </c:pt>
                <c:pt idx="11">
                  <c:v>38258</c:v>
                </c:pt>
                <c:pt idx="12">
                  <c:v>38264</c:v>
                </c:pt>
                <c:pt idx="13">
                  <c:v>38271</c:v>
                </c:pt>
                <c:pt idx="14">
                  <c:v>38286</c:v>
                </c:pt>
                <c:pt idx="15">
                  <c:v>38313</c:v>
                </c:pt>
                <c:pt idx="16">
                  <c:v>38292</c:v>
                </c:pt>
                <c:pt idx="17">
                  <c:v>38299</c:v>
                </c:pt>
                <c:pt idx="18">
                  <c:v>38306</c:v>
                </c:pt>
                <c:pt idx="19">
                  <c:v>38321</c:v>
                </c:pt>
                <c:pt idx="20">
                  <c:v>38327</c:v>
                </c:pt>
                <c:pt idx="21">
                  <c:v>38334</c:v>
                </c:pt>
                <c:pt idx="22">
                  <c:v>38349</c:v>
                </c:pt>
                <c:pt idx="23">
                  <c:v>38355</c:v>
                </c:pt>
                <c:pt idx="24">
                  <c:v>38362</c:v>
                </c:pt>
                <c:pt idx="25">
                  <c:v>38370</c:v>
                </c:pt>
                <c:pt idx="26">
                  <c:v>38377</c:v>
                </c:pt>
                <c:pt idx="27">
                  <c:v>38383</c:v>
                </c:pt>
                <c:pt idx="28">
                  <c:v>38390</c:v>
                </c:pt>
                <c:pt idx="29">
                  <c:v>38398</c:v>
                </c:pt>
                <c:pt idx="30">
                  <c:v>38405</c:v>
                </c:pt>
                <c:pt idx="31">
                  <c:v>38411</c:v>
                </c:pt>
                <c:pt idx="32">
                  <c:v>38418</c:v>
                </c:pt>
                <c:pt idx="33">
                  <c:v>38426</c:v>
                </c:pt>
                <c:pt idx="34">
                  <c:v>38432</c:v>
                </c:pt>
                <c:pt idx="35">
                  <c:v>38439</c:v>
                </c:pt>
                <c:pt idx="36">
                  <c:v>38446</c:v>
                </c:pt>
                <c:pt idx="37">
                  <c:v>38453</c:v>
                </c:pt>
                <c:pt idx="38">
                  <c:v>38461</c:v>
                </c:pt>
                <c:pt idx="39">
                  <c:v>38467</c:v>
                </c:pt>
                <c:pt idx="40">
                  <c:v>38474</c:v>
                </c:pt>
                <c:pt idx="41">
                  <c:v>38482</c:v>
                </c:pt>
                <c:pt idx="42">
                  <c:v>38490</c:v>
                </c:pt>
                <c:pt idx="43">
                  <c:v>38496</c:v>
                </c:pt>
                <c:pt idx="44">
                  <c:v>38503</c:v>
                </c:pt>
                <c:pt idx="45">
                  <c:v>38511</c:v>
                </c:pt>
                <c:pt idx="46">
                  <c:v>38518</c:v>
                </c:pt>
                <c:pt idx="47">
                  <c:v>38523</c:v>
                </c:pt>
                <c:pt idx="48">
                  <c:v>38531</c:v>
                </c:pt>
                <c:pt idx="49">
                  <c:v>38537</c:v>
                </c:pt>
                <c:pt idx="50">
                  <c:v>38545</c:v>
                </c:pt>
                <c:pt idx="51">
                  <c:v>38552</c:v>
                </c:pt>
                <c:pt idx="52">
                  <c:v>38558</c:v>
                </c:pt>
                <c:pt idx="53">
                  <c:v>38566</c:v>
                </c:pt>
                <c:pt idx="54">
                  <c:v>38573</c:v>
                </c:pt>
                <c:pt idx="55">
                  <c:v>38582</c:v>
                </c:pt>
                <c:pt idx="56">
                  <c:v>38587</c:v>
                </c:pt>
                <c:pt idx="57">
                  <c:v>38594</c:v>
                </c:pt>
                <c:pt idx="58">
                  <c:v>38601</c:v>
                </c:pt>
                <c:pt idx="59">
                  <c:v>38609</c:v>
                </c:pt>
                <c:pt idx="60">
                  <c:v>38616</c:v>
                </c:pt>
                <c:pt idx="61">
                  <c:v>38623</c:v>
                </c:pt>
                <c:pt idx="62">
                  <c:v>38629</c:v>
                </c:pt>
                <c:pt idx="63">
                  <c:v>38636</c:v>
                </c:pt>
                <c:pt idx="64">
                  <c:v>38651</c:v>
                </c:pt>
                <c:pt idx="65">
                  <c:v>38658</c:v>
                </c:pt>
                <c:pt idx="66">
                  <c:v>38664</c:v>
                </c:pt>
                <c:pt idx="67">
                  <c:v>38671</c:v>
                </c:pt>
                <c:pt idx="68">
                  <c:v>38678</c:v>
                </c:pt>
                <c:pt idx="69">
                  <c:v>38686</c:v>
                </c:pt>
                <c:pt idx="70">
                  <c:v>38692</c:v>
                </c:pt>
                <c:pt idx="71">
                  <c:v>38699</c:v>
                </c:pt>
                <c:pt idx="72">
                  <c:v>38714</c:v>
                </c:pt>
                <c:pt idx="73">
                  <c:v>38720</c:v>
                </c:pt>
                <c:pt idx="74">
                  <c:v>38727</c:v>
                </c:pt>
                <c:pt idx="75">
                  <c:v>38735</c:v>
                </c:pt>
                <c:pt idx="76">
                  <c:v>38742</c:v>
                </c:pt>
                <c:pt idx="77">
                  <c:v>38748</c:v>
                </c:pt>
                <c:pt idx="78">
                  <c:v>38755</c:v>
                </c:pt>
                <c:pt idx="79">
                  <c:v>38763</c:v>
                </c:pt>
                <c:pt idx="80">
                  <c:v>38770</c:v>
                </c:pt>
                <c:pt idx="81">
                  <c:v>38776</c:v>
                </c:pt>
                <c:pt idx="82">
                  <c:v>38783</c:v>
                </c:pt>
                <c:pt idx="83">
                  <c:v>38791</c:v>
                </c:pt>
                <c:pt idx="84">
                  <c:v>38797</c:v>
                </c:pt>
                <c:pt idx="85">
                  <c:v>38804</c:v>
                </c:pt>
                <c:pt idx="86">
                  <c:v>38811</c:v>
                </c:pt>
                <c:pt idx="87">
                  <c:v>38818</c:v>
                </c:pt>
                <c:pt idx="88">
                  <c:v>38826</c:v>
                </c:pt>
                <c:pt idx="89">
                  <c:v>38832</c:v>
                </c:pt>
                <c:pt idx="90">
                  <c:v>38839</c:v>
                </c:pt>
                <c:pt idx="91">
                  <c:v>38846</c:v>
                </c:pt>
                <c:pt idx="92">
                  <c:v>38854</c:v>
                </c:pt>
                <c:pt idx="93">
                  <c:v>38860</c:v>
                </c:pt>
                <c:pt idx="94">
                  <c:v>38867</c:v>
                </c:pt>
                <c:pt idx="95">
                  <c:v>38875</c:v>
                </c:pt>
                <c:pt idx="96">
                  <c:v>38881</c:v>
                </c:pt>
                <c:pt idx="97">
                  <c:v>38889</c:v>
                </c:pt>
                <c:pt idx="98">
                  <c:v>38896</c:v>
                </c:pt>
                <c:pt idx="99">
                  <c:v>38902</c:v>
                </c:pt>
                <c:pt idx="100">
                  <c:v>38910</c:v>
                </c:pt>
                <c:pt idx="101">
                  <c:v>38917</c:v>
                </c:pt>
                <c:pt idx="102">
                  <c:v>38923</c:v>
                </c:pt>
                <c:pt idx="103">
                  <c:v>38930</c:v>
                </c:pt>
                <c:pt idx="104">
                  <c:v>38937</c:v>
                </c:pt>
                <c:pt idx="105">
                  <c:v>38947</c:v>
                </c:pt>
                <c:pt idx="106">
                  <c:v>38952</c:v>
                </c:pt>
                <c:pt idx="107">
                  <c:v>38959</c:v>
                </c:pt>
                <c:pt idx="108">
                  <c:v>38966</c:v>
                </c:pt>
                <c:pt idx="109">
                  <c:v>38973</c:v>
                </c:pt>
                <c:pt idx="110">
                  <c:v>38986</c:v>
                </c:pt>
                <c:pt idx="111">
                  <c:v>38993</c:v>
                </c:pt>
                <c:pt idx="112">
                  <c:v>39001</c:v>
                </c:pt>
                <c:pt idx="113">
                  <c:v>39008</c:v>
                </c:pt>
                <c:pt idx="114">
                  <c:v>39014</c:v>
                </c:pt>
                <c:pt idx="115">
                  <c:v>39021</c:v>
                </c:pt>
                <c:pt idx="116">
                  <c:v>38663</c:v>
                </c:pt>
                <c:pt idx="117">
                  <c:v>39035</c:v>
                </c:pt>
                <c:pt idx="118">
                  <c:v>39042</c:v>
                </c:pt>
                <c:pt idx="119">
                  <c:v>39049</c:v>
                </c:pt>
                <c:pt idx="120">
                  <c:v>39057</c:v>
                </c:pt>
                <c:pt idx="121">
                  <c:v>39063</c:v>
                </c:pt>
                <c:pt idx="122">
                  <c:v>39080</c:v>
                </c:pt>
                <c:pt idx="123">
                  <c:v>39091</c:v>
                </c:pt>
                <c:pt idx="124">
                  <c:v>39098</c:v>
                </c:pt>
                <c:pt idx="125">
                  <c:v>39105</c:v>
                </c:pt>
                <c:pt idx="126">
                  <c:v>39112</c:v>
                </c:pt>
                <c:pt idx="127">
                  <c:v>39119</c:v>
                </c:pt>
                <c:pt idx="128">
                  <c:v>39126</c:v>
                </c:pt>
                <c:pt idx="129">
                  <c:v>39133</c:v>
                </c:pt>
                <c:pt idx="130">
                  <c:v>39140</c:v>
                </c:pt>
                <c:pt idx="131">
                  <c:v>39147</c:v>
                </c:pt>
                <c:pt idx="132">
                  <c:v>39154</c:v>
                </c:pt>
                <c:pt idx="133">
                  <c:v>39161</c:v>
                </c:pt>
                <c:pt idx="134">
                  <c:v>39168</c:v>
                </c:pt>
                <c:pt idx="135">
                  <c:v>39175</c:v>
                </c:pt>
                <c:pt idx="136">
                  <c:v>39182</c:v>
                </c:pt>
                <c:pt idx="137">
                  <c:v>39189</c:v>
                </c:pt>
                <c:pt idx="138">
                  <c:v>39196</c:v>
                </c:pt>
                <c:pt idx="139">
                  <c:v>39203</c:v>
                </c:pt>
                <c:pt idx="140">
                  <c:v>39210</c:v>
                </c:pt>
                <c:pt idx="141">
                  <c:v>39217</c:v>
                </c:pt>
                <c:pt idx="142">
                  <c:v>39224</c:v>
                </c:pt>
                <c:pt idx="143">
                  <c:v>39231</c:v>
                </c:pt>
                <c:pt idx="144">
                  <c:v>39238</c:v>
                </c:pt>
                <c:pt idx="145">
                  <c:v>39245</c:v>
                </c:pt>
                <c:pt idx="146">
                  <c:v>39252</c:v>
                </c:pt>
                <c:pt idx="147">
                  <c:v>39259</c:v>
                </c:pt>
                <c:pt idx="148">
                  <c:v>39273</c:v>
                </c:pt>
                <c:pt idx="149">
                  <c:v>39280</c:v>
                </c:pt>
                <c:pt idx="150">
                  <c:v>39288</c:v>
                </c:pt>
                <c:pt idx="151">
                  <c:v>39294</c:v>
                </c:pt>
                <c:pt idx="152">
                  <c:v>39295</c:v>
                </c:pt>
                <c:pt idx="153">
                  <c:v>39301</c:v>
                </c:pt>
                <c:pt idx="154">
                  <c:v>39315</c:v>
                </c:pt>
                <c:pt idx="155">
                  <c:v>39321</c:v>
                </c:pt>
                <c:pt idx="156">
                  <c:v>39329</c:v>
                </c:pt>
                <c:pt idx="157">
                  <c:v>39336</c:v>
                </c:pt>
                <c:pt idx="158">
                  <c:v>39343</c:v>
                </c:pt>
                <c:pt idx="159">
                  <c:v>39350</c:v>
                </c:pt>
                <c:pt idx="160">
                  <c:v>39357</c:v>
                </c:pt>
                <c:pt idx="161">
                  <c:v>39364</c:v>
                </c:pt>
                <c:pt idx="162">
                  <c:v>39367</c:v>
                </c:pt>
                <c:pt idx="163">
                  <c:v>39374</c:v>
                </c:pt>
                <c:pt idx="164">
                  <c:v>39381</c:v>
                </c:pt>
                <c:pt idx="165">
                  <c:v>39388</c:v>
                </c:pt>
                <c:pt idx="166">
                  <c:v>39395</c:v>
                </c:pt>
                <c:pt idx="167">
                  <c:v>39402</c:v>
                </c:pt>
                <c:pt idx="168">
                  <c:v>39407</c:v>
                </c:pt>
                <c:pt idx="169">
                  <c:v>39416</c:v>
                </c:pt>
                <c:pt idx="170">
                  <c:v>39423</c:v>
                </c:pt>
                <c:pt idx="171">
                  <c:v>39430</c:v>
                </c:pt>
                <c:pt idx="172">
                  <c:v>39437</c:v>
                </c:pt>
                <c:pt idx="173">
                  <c:v>39444</c:v>
                </c:pt>
                <c:pt idx="174">
                  <c:v>39451</c:v>
                </c:pt>
                <c:pt idx="175">
                  <c:v>39458</c:v>
                </c:pt>
                <c:pt idx="176">
                  <c:v>39465</c:v>
                </c:pt>
                <c:pt idx="177">
                  <c:v>39472</c:v>
                </c:pt>
                <c:pt idx="178">
                  <c:v>39479</c:v>
                </c:pt>
                <c:pt idx="179">
                  <c:v>39486</c:v>
                </c:pt>
                <c:pt idx="180">
                  <c:v>39493</c:v>
                </c:pt>
                <c:pt idx="181">
                  <c:v>39500</c:v>
                </c:pt>
                <c:pt idx="182">
                  <c:v>39507</c:v>
                </c:pt>
                <c:pt idx="183">
                  <c:v>39514</c:v>
                </c:pt>
                <c:pt idx="184">
                  <c:v>39521</c:v>
                </c:pt>
                <c:pt idx="185">
                  <c:v>39528</c:v>
                </c:pt>
                <c:pt idx="186">
                  <c:v>39535</c:v>
                </c:pt>
                <c:pt idx="187">
                  <c:v>39542</c:v>
                </c:pt>
                <c:pt idx="188">
                  <c:v>39549</c:v>
                </c:pt>
                <c:pt idx="189">
                  <c:v>39556</c:v>
                </c:pt>
                <c:pt idx="190">
                  <c:v>39563</c:v>
                </c:pt>
                <c:pt idx="191">
                  <c:v>39570</c:v>
                </c:pt>
                <c:pt idx="192">
                  <c:v>39577</c:v>
                </c:pt>
                <c:pt idx="193">
                  <c:v>39584</c:v>
                </c:pt>
                <c:pt idx="194">
                  <c:v>39591</c:v>
                </c:pt>
                <c:pt idx="195">
                  <c:v>39598</c:v>
                </c:pt>
                <c:pt idx="196">
                  <c:v>39605</c:v>
                </c:pt>
                <c:pt idx="197">
                  <c:v>39612</c:v>
                </c:pt>
                <c:pt idx="198">
                  <c:v>39619</c:v>
                </c:pt>
                <c:pt idx="199">
                  <c:v>39626</c:v>
                </c:pt>
                <c:pt idx="200">
                  <c:v>39632</c:v>
                </c:pt>
                <c:pt idx="201">
                  <c:v>39639</c:v>
                </c:pt>
              </c:numCache>
            </c:numRef>
          </c:cat>
          <c:val>
            <c:numRef>
              <c:f>'Portfolio PE'!$B$17:$B$218</c:f>
              <c:numCache>
                <c:formatCode>0.0</c:formatCode>
                <c:ptCount val="202"/>
                <c:pt idx="0">
                  <c:v>20.9</c:v>
                </c:pt>
                <c:pt idx="1">
                  <c:v>21</c:v>
                </c:pt>
                <c:pt idx="2">
                  <c:v>21.4</c:v>
                </c:pt>
                <c:pt idx="3">
                  <c:v>21.2</c:v>
                </c:pt>
                <c:pt idx="4">
                  <c:v>19.600000000000001</c:v>
                </c:pt>
                <c:pt idx="5">
                  <c:v>19.2</c:v>
                </c:pt>
                <c:pt idx="6">
                  <c:v>19.5</c:v>
                </c:pt>
                <c:pt idx="7">
                  <c:v>19.600000000000001</c:v>
                </c:pt>
                <c:pt idx="8">
                  <c:v>19.899999999999999</c:v>
                </c:pt>
                <c:pt idx="9">
                  <c:v>20</c:v>
                </c:pt>
                <c:pt idx="10">
                  <c:v>20</c:v>
                </c:pt>
                <c:pt idx="11">
                  <c:v>19.600000000000001</c:v>
                </c:pt>
                <c:pt idx="12">
                  <c:v>19.5</c:v>
                </c:pt>
                <c:pt idx="13">
                  <c:v>19.2</c:v>
                </c:pt>
                <c:pt idx="14">
                  <c:v>19.100000000000001</c:v>
                </c:pt>
                <c:pt idx="15">
                  <c:v>19.899999999999999</c:v>
                </c:pt>
                <c:pt idx="16">
                  <c:v>19.3</c:v>
                </c:pt>
                <c:pt idx="17">
                  <c:v>19.8</c:v>
                </c:pt>
                <c:pt idx="18">
                  <c:v>19.899999999999999</c:v>
                </c:pt>
                <c:pt idx="19">
                  <c:v>19.8</c:v>
                </c:pt>
                <c:pt idx="20">
                  <c:v>19.899999999999999</c:v>
                </c:pt>
                <c:pt idx="21">
                  <c:v>20.3</c:v>
                </c:pt>
                <c:pt idx="22">
                  <c:v>20.5</c:v>
                </c:pt>
                <c:pt idx="23">
                  <c:v>20</c:v>
                </c:pt>
                <c:pt idx="24">
                  <c:v>20</c:v>
                </c:pt>
                <c:pt idx="25">
                  <c:v>20.2</c:v>
                </c:pt>
                <c:pt idx="26">
                  <c:v>19.7</c:v>
                </c:pt>
                <c:pt idx="27">
                  <c:v>20</c:v>
                </c:pt>
                <c:pt idx="28">
                  <c:v>20.399999999999999</c:v>
                </c:pt>
                <c:pt idx="29">
                  <c:v>20.6</c:v>
                </c:pt>
                <c:pt idx="30">
                  <c:v>20.100000000000001</c:v>
                </c:pt>
                <c:pt idx="31">
                  <c:v>20.5</c:v>
                </c:pt>
                <c:pt idx="32">
                  <c:v>20.7</c:v>
                </c:pt>
                <c:pt idx="33">
                  <c:v>20.3</c:v>
                </c:pt>
                <c:pt idx="34">
                  <c:v>19.899999999999999</c:v>
                </c:pt>
                <c:pt idx="35">
                  <c:v>19.7</c:v>
                </c:pt>
                <c:pt idx="36">
                  <c:v>19.600000000000001</c:v>
                </c:pt>
                <c:pt idx="37">
                  <c:v>19.7</c:v>
                </c:pt>
                <c:pt idx="38">
                  <c:v>19.2</c:v>
                </c:pt>
                <c:pt idx="39">
                  <c:v>19.3</c:v>
                </c:pt>
                <c:pt idx="40">
                  <c:v>19.2</c:v>
                </c:pt>
                <c:pt idx="41">
                  <c:v>19.100000000000001</c:v>
                </c:pt>
                <c:pt idx="42">
                  <c:v>19.2</c:v>
                </c:pt>
                <c:pt idx="43">
                  <c:v>19.5</c:v>
                </c:pt>
                <c:pt idx="44">
                  <c:v>19.5</c:v>
                </c:pt>
                <c:pt idx="45">
                  <c:v>19.600000000000001</c:v>
                </c:pt>
                <c:pt idx="46">
                  <c:v>19.7</c:v>
                </c:pt>
                <c:pt idx="47">
                  <c:v>20.100000000000001</c:v>
                </c:pt>
                <c:pt idx="48">
                  <c:v>19.899999999999999</c:v>
                </c:pt>
                <c:pt idx="49">
                  <c:v>19</c:v>
                </c:pt>
                <c:pt idx="50">
                  <c:v>19.3</c:v>
                </c:pt>
                <c:pt idx="51">
                  <c:v>19.399999999999999</c:v>
                </c:pt>
                <c:pt idx="52">
                  <c:v>19.399999999999999</c:v>
                </c:pt>
                <c:pt idx="53">
                  <c:v>19.5</c:v>
                </c:pt>
                <c:pt idx="54">
                  <c:v>19.399999999999999</c:v>
                </c:pt>
                <c:pt idx="55">
                  <c:v>19.22</c:v>
                </c:pt>
                <c:pt idx="56">
                  <c:v>19</c:v>
                </c:pt>
                <c:pt idx="57">
                  <c:v>18.899999999999999</c:v>
                </c:pt>
                <c:pt idx="58">
                  <c:v>19.3</c:v>
                </c:pt>
                <c:pt idx="59">
                  <c:v>19.3</c:v>
                </c:pt>
                <c:pt idx="60">
                  <c:v>19.100000000000001</c:v>
                </c:pt>
                <c:pt idx="61">
                  <c:v>19</c:v>
                </c:pt>
                <c:pt idx="62">
                  <c:v>18.899999999999999</c:v>
                </c:pt>
                <c:pt idx="63">
                  <c:v>18.3</c:v>
                </c:pt>
                <c:pt idx="64">
                  <c:v>18.100000000000001</c:v>
                </c:pt>
                <c:pt idx="65">
                  <c:v>17.7</c:v>
                </c:pt>
                <c:pt idx="66">
                  <c:v>17.8</c:v>
                </c:pt>
                <c:pt idx="67">
                  <c:v>18</c:v>
                </c:pt>
                <c:pt idx="68">
                  <c:v>18.399999999999999</c:v>
                </c:pt>
                <c:pt idx="69">
                  <c:v>18.5</c:v>
                </c:pt>
                <c:pt idx="70">
                  <c:v>18.5</c:v>
                </c:pt>
                <c:pt idx="71">
                  <c:v>18.600000000000001</c:v>
                </c:pt>
                <c:pt idx="72">
                  <c:v>18.399999999999999</c:v>
                </c:pt>
                <c:pt idx="73">
                  <c:v>18.399999999999999</c:v>
                </c:pt>
                <c:pt idx="74">
                  <c:v>18.8</c:v>
                </c:pt>
                <c:pt idx="75">
                  <c:v>18.7</c:v>
                </c:pt>
                <c:pt idx="76">
                  <c:v>18.2</c:v>
                </c:pt>
                <c:pt idx="77">
                  <c:v>18.100000000000001</c:v>
                </c:pt>
                <c:pt idx="78">
                  <c:v>17.899999999999999</c:v>
                </c:pt>
                <c:pt idx="79">
                  <c:v>18</c:v>
                </c:pt>
                <c:pt idx="80">
                  <c:v>18.100000000000001</c:v>
                </c:pt>
                <c:pt idx="81">
                  <c:v>17.899999999999999</c:v>
                </c:pt>
                <c:pt idx="82">
                  <c:v>17.7</c:v>
                </c:pt>
                <c:pt idx="83">
                  <c:v>18</c:v>
                </c:pt>
                <c:pt idx="84">
                  <c:v>18</c:v>
                </c:pt>
                <c:pt idx="85">
                  <c:v>17.899999999999999</c:v>
                </c:pt>
                <c:pt idx="86">
                  <c:v>18.2</c:v>
                </c:pt>
                <c:pt idx="87">
                  <c:v>17.899999999999999</c:v>
                </c:pt>
                <c:pt idx="88">
                  <c:v>18.100000000000001</c:v>
                </c:pt>
                <c:pt idx="89">
                  <c:v>17.8</c:v>
                </c:pt>
                <c:pt idx="90">
                  <c:v>17.8</c:v>
                </c:pt>
                <c:pt idx="91">
                  <c:v>17.899999999999999</c:v>
                </c:pt>
                <c:pt idx="92">
                  <c:v>17.5</c:v>
                </c:pt>
                <c:pt idx="93">
                  <c:v>17</c:v>
                </c:pt>
                <c:pt idx="94">
                  <c:v>17</c:v>
                </c:pt>
                <c:pt idx="95">
                  <c:v>17</c:v>
                </c:pt>
                <c:pt idx="96">
                  <c:v>16.399999999999999</c:v>
                </c:pt>
                <c:pt idx="97">
                  <c:v>16.7</c:v>
                </c:pt>
                <c:pt idx="98">
                  <c:v>16.600000000000001</c:v>
                </c:pt>
                <c:pt idx="99">
                  <c:v>17.2</c:v>
                </c:pt>
                <c:pt idx="100">
                  <c:v>17.100000000000001</c:v>
                </c:pt>
                <c:pt idx="101">
                  <c:v>16.5</c:v>
                </c:pt>
                <c:pt idx="102">
                  <c:v>16.7</c:v>
                </c:pt>
                <c:pt idx="103">
                  <c:v>16.8</c:v>
                </c:pt>
                <c:pt idx="104">
                  <c:v>16.8</c:v>
                </c:pt>
                <c:pt idx="105">
                  <c:v>17.439999999999987</c:v>
                </c:pt>
                <c:pt idx="106">
                  <c:v>17.100000000000001</c:v>
                </c:pt>
                <c:pt idx="107">
                  <c:v>17.2</c:v>
                </c:pt>
                <c:pt idx="108">
                  <c:v>17.3</c:v>
                </c:pt>
                <c:pt idx="109">
                  <c:v>17.3</c:v>
                </c:pt>
                <c:pt idx="110">
                  <c:v>17.600000000000001</c:v>
                </c:pt>
                <c:pt idx="111">
                  <c:v>17.600000000000001</c:v>
                </c:pt>
                <c:pt idx="112">
                  <c:v>17.8</c:v>
                </c:pt>
                <c:pt idx="113">
                  <c:v>17.8</c:v>
                </c:pt>
                <c:pt idx="114">
                  <c:v>17.8</c:v>
                </c:pt>
                <c:pt idx="115">
                  <c:v>17.5</c:v>
                </c:pt>
                <c:pt idx="116">
                  <c:v>17.5</c:v>
                </c:pt>
                <c:pt idx="117">
                  <c:v>17.5</c:v>
                </c:pt>
                <c:pt idx="118">
                  <c:v>17.600000000000001</c:v>
                </c:pt>
                <c:pt idx="119">
                  <c:v>17.600000000000001</c:v>
                </c:pt>
                <c:pt idx="120">
                  <c:v>17.8</c:v>
                </c:pt>
                <c:pt idx="121">
                  <c:v>17.7</c:v>
                </c:pt>
                <c:pt idx="122">
                  <c:v>17.8</c:v>
                </c:pt>
                <c:pt idx="123">
                  <c:v>17.7</c:v>
                </c:pt>
                <c:pt idx="124">
                  <c:v>17.899999999999999</c:v>
                </c:pt>
                <c:pt idx="125">
                  <c:v>17.600000000000001</c:v>
                </c:pt>
                <c:pt idx="126">
                  <c:v>17.8</c:v>
                </c:pt>
                <c:pt idx="127">
                  <c:v>18</c:v>
                </c:pt>
                <c:pt idx="128">
                  <c:v>17.8</c:v>
                </c:pt>
                <c:pt idx="129">
                  <c:v>18</c:v>
                </c:pt>
                <c:pt idx="130">
                  <c:v>17</c:v>
                </c:pt>
                <c:pt idx="131">
                  <c:v>16.899999999999999</c:v>
                </c:pt>
                <c:pt idx="132">
                  <c:v>16.7</c:v>
                </c:pt>
                <c:pt idx="133">
                  <c:v>17.2</c:v>
                </c:pt>
                <c:pt idx="134">
                  <c:v>17.2</c:v>
                </c:pt>
                <c:pt idx="135">
                  <c:v>17.2</c:v>
                </c:pt>
                <c:pt idx="136">
                  <c:v>17.3</c:v>
                </c:pt>
                <c:pt idx="137">
                  <c:v>17.600000000000001</c:v>
                </c:pt>
                <c:pt idx="138">
                  <c:v>17.600000000000001</c:v>
                </c:pt>
                <c:pt idx="139">
                  <c:v>17.5</c:v>
                </c:pt>
                <c:pt idx="140">
                  <c:v>17.7</c:v>
                </c:pt>
                <c:pt idx="141">
                  <c:v>17.7</c:v>
                </c:pt>
                <c:pt idx="142">
                  <c:v>17.899999999999999</c:v>
                </c:pt>
                <c:pt idx="143">
                  <c:v>17.899999999999999</c:v>
                </c:pt>
                <c:pt idx="144">
                  <c:v>18</c:v>
                </c:pt>
                <c:pt idx="145">
                  <c:v>17.5</c:v>
                </c:pt>
                <c:pt idx="146">
                  <c:v>18.100000000000001</c:v>
                </c:pt>
                <c:pt idx="147">
                  <c:v>17.600000000000001</c:v>
                </c:pt>
                <c:pt idx="148">
                  <c:v>17.8</c:v>
                </c:pt>
                <c:pt idx="149">
                  <c:v>18.2</c:v>
                </c:pt>
                <c:pt idx="150">
                  <c:v>17.600000000000001</c:v>
                </c:pt>
                <c:pt idx="151">
                  <c:v>16.8</c:v>
                </c:pt>
                <c:pt idx="152">
                  <c:v>16.8</c:v>
                </c:pt>
                <c:pt idx="153">
                  <c:v>17.100000000000001</c:v>
                </c:pt>
                <c:pt idx="154">
                  <c:v>16.7</c:v>
                </c:pt>
                <c:pt idx="155">
                  <c:v>16.600000000000001</c:v>
                </c:pt>
                <c:pt idx="156">
                  <c:v>17.2</c:v>
                </c:pt>
                <c:pt idx="157">
                  <c:v>17</c:v>
                </c:pt>
                <c:pt idx="158">
                  <c:v>17.600000000000001</c:v>
                </c:pt>
                <c:pt idx="159">
                  <c:v>17.600000000000001</c:v>
                </c:pt>
                <c:pt idx="160">
                  <c:v>17.899999999999999</c:v>
                </c:pt>
                <c:pt idx="161">
                  <c:v>17.670000000000005</c:v>
                </c:pt>
                <c:pt idx="162">
                  <c:v>18.39</c:v>
                </c:pt>
                <c:pt idx="163">
                  <c:v>17.670000000000005</c:v>
                </c:pt>
                <c:pt idx="164">
                  <c:v>18.079999999999988</c:v>
                </c:pt>
                <c:pt idx="165">
                  <c:v>17.8</c:v>
                </c:pt>
                <c:pt idx="166">
                  <c:v>17.100000000000001</c:v>
                </c:pt>
                <c:pt idx="167">
                  <c:v>17.100000000000001</c:v>
                </c:pt>
                <c:pt idx="168">
                  <c:v>18.3</c:v>
                </c:pt>
                <c:pt idx="169">
                  <c:v>18.399999999999999</c:v>
                </c:pt>
                <c:pt idx="170">
                  <c:v>18.399999999999999</c:v>
                </c:pt>
                <c:pt idx="171">
                  <c:v>18.600000000000001</c:v>
                </c:pt>
                <c:pt idx="172">
                  <c:v>18.899999999999999</c:v>
                </c:pt>
                <c:pt idx="173">
                  <c:v>18.8</c:v>
                </c:pt>
                <c:pt idx="174">
                  <c:v>18</c:v>
                </c:pt>
                <c:pt idx="175">
                  <c:v>17.8</c:v>
                </c:pt>
                <c:pt idx="176">
                  <c:v>16.899999999999999</c:v>
                </c:pt>
                <c:pt idx="177">
                  <c:v>16.899999999999999</c:v>
                </c:pt>
                <c:pt idx="178">
                  <c:v>17.75</c:v>
                </c:pt>
                <c:pt idx="179">
                  <c:v>16.899999999999999</c:v>
                </c:pt>
                <c:pt idx="180">
                  <c:v>17.100000000000001</c:v>
                </c:pt>
                <c:pt idx="181">
                  <c:v>17.2</c:v>
                </c:pt>
                <c:pt idx="182">
                  <c:v>18.5</c:v>
                </c:pt>
                <c:pt idx="183">
                  <c:v>18.04</c:v>
                </c:pt>
                <c:pt idx="184">
                  <c:v>17.959999999999987</c:v>
                </c:pt>
                <c:pt idx="185">
                  <c:v>18.54</c:v>
                </c:pt>
                <c:pt idx="186">
                  <c:v>18.3</c:v>
                </c:pt>
                <c:pt idx="187">
                  <c:v>20.7</c:v>
                </c:pt>
                <c:pt idx="188">
                  <c:v>20.110000000000014</c:v>
                </c:pt>
                <c:pt idx="189">
                  <c:v>21.01</c:v>
                </c:pt>
                <c:pt idx="190">
                  <c:v>21.12</c:v>
                </c:pt>
                <c:pt idx="191">
                  <c:v>21.36</c:v>
                </c:pt>
                <c:pt idx="192">
                  <c:v>20.89</c:v>
                </c:pt>
                <c:pt idx="193">
                  <c:v>22.89</c:v>
                </c:pt>
                <c:pt idx="194">
                  <c:v>22.09</c:v>
                </c:pt>
                <c:pt idx="195">
                  <c:v>22.49</c:v>
                </c:pt>
                <c:pt idx="196">
                  <c:v>21.85</c:v>
                </c:pt>
                <c:pt idx="197">
                  <c:v>22.56</c:v>
                </c:pt>
                <c:pt idx="198">
                  <c:v>21.16</c:v>
                </c:pt>
                <c:pt idx="199">
                  <c:v>20.53</c:v>
                </c:pt>
                <c:pt idx="200">
                  <c:v>20.91</c:v>
                </c:pt>
                <c:pt idx="201">
                  <c:v>20.52</c:v>
                </c:pt>
              </c:numCache>
            </c:numRef>
          </c:val>
        </c:ser>
        <c:marker val="1"/>
        <c:axId val="90169344"/>
        <c:axId val="90170880"/>
      </c:lineChart>
      <c:dateAx>
        <c:axId val="90169344"/>
        <c:scaling>
          <c:orientation val="minMax"/>
        </c:scaling>
        <c:axPos val="b"/>
        <c:numFmt formatCode="m/d/yyyy" sourceLinked="0"/>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90170880"/>
        <c:crosses val="autoZero"/>
        <c:auto val="1"/>
        <c:lblOffset val="100"/>
        <c:baseTimeUnit val="days"/>
        <c:majorUnit val="3"/>
        <c:majorTimeUnit val="months"/>
        <c:minorUnit val="1"/>
        <c:minorTimeUnit val="months"/>
      </c:dateAx>
      <c:valAx>
        <c:axId val="90170880"/>
        <c:scaling>
          <c:orientation val="minMax"/>
          <c:min val="16"/>
        </c:scaling>
        <c:axPos val="l"/>
        <c:majorGridlines>
          <c:spPr>
            <a:ln w="3175">
              <a:solidFill>
                <a:srgbClr val="000000"/>
              </a:solidFill>
              <a:prstDash val="solid"/>
            </a:ln>
          </c:spPr>
        </c:majorGridlines>
        <c:numFmt formatCode="0.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0169344"/>
        <c:crosses val="autoZero"/>
        <c:crossBetween val="between"/>
        <c:majorUnit val="1"/>
      </c:valAx>
      <c:spPr>
        <a:solidFill>
          <a:srgbClr val="F79B4F"/>
        </a:solidFill>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ADEFE52-F7B6-48C0-AF8E-75696122FB3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55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777D15C-6131-40F8-B935-0E208AE2FB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14BA54E-E68D-4BC2-A434-EC1F0B3E9F49}" type="slidenum">
              <a:rPr lang="en-US" smtClean="0"/>
              <a:pPr/>
              <a:t>26</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040ED8A-E7FA-490F-AD64-D0790BD1E659}" type="slidenum">
              <a:rPr lang="en-US" smtClean="0"/>
              <a:pPr/>
              <a:t>31</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9FC85D-6A4C-4206-9A3D-16427FDEE0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2A384-4288-4D61-B06E-7D5A3B827B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02B55-5FEE-4C80-81D0-7413DE54D6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764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5720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B23C53E-C366-4336-8FDE-22484D61513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76400"/>
            <a:ext cx="3810000" cy="4114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307D4C56-E7BB-498F-B0B7-6CE967090F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D2EAE7-1362-4338-B833-E458CBD3A3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C4D57-E921-4EB8-9926-9EB257525C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9D29E0-FCA4-4A20-A9DD-5FBB51C129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DB7E8D-753A-4D67-8FFC-E0CE4C4CB2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94DE29-21EC-4991-A794-43C8E83428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98D651-B3A9-4FD6-BE47-3CCF3F8064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531F68-C6AA-4A8E-B758-0BCB3932F1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92119E-F03B-483A-974D-95F7E67F4C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E6C22F-869B-4AD9-B9C5-41D0656F97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935162"/>
          </a:xfrm>
        </p:spPr>
        <p:txBody>
          <a:bodyPr/>
          <a:lstStyle/>
          <a:p>
            <a:r>
              <a:rPr lang="en-US" sz="4000" dirty="0" smtClean="0"/>
              <a:t>P/E’s for Beginners </a:t>
            </a:r>
            <a:br>
              <a:rPr lang="en-US" sz="4000" dirty="0" smtClean="0"/>
            </a:br>
            <a:r>
              <a:rPr lang="en-US" sz="4000" dirty="0" smtClean="0"/>
              <a:t>or</a:t>
            </a:r>
            <a:br>
              <a:rPr lang="en-US" sz="4000" dirty="0" smtClean="0"/>
            </a:br>
            <a:r>
              <a:rPr lang="en-US" sz="4000" dirty="0" smtClean="0"/>
              <a:t>P/E Refresher</a:t>
            </a:r>
          </a:p>
        </p:txBody>
      </p:sp>
      <p:sp>
        <p:nvSpPr>
          <p:cNvPr id="5123" name="Content Placeholder 2"/>
          <p:cNvSpPr>
            <a:spLocks noGrp="1"/>
          </p:cNvSpPr>
          <p:nvPr>
            <p:ph idx="1"/>
          </p:nvPr>
        </p:nvSpPr>
        <p:spPr>
          <a:xfrm>
            <a:off x="457200" y="2362200"/>
            <a:ext cx="8229600" cy="3763963"/>
          </a:xfrm>
        </p:spPr>
        <p:txBody>
          <a:bodyPr/>
          <a:lstStyle/>
          <a:p>
            <a:pPr algn="ctr">
              <a:buFont typeface="Arial" charset="0"/>
              <a:buNone/>
            </a:pPr>
            <a:endParaRPr lang="en-US" smtClean="0"/>
          </a:p>
          <a:p>
            <a:pPr algn="ctr">
              <a:buFont typeface="Arial" charset="0"/>
              <a:buNone/>
            </a:pPr>
            <a:endParaRPr lang="en-US" smtClean="0"/>
          </a:p>
          <a:p>
            <a:pPr algn="ctr">
              <a:buFont typeface="Arial" charset="0"/>
              <a:buNone/>
            </a:pPr>
            <a:r>
              <a:rPr lang="en-US" smtClean="0"/>
              <a:t>Created by Gretchen Hurt </a:t>
            </a:r>
          </a:p>
          <a:p>
            <a:pPr>
              <a:buFont typeface="Arial" charset="0"/>
              <a:buNone/>
            </a:pPr>
            <a:endParaRPr lang="en-US" smtClean="0"/>
          </a:p>
          <a:p>
            <a:pPr algn="ctr">
              <a:buFont typeface="Arial" charset="0"/>
              <a:buNone/>
            </a:pPr>
            <a:r>
              <a:rPr lang="en-US" smtClean="0"/>
              <a:t>Edited by Craig Jacobsen</a:t>
            </a:r>
          </a:p>
          <a:p>
            <a:endParaRPr lang="en-US" smtClean="0"/>
          </a:p>
        </p:txBody>
      </p:sp>
      <p:sp>
        <p:nvSpPr>
          <p:cNvPr id="4" name="Slide Number Placeholder 3"/>
          <p:cNvSpPr>
            <a:spLocks noGrp="1"/>
          </p:cNvSpPr>
          <p:nvPr>
            <p:ph type="sldNum" sz="quarter" idx="12"/>
          </p:nvPr>
        </p:nvSpPr>
        <p:spPr/>
        <p:txBody>
          <a:bodyPr/>
          <a:lstStyle/>
          <a:p>
            <a:pPr>
              <a:defRPr/>
            </a:pPr>
            <a:fld id="{94B4486A-DB0D-4316-BA35-47F4511011F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What Is A P/E? </a:t>
            </a:r>
          </a:p>
        </p:txBody>
      </p:sp>
      <p:sp>
        <p:nvSpPr>
          <p:cNvPr id="14339" name="Rectangle 3"/>
          <p:cNvSpPr>
            <a:spLocks noGrp="1" noChangeArrowheads="1"/>
          </p:cNvSpPr>
          <p:nvPr>
            <p:ph idx="1"/>
          </p:nvPr>
        </p:nvSpPr>
        <p:spPr/>
        <p:txBody>
          <a:bodyPr/>
          <a:lstStyle/>
          <a:p>
            <a:pPr eaLnBrk="1" hangingPunct="1"/>
            <a:r>
              <a:rPr lang="en-US" smtClean="0"/>
              <a:t>People who learn how to buy those earnings when they are on sale will be the successful investors. </a:t>
            </a:r>
          </a:p>
          <a:p>
            <a:pPr eaLnBrk="1" hangingPunct="1"/>
            <a:endParaRPr lang="en-US" smtClean="0"/>
          </a:p>
          <a:p>
            <a:pPr eaLnBrk="1" hangingPunct="1"/>
            <a:r>
              <a:rPr lang="en-US" smtClean="0"/>
              <a:t>The P/E is the tool we use to help us determine if those earnings are on sale, are a fair price right now, or are over-valued.</a:t>
            </a:r>
          </a:p>
        </p:txBody>
      </p:sp>
      <p:sp>
        <p:nvSpPr>
          <p:cNvPr id="6" name="Slide Number Placeholder 5"/>
          <p:cNvSpPr>
            <a:spLocks noGrp="1"/>
          </p:cNvSpPr>
          <p:nvPr>
            <p:ph type="sldNum" sz="quarter" idx="12"/>
          </p:nvPr>
        </p:nvSpPr>
        <p:spPr/>
        <p:txBody>
          <a:bodyPr/>
          <a:lstStyle/>
          <a:p>
            <a:pPr>
              <a:defRPr/>
            </a:pPr>
            <a:fld id="{00474993-0A3B-4EA1-8401-B9BE3C5FC9AE}"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Why we Look at P/E’s</a:t>
            </a:r>
          </a:p>
        </p:txBody>
      </p:sp>
      <p:sp>
        <p:nvSpPr>
          <p:cNvPr id="15363" name="Rectangle 3"/>
          <p:cNvSpPr>
            <a:spLocks noGrp="1" noChangeArrowheads="1"/>
          </p:cNvSpPr>
          <p:nvPr>
            <p:ph idx="1"/>
          </p:nvPr>
        </p:nvSpPr>
        <p:spPr/>
        <p:txBody>
          <a:bodyPr/>
          <a:lstStyle/>
          <a:p>
            <a:pPr eaLnBrk="1" hangingPunct="1"/>
            <a:r>
              <a:rPr lang="en-US" smtClean="0"/>
              <a:t>In the history of the American Stock market only one item has ever been found to have a correlation to the price of a stock.</a:t>
            </a:r>
          </a:p>
          <a:p>
            <a:pPr eaLnBrk="1" hangingPunct="1"/>
            <a:endParaRPr lang="en-US" smtClean="0"/>
          </a:p>
          <a:p>
            <a:pPr eaLnBrk="1" hangingPunct="1"/>
            <a:r>
              <a:rPr lang="en-US" smtClean="0"/>
              <a:t>That item is earnings.</a:t>
            </a:r>
          </a:p>
          <a:p>
            <a:pPr eaLnBrk="1" hangingPunct="1"/>
            <a:endParaRPr lang="en-US" smtClean="0"/>
          </a:p>
        </p:txBody>
      </p:sp>
      <p:sp>
        <p:nvSpPr>
          <p:cNvPr id="6" name="Slide Number Placeholder 5"/>
          <p:cNvSpPr>
            <a:spLocks noGrp="1"/>
          </p:cNvSpPr>
          <p:nvPr>
            <p:ph type="sldNum" sz="quarter" idx="12"/>
          </p:nvPr>
        </p:nvSpPr>
        <p:spPr/>
        <p:txBody>
          <a:bodyPr/>
          <a:lstStyle/>
          <a:p>
            <a:pPr>
              <a:defRPr/>
            </a:pPr>
            <a:fld id="{BAFB316E-02EC-4AD8-8E2B-165B97854FD2}"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Why We Look at P/E’s </a:t>
            </a:r>
          </a:p>
        </p:txBody>
      </p:sp>
      <p:sp>
        <p:nvSpPr>
          <p:cNvPr id="16387" name="Rectangle 3"/>
          <p:cNvSpPr>
            <a:spLocks noGrp="1" noChangeArrowheads="1"/>
          </p:cNvSpPr>
          <p:nvPr>
            <p:ph idx="1"/>
          </p:nvPr>
        </p:nvSpPr>
        <p:spPr/>
        <p:txBody>
          <a:bodyPr/>
          <a:lstStyle/>
          <a:p>
            <a:pPr eaLnBrk="1" hangingPunct="1"/>
            <a:r>
              <a:rPr lang="en-US" smtClean="0"/>
              <a:t>When the earnings of a company go up, the price of the stock will go up…….eventually.</a:t>
            </a:r>
          </a:p>
          <a:p>
            <a:pPr eaLnBrk="1" hangingPunct="1"/>
            <a:endParaRPr lang="en-US" smtClean="0"/>
          </a:p>
          <a:p>
            <a:pPr eaLnBrk="1" hangingPunct="1"/>
            <a:r>
              <a:rPr lang="en-US" smtClean="0"/>
              <a:t>When the earnings of a company go down, the price of the stock goes down….almost immediately. </a:t>
            </a:r>
          </a:p>
        </p:txBody>
      </p:sp>
      <p:sp>
        <p:nvSpPr>
          <p:cNvPr id="6" name="Slide Number Placeholder 5"/>
          <p:cNvSpPr>
            <a:spLocks noGrp="1"/>
          </p:cNvSpPr>
          <p:nvPr>
            <p:ph type="sldNum" sz="quarter" idx="12"/>
          </p:nvPr>
        </p:nvSpPr>
        <p:spPr/>
        <p:txBody>
          <a:bodyPr/>
          <a:lstStyle/>
          <a:p>
            <a:pPr>
              <a:defRPr/>
            </a:pPr>
            <a:fld id="{DC64F9F9-A92E-4C16-95A8-87DF68B514B4}"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Why We Look at P/E’s</a:t>
            </a:r>
          </a:p>
        </p:txBody>
      </p:sp>
      <p:sp>
        <p:nvSpPr>
          <p:cNvPr id="17411" name="Rectangle 3"/>
          <p:cNvSpPr>
            <a:spLocks noGrp="1" noChangeArrowheads="1"/>
          </p:cNvSpPr>
          <p:nvPr>
            <p:ph idx="1"/>
          </p:nvPr>
        </p:nvSpPr>
        <p:spPr/>
        <p:txBody>
          <a:bodyPr/>
          <a:lstStyle/>
          <a:p>
            <a:pPr eaLnBrk="1" hangingPunct="1"/>
            <a:r>
              <a:rPr lang="en-US" smtClean="0"/>
              <a:t>Because there is this correlation, we need to have a way to compare today’s price with the current earnings to see if the price is growing the same rate as the earnings, faster than the earnings, or slower than the earnings.</a:t>
            </a:r>
          </a:p>
        </p:txBody>
      </p:sp>
      <p:sp>
        <p:nvSpPr>
          <p:cNvPr id="6" name="Slide Number Placeholder 5"/>
          <p:cNvSpPr>
            <a:spLocks noGrp="1"/>
          </p:cNvSpPr>
          <p:nvPr>
            <p:ph type="sldNum" sz="quarter" idx="12"/>
          </p:nvPr>
        </p:nvSpPr>
        <p:spPr/>
        <p:txBody>
          <a:bodyPr/>
          <a:lstStyle/>
          <a:p>
            <a:pPr>
              <a:defRPr/>
            </a:pPr>
            <a:fld id="{4EFCDEAA-CB1D-4F67-91C5-5F5036A433DB}" type="slidenum">
              <a:rPr lang="en-US"/>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Why We look at P/E’s</a:t>
            </a:r>
          </a:p>
        </p:txBody>
      </p:sp>
      <p:sp>
        <p:nvSpPr>
          <p:cNvPr id="18435" name="Rectangle 3"/>
          <p:cNvSpPr>
            <a:spLocks noGrp="1" noChangeArrowheads="1"/>
          </p:cNvSpPr>
          <p:nvPr>
            <p:ph type="body" sz="half" idx="1"/>
          </p:nvPr>
        </p:nvSpPr>
        <p:spPr/>
        <p:txBody>
          <a:bodyPr/>
          <a:lstStyle/>
          <a:p>
            <a:pPr eaLnBrk="1" hangingPunct="1"/>
            <a:r>
              <a:rPr lang="en-US" sz="3600" smtClean="0"/>
              <a:t>Our goal is to buy stocks when they are on sale.  </a:t>
            </a:r>
          </a:p>
          <a:p>
            <a:pPr eaLnBrk="1" hangingPunct="1"/>
            <a:r>
              <a:rPr lang="en-US" sz="3600" smtClean="0"/>
              <a:t>One tool we use to help us do this is the P/E.</a:t>
            </a:r>
          </a:p>
        </p:txBody>
      </p:sp>
      <p:pic>
        <p:nvPicPr>
          <p:cNvPr id="18436" name="Picture 5" descr="CRTA1068"/>
          <p:cNvPicPr>
            <a:picLocks noGrp="1" noChangeAspect="1" noChangeArrowheads="1"/>
          </p:cNvPicPr>
          <p:nvPr>
            <p:ph type="clipArt" sz="half" idx="2"/>
          </p:nvPr>
        </p:nvPicPr>
        <p:blipFill>
          <a:blip r:embed="rId2"/>
          <a:srcRect/>
          <a:stretch>
            <a:fillRect/>
          </a:stretch>
        </p:blipFill>
        <p:spPr>
          <a:xfrm>
            <a:off x="4813300" y="1752600"/>
            <a:ext cx="3327400" cy="3962400"/>
          </a:xfrm>
        </p:spPr>
      </p:pic>
      <p:sp>
        <p:nvSpPr>
          <p:cNvPr id="7" name="Slide Number Placeholder 6"/>
          <p:cNvSpPr>
            <a:spLocks noGrp="1"/>
          </p:cNvSpPr>
          <p:nvPr>
            <p:ph type="sldNum" sz="quarter" idx="12"/>
          </p:nvPr>
        </p:nvSpPr>
        <p:spPr/>
        <p:txBody>
          <a:bodyPr/>
          <a:lstStyle/>
          <a:p>
            <a:pPr>
              <a:defRPr/>
            </a:pPr>
            <a:fld id="{33248FC6-B9D7-4429-8EFF-27654EF875DE}"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304800"/>
            <a:ext cx="7772400" cy="1143000"/>
          </a:xfrm>
        </p:spPr>
        <p:txBody>
          <a:bodyPr rtlCol="0">
            <a:normAutofit fontScale="90000"/>
          </a:bodyPr>
          <a:lstStyle/>
          <a:p>
            <a:pPr eaLnBrk="1" fontAlgn="auto" hangingPunct="1">
              <a:spcAft>
                <a:spcPts val="0"/>
              </a:spcAft>
              <a:defRPr/>
            </a:pPr>
            <a:r>
              <a:rPr lang="en-US" dirty="0" smtClean="0"/>
              <a:t>P/E Tells Us How Investors Value a Company’s Stock</a:t>
            </a:r>
          </a:p>
        </p:txBody>
      </p:sp>
      <p:sp>
        <p:nvSpPr>
          <p:cNvPr id="19459" name="Rectangle 3"/>
          <p:cNvSpPr>
            <a:spLocks noGrp="1" noChangeArrowheads="1"/>
          </p:cNvSpPr>
          <p:nvPr>
            <p:ph type="body" sz="half" idx="1"/>
          </p:nvPr>
        </p:nvSpPr>
        <p:spPr>
          <a:xfrm>
            <a:off x="457200" y="1676400"/>
            <a:ext cx="5410200" cy="4114800"/>
          </a:xfrm>
        </p:spPr>
        <p:txBody>
          <a:bodyPr/>
          <a:lstStyle/>
          <a:p>
            <a:pPr eaLnBrk="1" hangingPunct="1"/>
            <a:r>
              <a:rPr lang="en-US" sz="2400" smtClean="0"/>
              <a:t>Do you always buy the smallest box of cereal because it is cheapest?</a:t>
            </a:r>
          </a:p>
          <a:p>
            <a:pPr lvl="1" eaLnBrk="1" hangingPunct="1"/>
            <a:r>
              <a:rPr lang="en-US" sz="2400" smtClean="0"/>
              <a:t>Price per Ounce vs. Price per Box</a:t>
            </a:r>
          </a:p>
          <a:p>
            <a:pPr lvl="1" eaLnBrk="1" hangingPunct="1"/>
            <a:r>
              <a:rPr lang="en-US" sz="2400" smtClean="0"/>
              <a:t>In groceries we look at dollars to purchase an ounce of product.</a:t>
            </a:r>
          </a:p>
          <a:p>
            <a:pPr lvl="1" eaLnBrk="1" hangingPunct="1"/>
            <a:r>
              <a:rPr lang="en-US" sz="2400" smtClean="0"/>
              <a:t>When buying stock in a company we look at the number of dollars it takes to buy one dollar of earnings.</a:t>
            </a:r>
          </a:p>
          <a:p>
            <a:pPr eaLnBrk="1" hangingPunct="1"/>
            <a:endParaRPr lang="en-US" sz="2000" smtClean="0"/>
          </a:p>
        </p:txBody>
      </p:sp>
      <p:pic>
        <p:nvPicPr>
          <p:cNvPr id="19460" name="Picture 5" descr="j0215948"/>
          <p:cNvPicPr>
            <a:picLocks noGrp="1" noChangeAspect="1" noChangeArrowheads="1"/>
          </p:cNvPicPr>
          <p:nvPr>
            <p:ph type="clipArt" sz="half" idx="2"/>
          </p:nvPr>
        </p:nvPicPr>
        <p:blipFill>
          <a:blip r:embed="rId2"/>
          <a:srcRect/>
          <a:stretch>
            <a:fillRect/>
          </a:stretch>
        </p:blipFill>
        <p:spPr>
          <a:xfrm>
            <a:off x="5743575" y="2409825"/>
            <a:ext cx="1466850" cy="2647950"/>
          </a:xfrm>
          <a:noFill/>
        </p:spPr>
      </p:pic>
      <p:sp>
        <p:nvSpPr>
          <p:cNvPr id="7" name="Slide Number Placeholder 6"/>
          <p:cNvSpPr>
            <a:spLocks noGrp="1"/>
          </p:cNvSpPr>
          <p:nvPr>
            <p:ph type="sldNum" sz="quarter" idx="12"/>
          </p:nvPr>
        </p:nvSpPr>
        <p:spPr/>
        <p:txBody>
          <a:bodyPr/>
          <a:lstStyle/>
          <a:p>
            <a:pPr>
              <a:defRPr/>
            </a:pPr>
            <a:fld id="{3819D8AF-0E34-432A-9336-041BA189A738}"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P/E Tells Us How Investors Value a Company’s Stock</a:t>
            </a:r>
          </a:p>
        </p:txBody>
      </p:sp>
      <p:sp>
        <p:nvSpPr>
          <p:cNvPr id="20483"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--And what about the nutritional value of each cereal?</a:t>
            </a:r>
          </a:p>
          <a:p>
            <a:pPr eaLnBrk="1" hangingPunct="1">
              <a:buFont typeface="Arial" charset="0"/>
              <a:buNone/>
            </a:pPr>
            <a:endParaRPr lang="en-US" smtClean="0"/>
          </a:p>
          <a:p>
            <a:pPr eaLnBrk="1" hangingPunct="1">
              <a:buFont typeface="Arial" charset="0"/>
              <a:buNone/>
            </a:pPr>
            <a:r>
              <a:rPr lang="en-US" smtClean="0"/>
              <a:t>--And what about the quality of those earnings?</a:t>
            </a:r>
          </a:p>
          <a:p>
            <a:pPr eaLnBrk="1" hangingPunct="1">
              <a:buFont typeface="Arial" charset="0"/>
              <a:buNone/>
            </a:pPr>
            <a:endParaRPr lang="en-US" smtClean="0"/>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0C3D569A-127A-4374-BF2E-9314F02885DA}"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P</a:t>
            </a:r>
            <a:r>
              <a:rPr lang="en-US" sz="1800" smtClean="0"/>
              <a:t>rice per share</a:t>
            </a:r>
            <a:r>
              <a:rPr lang="en-US" smtClean="0"/>
              <a:t>/E</a:t>
            </a:r>
            <a:r>
              <a:rPr lang="en-US" sz="1800" smtClean="0"/>
              <a:t>arnings per share </a:t>
            </a:r>
            <a:r>
              <a:rPr lang="en-US" smtClean="0"/>
              <a:t>=P/E Ratio</a:t>
            </a:r>
          </a:p>
        </p:txBody>
      </p:sp>
      <p:pic>
        <p:nvPicPr>
          <p:cNvPr id="21507" name="Picture 6"/>
          <p:cNvPicPr>
            <a:picLocks noGrp="1" noChangeAspect="1" noChangeArrowheads="1"/>
          </p:cNvPicPr>
          <p:nvPr>
            <p:ph idx="1"/>
          </p:nvPr>
        </p:nvPicPr>
        <p:blipFill>
          <a:blip r:embed="rId2"/>
          <a:srcRect/>
          <a:stretch>
            <a:fillRect/>
          </a:stretch>
        </p:blipFill>
        <p:spPr>
          <a:xfrm>
            <a:off x="530225" y="2417763"/>
            <a:ext cx="8083550" cy="2890837"/>
          </a:xfrm>
          <a:noFill/>
        </p:spPr>
      </p:pic>
      <p:sp>
        <p:nvSpPr>
          <p:cNvPr id="4" name="Slide Number Placeholder 3"/>
          <p:cNvSpPr>
            <a:spLocks noGrp="1"/>
          </p:cNvSpPr>
          <p:nvPr>
            <p:ph type="sldNum" sz="quarter" idx="12"/>
          </p:nvPr>
        </p:nvSpPr>
        <p:spPr/>
        <p:txBody>
          <a:bodyPr/>
          <a:lstStyle/>
          <a:p>
            <a:pPr>
              <a:defRPr/>
            </a:pPr>
            <a:fld id="{CBA88262-6F90-4978-97B3-F85CBB2FA77A}"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Example</a:t>
            </a:r>
          </a:p>
        </p:txBody>
      </p:sp>
      <p:sp>
        <p:nvSpPr>
          <p:cNvPr id="22531" name="Rectangle 3"/>
          <p:cNvSpPr>
            <a:spLocks noGrp="1" noChangeArrowheads="1"/>
          </p:cNvSpPr>
          <p:nvPr>
            <p:ph type="body" sz="half" idx="1"/>
          </p:nvPr>
        </p:nvSpPr>
        <p:spPr>
          <a:xfrm>
            <a:off x="304800" y="1524000"/>
            <a:ext cx="3810000" cy="4114800"/>
          </a:xfrm>
        </p:spPr>
        <p:txBody>
          <a:bodyPr/>
          <a:lstStyle/>
          <a:p>
            <a:pPr eaLnBrk="1" hangingPunct="1"/>
            <a:r>
              <a:rPr lang="en-US" sz="3600" smtClean="0"/>
              <a:t>If the price of a stock is $30 a share and the company has earnings of $1.50  they would have a P/E of 20.  </a:t>
            </a:r>
          </a:p>
          <a:p>
            <a:pPr eaLnBrk="1" hangingPunct="1"/>
            <a:endParaRPr lang="en-US" smtClean="0"/>
          </a:p>
        </p:txBody>
      </p:sp>
      <p:pic>
        <p:nvPicPr>
          <p:cNvPr id="22532" name="Picture 6"/>
          <p:cNvPicPr>
            <a:picLocks noGrp="1" noChangeAspect="1" noChangeArrowheads="1"/>
          </p:cNvPicPr>
          <p:nvPr>
            <p:ph type="clipArt" sz="half" idx="2"/>
          </p:nvPr>
        </p:nvPicPr>
        <p:blipFill>
          <a:blip r:embed="rId2"/>
          <a:srcRect/>
          <a:stretch>
            <a:fillRect/>
          </a:stretch>
        </p:blipFill>
        <p:spPr>
          <a:xfrm>
            <a:off x="4572000" y="1828800"/>
            <a:ext cx="4191000" cy="1917700"/>
          </a:xfrm>
          <a:noFill/>
        </p:spPr>
      </p:pic>
      <p:sp>
        <p:nvSpPr>
          <p:cNvPr id="8" name="Slide Number Placeholder 6"/>
          <p:cNvSpPr>
            <a:spLocks noGrp="1"/>
          </p:cNvSpPr>
          <p:nvPr>
            <p:ph type="sldNum" sz="quarter" idx="12"/>
          </p:nvPr>
        </p:nvSpPr>
        <p:spPr/>
        <p:txBody>
          <a:bodyPr/>
          <a:lstStyle/>
          <a:p>
            <a:pPr>
              <a:defRPr/>
            </a:pPr>
            <a:fld id="{7E3991E6-715A-4ACF-B1B8-8C99F03B424B}" type="slidenum">
              <a:rPr lang="en-US"/>
              <a:pPr>
                <a:defRPr/>
              </a:pPr>
              <a:t>18</a:t>
            </a:fld>
            <a:endParaRPr lang="en-US"/>
          </a:p>
        </p:txBody>
      </p:sp>
      <p:sp>
        <p:nvSpPr>
          <p:cNvPr id="22534" name="Text Box 7"/>
          <p:cNvSpPr txBox="1">
            <a:spLocks noChangeArrowheads="1"/>
          </p:cNvSpPr>
          <p:nvPr/>
        </p:nvSpPr>
        <p:spPr bwMode="auto">
          <a:xfrm>
            <a:off x="4343400" y="3962400"/>
            <a:ext cx="4495800" cy="1190625"/>
          </a:xfrm>
          <a:prstGeom prst="rect">
            <a:avLst/>
          </a:prstGeom>
          <a:noFill/>
          <a:ln w="9525">
            <a:noFill/>
            <a:miter lim="800000"/>
            <a:headEnd/>
            <a:tailEnd/>
          </a:ln>
        </p:spPr>
        <p:txBody>
          <a:bodyPr>
            <a:spAutoFit/>
          </a:bodyPr>
          <a:lstStyle/>
          <a:p>
            <a:pPr>
              <a:spcBef>
                <a:spcPct val="50000"/>
              </a:spcBef>
            </a:pPr>
            <a:r>
              <a:rPr lang="en-US" sz="3600" b="1">
                <a:latin typeface="Tahoma" pitchFamily="34" charset="0"/>
              </a:rPr>
              <a:t>30 divided by 1.50 equals 20.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P/E’s</a:t>
            </a:r>
          </a:p>
        </p:txBody>
      </p:sp>
      <p:sp>
        <p:nvSpPr>
          <p:cNvPr id="23555" name="Rectangle 3"/>
          <p:cNvSpPr>
            <a:spLocks noGrp="1" noChangeArrowheads="1"/>
          </p:cNvSpPr>
          <p:nvPr>
            <p:ph idx="1"/>
          </p:nvPr>
        </p:nvSpPr>
        <p:spPr/>
        <p:txBody>
          <a:bodyPr/>
          <a:lstStyle/>
          <a:p>
            <a:pPr eaLnBrk="1" hangingPunct="1"/>
            <a:r>
              <a:rPr lang="en-US" smtClean="0"/>
              <a:t>The P/E ratio tells us what Investors are currently willing to pay for $1 of the company’s earnings.</a:t>
            </a:r>
          </a:p>
          <a:p>
            <a:pPr eaLnBrk="1" hangingPunct="1"/>
            <a:endParaRPr lang="en-US" smtClean="0"/>
          </a:p>
          <a:p>
            <a:pPr eaLnBrk="1" hangingPunct="1"/>
            <a:r>
              <a:rPr lang="en-US" smtClean="0"/>
              <a:t>In the previous example, investors are paying $20 for every one dollar of earnings. (20 times earnings) (Multiple of 20).</a:t>
            </a:r>
          </a:p>
        </p:txBody>
      </p:sp>
      <p:sp>
        <p:nvSpPr>
          <p:cNvPr id="6" name="Slide Number Placeholder 5"/>
          <p:cNvSpPr>
            <a:spLocks noGrp="1"/>
          </p:cNvSpPr>
          <p:nvPr>
            <p:ph type="sldNum" sz="quarter" idx="12"/>
          </p:nvPr>
        </p:nvSpPr>
        <p:spPr/>
        <p:txBody>
          <a:bodyPr/>
          <a:lstStyle/>
          <a:p>
            <a:pPr>
              <a:defRPr/>
            </a:pPr>
            <a:fld id="{8914D7B8-2D45-43FC-B98A-61849AFC7863}"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8200" y="304800"/>
            <a:ext cx="7772400" cy="1143000"/>
          </a:xfrm>
        </p:spPr>
        <p:txBody>
          <a:bodyPr/>
          <a:lstStyle/>
          <a:p>
            <a:pPr eaLnBrk="1" hangingPunct="1"/>
            <a:r>
              <a:rPr lang="en-US" smtClean="0"/>
              <a:t>P/E’s For Beginners</a:t>
            </a:r>
          </a:p>
        </p:txBody>
      </p:sp>
      <p:sp>
        <p:nvSpPr>
          <p:cNvPr id="11" name="Slide Number Placeholder 5"/>
          <p:cNvSpPr>
            <a:spLocks noGrp="1"/>
          </p:cNvSpPr>
          <p:nvPr>
            <p:ph type="sldNum" sz="quarter" idx="12"/>
          </p:nvPr>
        </p:nvSpPr>
        <p:spPr/>
        <p:txBody>
          <a:bodyPr/>
          <a:lstStyle/>
          <a:p>
            <a:pPr>
              <a:defRPr/>
            </a:pPr>
            <a:fld id="{9E5EC7B3-8429-4B48-A626-CE2C93472420}" type="slidenum">
              <a:rPr lang="en-US"/>
              <a:pPr>
                <a:defRPr/>
              </a:pPr>
              <a:t>2</a:t>
            </a:fld>
            <a:endParaRPr lang="en-US"/>
          </a:p>
        </p:txBody>
      </p:sp>
      <p:grpSp>
        <p:nvGrpSpPr>
          <p:cNvPr id="6148" name="Group 24"/>
          <p:cNvGrpSpPr>
            <a:grpSpLocks/>
          </p:cNvGrpSpPr>
          <p:nvPr/>
        </p:nvGrpSpPr>
        <p:grpSpPr bwMode="auto">
          <a:xfrm>
            <a:off x="2286000" y="1752600"/>
            <a:ext cx="5105400" cy="3657600"/>
            <a:chOff x="1392" y="816"/>
            <a:chExt cx="3216" cy="2304"/>
          </a:xfrm>
        </p:grpSpPr>
        <p:pic>
          <p:nvPicPr>
            <p:cNvPr id="6150" name="Picture 5" descr="C:\Program Files\Microsoft Office\Clipart\Popular\scales.wmf"/>
            <p:cNvPicPr>
              <a:picLocks noChangeAspect="1" noChangeArrowheads="1"/>
            </p:cNvPicPr>
            <p:nvPr/>
          </p:nvPicPr>
          <p:blipFill>
            <a:blip r:embed="rId2"/>
            <a:srcRect/>
            <a:stretch>
              <a:fillRect/>
            </a:stretch>
          </p:blipFill>
          <p:spPr bwMode="auto">
            <a:xfrm>
              <a:off x="1392" y="816"/>
              <a:ext cx="3120" cy="2298"/>
            </a:xfrm>
            <a:prstGeom prst="rect">
              <a:avLst/>
            </a:prstGeom>
            <a:solidFill>
              <a:schemeClr val="accent2"/>
            </a:solidFill>
            <a:ln w="9525">
              <a:noFill/>
              <a:miter lim="800000"/>
              <a:headEnd/>
              <a:tailEnd/>
            </a:ln>
          </p:spPr>
        </p:pic>
        <p:sp>
          <p:nvSpPr>
            <p:cNvPr id="6151" name="Text Box 21"/>
            <p:cNvSpPr txBox="1">
              <a:spLocks noChangeArrowheads="1"/>
            </p:cNvSpPr>
            <p:nvPr/>
          </p:nvSpPr>
          <p:spPr bwMode="auto">
            <a:xfrm>
              <a:off x="1680" y="2496"/>
              <a:ext cx="1056" cy="250"/>
            </a:xfrm>
            <a:prstGeom prst="rect">
              <a:avLst/>
            </a:prstGeom>
            <a:noFill/>
            <a:ln w="9525">
              <a:noFill/>
              <a:miter lim="800000"/>
              <a:headEnd/>
              <a:tailEnd/>
            </a:ln>
          </p:spPr>
          <p:txBody>
            <a:bodyPr>
              <a:spAutoFit/>
            </a:bodyPr>
            <a:lstStyle/>
            <a:p>
              <a:pPr>
                <a:spcBef>
                  <a:spcPct val="50000"/>
                </a:spcBef>
              </a:pPr>
              <a:r>
                <a:rPr lang="en-US" sz="2000" b="1">
                  <a:solidFill>
                    <a:schemeClr val="bg1"/>
                  </a:solidFill>
                  <a:latin typeface="Tahoma" pitchFamily="34" charset="0"/>
                </a:rPr>
                <a:t>PRICE</a:t>
              </a:r>
            </a:p>
          </p:txBody>
        </p:sp>
        <p:sp>
          <p:nvSpPr>
            <p:cNvPr id="6152" name="Text Box 22"/>
            <p:cNvSpPr txBox="1">
              <a:spLocks noChangeArrowheads="1"/>
            </p:cNvSpPr>
            <p:nvPr/>
          </p:nvSpPr>
          <p:spPr bwMode="auto">
            <a:xfrm>
              <a:off x="3360" y="2496"/>
              <a:ext cx="1248" cy="250"/>
            </a:xfrm>
            <a:prstGeom prst="rect">
              <a:avLst/>
            </a:prstGeom>
            <a:noFill/>
            <a:ln w="9525">
              <a:noFill/>
              <a:miter lim="800000"/>
              <a:headEnd/>
              <a:tailEnd/>
            </a:ln>
          </p:spPr>
          <p:txBody>
            <a:bodyPr>
              <a:spAutoFit/>
            </a:bodyPr>
            <a:lstStyle/>
            <a:p>
              <a:pPr>
                <a:spcBef>
                  <a:spcPct val="50000"/>
                </a:spcBef>
              </a:pPr>
              <a:r>
                <a:rPr lang="en-US" sz="2000" b="1">
                  <a:solidFill>
                    <a:schemeClr val="bg1"/>
                  </a:solidFill>
                  <a:latin typeface="Tahoma" pitchFamily="34" charset="0"/>
                </a:rPr>
                <a:t>EARNINGS</a:t>
              </a:r>
              <a:endParaRPr lang="en-US"/>
            </a:p>
          </p:txBody>
        </p:sp>
        <p:sp>
          <p:nvSpPr>
            <p:cNvPr id="6153" name="Text Box 23"/>
            <p:cNvSpPr txBox="1">
              <a:spLocks noChangeArrowheads="1"/>
            </p:cNvSpPr>
            <p:nvPr/>
          </p:nvSpPr>
          <p:spPr bwMode="auto">
            <a:xfrm>
              <a:off x="2640" y="2832"/>
              <a:ext cx="672" cy="288"/>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Tahoma" pitchFamily="34" charset="0"/>
                </a:rPr>
                <a:t>P/E</a:t>
              </a:r>
            </a:p>
          </p:txBody>
        </p:sp>
      </p:grpSp>
      <p:sp>
        <p:nvSpPr>
          <p:cNvPr id="6149" name="Text Box 25"/>
          <p:cNvSpPr txBox="1">
            <a:spLocks noChangeArrowheads="1"/>
          </p:cNvSpPr>
          <p:nvPr/>
        </p:nvSpPr>
        <p:spPr bwMode="auto">
          <a:xfrm>
            <a:off x="2667000" y="5867400"/>
            <a:ext cx="4572000" cy="862013"/>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Tahoma" pitchFamily="34" charset="0"/>
              </a:rPr>
              <a:t>Created by Gretchen Hurt</a:t>
            </a:r>
          </a:p>
          <a:p>
            <a:pPr>
              <a:spcBef>
                <a:spcPct val="50000"/>
              </a:spcBef>
            </a:pPr>
            <a:r>
              <a:rPr lang="en-US" sz="2000" b="1">
                <a:solidFill>
                  <a:schemeClr val="bg1"/>
                </a:solidFill>
                <a:latin typeface="Tahoma" pitchFamily="34" charset="0"/>
              </a:rPr>
              <a:t>Amendments by Craig Jacobsen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P/E’s</a:t>
            </a:r>
          </a:p>
        </p:txBody>
      </p:sp>
      <p:sp>
        <p:nvSpPr>
          <p:cNvPr id="24579" name="Rectangle 3"/>
          <p:cNvSpPr>
            <a:spLocks noGrp="1" noChangeArrowheads="1"/>
          </p:cNvSpPr>
          <p:nvPr>
            <p:ph idx="1"/>
          </p:nvPr>
        </p:nvSpPr>
        <p:spPr/>
        <p:txBody>
          <a:bodyPr/>
          <a:lstStyle/>
          <a:p>
            <a:pPr eaLnBrk="1" hangingPunct="1"/>
            <a:r>
              <a:rPr lang="en-US" smtClean="0"/>
              <a:t>Is 20 a good P/E?</a:t>
            </a:r>
          </a:p>
          <a:p>
            <a:pPr eaLnBrk="1" hangingPunct="1"/>
            <a:r>
              <a:rPr lang="en-US" smtClean="0"/>
              <a:t>By itself the P/E ratio tells us very little.</a:t>
            </a:r>
          </a:p>
          <a:p>
            <a:pPr eaLnBrk="1" hangingPunct="1"/>
            <a:r>
              <a:rPr lang="en-US" smtClean="0"/>
              <a:t>We need to compare that P/E with P/E’s that investors have paid for the company’s earnings in the past.</a:t>
            </a:r>
          </a:p>
          <a:p>
            <a:pPr eaLnBrk="1" hangingPunct="1"/>
            <a:r>
              <a:rPr lang="en-US" smtClean="0"/>
              <a:t>And compare to other companies in the same industry.</a:t>
            </a:r>
          </a:p>
        </p:txBody>
      </p:sp>
      <p:sp>
        <p:nvSpPr>
          <p:cNvPr id="6" name="Slide Number Placeholder 5"/>
          <p:cNvSpPr>
            <a:spLocks noGrp="1"/>
          </p:cNvSpPr>
          <p:nvPr>
            <p:ph type="sldNum" sz="quarter" idx="12"/>
          </p:nvPr>
        </p:nvSpPr>
        <p:spPr/>
        <p:txBody>
          <a:bodyPr/>
          <a:lstStyle/>
          <a:p>
            <a:pPr>
              <a:defRPr/>
            </a:pPr>
            <a:fld id="{EED7BEE6-CDB9-4A17-A426-2DA3A431CCAC}"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P/E’s</a:t>
            </a:r>
          </a:p>
        </p:txBody>
      </p:sp>
      <p:sp>
        <p:nvSpPr>
          <p:cNvPr id="25603" name="Rectangle 3"/>
          <p:cNvSpPr>
            <a:spLocks noGrp="1" noChangeArrowheads="1"/>
          </p:cNvSpPr>
          <p:nvPr>
            <p:ph idx="1"/>
          </p:nvPr>
        </p:nvSpPr>
        <p:spPr>
          <a:xfrm>
            <a:off x="762000" y="1295400"/>
            <a:ext cx="7772400" cy="4114800"/>
          </a:xfrm>
        </p:spPr>
        <p:txBody>
          <a:bodyPr/>
          <a:lstStyle/>
          <a:p>
            <a:pPr eaLnBrk="1" hangingPunct="1"/>
            <a:r>
              <a:rPr lang="en-US" smtClean="0"/>
              <a:t>To determine a “good” P/E for a company, compare today’s P/E with the average P/E for that company.</a:t>
            </a:r>
          </a:p>
          <a:p>
            <a:pPr eaLnBrk="1" hangingPunct="1"/>
            <a:r>
              <a:rPr lang="en-US" smtClean="0"/>
              <a:t>When you are going to buy stock in a company you always want to know today’s P/E and the average P/E  so that you will know if you are paying too much or getting a bargain. </a:t>
            </a:r>
          </a:p>
        </p:txBody>
      </p:sp>
      <p:sp>
        <p:nvSpPr>
          <p:cNvPr id="6" name="Slide Number Placeholder 5"/>
          <p:cNvSpPr>
            <a:spLocks noGrp="1"/>
          </p:cNvSpPr>
          <p:nvPr>
            <p:ph type="sldNum" sz="quarter" idx="12"/>
          </p:nvPr>
        </p:nvSpPr>
        <p:spPr/>
        <p:txBody>
          <a:bodyPr/>
          <a:lstStyle/>
          <a:p>
            <a:pPr>
              <a:defRPr/>
            </a:pPr>
            <a:fld id="{9D04F3F4-007A-466A-9888-46EF41904177}"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Where to Find Today’s P/E</a:t>
            </a:r>
          </a:p>
        </p:txBody>
      </p:sp>
      <p:sp>
        <p:nvSpPr>
          <p:cNvPr id="26627" name="Rectangle 3"/>
          <p:cNvSpPr>
            <a:spLocks noGrp="1" noChangeArrowheads="1"/>
          </p:cNvSpPr>
          <p:nvPr>
            <p:ph type="body" sz="half" idx="1"/>
          </p:nvPr>
        </p:nvSpPr>
        <p:spPr/>
        <p:txBody>
          <a:bodyPr/>
          <a:lstStyle/>
          <a:p>
            <a:pPr eaLnBrk="1" hangingPunct="1"/>
            <a:r>
              <a:rPr lang="en-US" sz="2800" smtClean="0"/>
              <a:t>Find the current P/E in the financial section of the newspaper or on the internet. </a:t>
            </a:r>
          </a:p>
          <a:p>
            <a:pPr eaLnBrk="1" hangingPunct="1"/>
            <a:r>
              <a:rPr lang="en-US" sz="2800" smtClean="0"/>
              <a:t>Or calculate it yourself from Yahoo! Or similar sites.</a:t>
            </a:r>
          </a:p>
        </p:txBody>
      </p:sp>
      <p:pic>
        <p:nvPicPr>
          <p:cNvPr id="26628" name="Picture 5"/>
          <p:cNvPicPr>
            <a:picLocks noGrp="1" noChangeAspect="1" noChangeArrowheads="1"/>
          </p:cNvPicPr>
          <p:nvPr>
            <p:ph type="clipArt" sz="half" idx="2"/>
          </p:nvPr>
        </p:nvPicPr>
        <p:blipFill>
          <a:blip r:embed="rId2"/>
          <a:srcRect/>
          <a:stretch>
            <a:fillRect/>
          </a:stretch>
        </p:blipFill>
        <p:spPr>
          <a:xfrm>
            <a:off x="4748213" y="2114550"/>
            <a:ext cx="3457575" cy="3238500"/>
          </a:xfrm>
          <a:noFill/>
        </p:spPr>
      </p:pic>
      <p:sp>
        <p:nvSpPr>
          <p:cNvPr id="7" name="Slide Number Placeholder 6"/>
          <p:cNvSpPr>
            <a:spLocks noGrp="1"/>
          </p:cNvSpPr>
          <p:nvPr>
            <p:ph type="sldNum" sz="quarter" idx="12"/>
          </p:nvPr>
        </p:nvSpPr>
        <p:spPr/>
        <p:txBody>
          <a:bodyPr/>
          <a:lstStyle/>
          <a:p>
            <a:pPr>
              <a:defRPr/>
            </a:pPr>
            <a:fld id="{316C3360-2C42-4F1A-92B4-4C2922FFB303}"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Where To Find the Earnings </a:t>
            </a:r>
          </a:p>
        </p:txBody>
      </p:sp>
      <p:sp>
        <p:nvSpPr>
          <p:cNvPr id="10" name="Slide Number Placeholder 4"/>
          <p:cNvSpPr>
            <a:spLocks noGrp="1"/>
          </p:cNvSpPr>
          <p:nvPr>
            <p:ph type="sldNum" sz="quarter" idx="12"/>
          </p:nvPr>
        </p:nvSpPr>
        <p:spPr/>
        <p:txBody>
          <a:bodyPr/>
          <a:lstStyle/>
          <a:p>
            <a:pPr>
              <a:defRPr/>
            </a:pPr>
            <a:fld id="{3A1EB250-D372-4AB2-A621-AFCCCE9676E4}" type="slidenum">
              <a:rPr lang="en-US"/>
              <a:pPr>
                <a:defRPr/>
              </a:pPr>
              <a:t>23</a:t>
            </a:fld>
            <a:endParaRPr lang="en-US"/>
          </a:p>
        </p:txBody>
      </p:sp>
      <p:grpSp>
        <p:nvGrpSpPr>
          <p:cNvPr id="27652" name="Group 3"/>
          <p:cNvGrpSpPr>
            <a:grpSpLocks/>
          </p:cNvGrpSpPr>
          <p:nvPr/>
        </p:nvGrpSpPr>
        <p:grpSpPr bwMode="auto">
          <a:xfrm>
            <a:off x="1447800" y="1371600"/>
            <a:ext cx="6400800" cy="3281363"/>
            <a:chOff x="864" y="864"/>
            <a:chExt cx="4032" cy="2067"/>
          </a:xfrm>
        </p:grpSpPr>
        <p:pic>
          <p:nvPicPr>
            <p:cNvPr id="27655" name="Picture 4" descr="C:\OKI\2005 Events\PEs for Beginners\PG Earnings.bmp"/>
            <p:cNvPicPr>
              <a:picLocks noChangeAspect="1" noChangeArrowheads="1"/>
            </p:cNvPicPr>
            <p:nvPr/>
          </p:nvPicPr>
          <p:blipFill>
            <a:blip r:embed="rId2"/>
            <a:srcRect/>
            <a:stretch>
              <a:fillRect/>
            </a:stretch>
          </p:blipFill>
          <p:spPr bwMode="auto">
            <a:xfrm>
              <a:off x="864" y="864"/>
              <a:ext cx="4032" cy="2067"/>
            </a:xfrm>
            <a:prstGeom prst="rect">
              <a:avLst/>
            </a:prstGeom>
            <a:noFill/>
            <a:ln w="9525">
              <a:noFill/>
              <a:miter lim="800000"/>
              <a:headEnd/>
              <a:tailEnd/>
            </a:ln>
          </p:spPr>
        </p:pic>
        <p:sp>
          <p:nvSpPr>
            <p:cNvPr id="27656" name="Rectangle 5"/>
            <p:cNvSpPr>
              <a:spLocks noChangeArrowheads="1"/>
            </p:cNvSpPr>
            <p:nvPr/>
          </p:nvSpPr>
          <p:spPr bwMode="auto">
            <a:xfrm>
              <a:off x="864" y="864"/>
              <a:ext cx="4032" cy="2064"/>
            </a:xfrm>
            <a:prstGeom prst="rect">
              <a:avLst/>
            </a:prstGeom>
            <a:noFill/>
            <a:ln w="38100">
              <a:solidFill>
                <a:srgbClr val="000000"/>
              </a:solidFill>
              <a:miter lim="800000"/>
              <a:headEnd/>
              <a:tailEnd/>
            </a:ln>
          </p:spPr>
          <p:txBody>
            <a:bodyPr wrap="none" anchor="ctr"/>
            <a:lstStyle/>
            <a:p>
              <a:endParaRPr lang="en-US"/>
            </a:p>
          </p:txBody>
        </p:sp>
      </p:grpSp>
      <p:sp>
        <p:nvSpPr>
          <p:cNvPr id="27653" name="Text Box 6"/>
          <p:cNvSpPr txBox="1">
            <a:spLocks noChangeArrowheads="1"/>
          </p:cNvSpPr>
          <p:nvPr/>
        </p:nvSpPr>
        <p:spPr bwMode="auto">
          <a:xfrm>
            <a:off x="609600" y="4876800"/>
            <a:ext cx="7543800" cy="1373188"/>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All the NAIC software packages have the quarterly earnings listed in the quarterly data.</a:t>
            </a:r>
          </a:p>
        </p:txBody>
      </p:sp>
      <p:sp>
        <p:nvSpPr>
          <p:cNvPr id="27654" name="Rectangle 7"/>
          <p:cNvSpPr>
            <a:spLocks noChangeArrowheads="1"/>
          </p:cNvSpPr>
          <p:nvPr/>
        </p:nvSpPr>
        <p:spPr bwMode="auto">
          <a:xfrm>
            <a:off x="4343400" y="2743200"/>
            <a:ext cx="762000" cy="17526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1143000"/>
          </a:xfrm>
        </p:spPr>
        <p:txBody>
          <a:bodyPr/>
          <a:lstStyle/>
          <a:p>
            <a:pPr eaLnBrk="1" hangingPunct="1"/>
            <a:r>
              <a:rPr lang="en-US" smtClean="0"/>
              <a:t>Where To Find the Earnings </a:t>
            </a:r>
          </a:p>
        </p:txBody>
      </p:sp>
      <p:sp>
        <p:nvSpPr>
          <p:cNvPr id="9" name="Slide Number Placeholder 4"/>
          <p:cNvSpPr>
            <a:spLocks noGrp="1"/>
          </p:cNvSpPr>
          <p:nvPr>
            <p:ph type="sldNum" sz="quarter" idx="12"/>
          </p:nvPr>
        </p:nvSpPr>
        <p:spPr/>
        <p:txBody>
          <a:bodyPr/>
          <a:lstStyle/>
          <a:p>
            <a:pPr>
              <a:defRPr/>
            </a:pPr>
            <a:fld id="{4C32CA50-947F-4D22-BCD9-B21F01FC7DCE}" type="slidenum">
              <a:rPr lang="en-US"/>
              <a:pPr>
                <a:defRPr/>
              </a:pPr>
              <a:t>24</a:t>
            </a:fld>
            <a:endParaRPr lang="en-US"/>
          </a:p>
        </p:txBody>
      </p:sp>
      <p:pic>
        <p:nvPicPr>
          <p:cNvPr id="28676" name="Picture 7" descr="C:\OKI\2005 Events\PEs for Beginners\HDVL.bmp"/>
          <p:cNvPicPr>
            <a:picLocks noChangeAspect="1" noChangeArrowheads="1"/>
          </p:cNvPicPr>
          <p:nvPr/>
        </p:nvPicPr>
        <p:blipFill>
          <a:blip r:embed="rId2"/>
          <a:srcRect/>
          <a:stretch>
            <a:fillRect/>
          </a:stretch>
        </p:blipFill>
        <p:spPr bwMode="auto">
          <a:xfrm>
            <a:off x="4191000" y="1600200"/>
            <a:ext cx="4437063" cy="4724400"/>
          </a:xfrm>
          <a:prstGeom prst="rect">
            <a:avLst/>
          </a:prstGeom>
          <a:noFill/>
          <a:ln w="9525">
            <a:noFill/>
            <a:miter lim="800000"/>
            <a:headEnd/>
            <a:tailEnd/>
          </a:ln>
        </p:spPr>
      </p:pic>
      <p:sp>
        <p:nvSpPr>
          <p:cNvPr id="28677" name="Text Box 8"/>
          <p:cNvSpPr txBox="1">
            <a:spLocks noChangeArrowheads="1"/>
          </p:cNvSpPr>
          <p:nvPr/>
        </p:nvSpPr>
        <p:spPr bwMode="auto">
          <a:xfrm>
            <a:off x="304800" y="1981200"/>
            <a:ext cx="3200400" cy="2654300"/>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Quarterly Earnings are found on the Value Line Sheet on the lower left side.</a:t>
            </a:r>
          </a:p>
        </p:txBody>
      </p:sp>
      <p:sp>
        <p:nvSpPr>
          <p:cNvPr id="28678" name="Rectangle 9"/>
          <p:cNvSpPr>
            <a:spLocks noChangeArrowheads="1"/>
          </p:cNvSpPr>
          <p:nvPr/>
        </p:nvSpPr>
        <p:spPr bwMode="auto">
          <a:xfrm>
            <a:off x="4724400" y="4724400"/>
            <a:ext cx="914400" cy="1295400"/>
          </a:xfrm>
          <a:prstGeom prst="rect">
            <a:avLst/>
          </a:prstGeom>
          <a:noFill/>
          <a:ln w="38100">
            <a:solidFill>
              <a:srgbClr val="FF0000"/>
            </a:solidFill>
            <a:miter lim="800000"/>
            <a:headEnd/>
            <a:tailEnd/>
          </a:ln>
        </p:spPr>
        <p:txBody>
          <a:bodyPr wrap="none" anchor="ctr"/>
          <a:lstStyle/>
          <a:p>
            <a:endParaRPr lang="en-US"/>
          </a:p>
        </p:txBody>
      </p:sp>
      <p:pic>
        <p:nvPicPr>
          <p:cNvPr id="59398" name="Picture 6" descr="C:\OKI\2005 Events\PEs for Beginners\HD Quarterly.bmp"/>
          <p:cNvPicPr>
            <a:picLocks noChangeAspect="1" noChangeArrowheads="1"/>
          </p:cNvPicPr>
          <p:nvPr/>
        </p:nvPicPr>
        <p:blipFill>
          <a:blip r:embed="rId3"/>
          <a:srcRect/>
          <a:stretch>
            <a:fillRect/>
          </a:stretch>
        </p:blipFill>
        <p:spPr bwMode="auto">
          <a:xfrm>
            <a:off x="3886200" y="3429000"/>
            <a:ext cx="2425700" cy="3095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wipe(left)">
                                      <p:cBhvr>
                                        <p:cTn id="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228600"/>
            <a:ext cx="7772400" cy="1143000"/>
          </a:xfrm>
        </p:spPr>
        <p:txBody>
          <a:bodyPr/>
          <a:lstStyle/>
          <a:p>
            <a:pPr eaLnBrk="1" hangingPunct="1"/>
            <a:r>
              <a:rPr lang="en-US" smtClean="0"/>
              <a:t>Where to Find the Average P/E</a:t>
            </a:r>
          </a:p>
        </p:txBody>
      </p:sp>
      <p:sp>
        <p:nvSpPr>
          <p:cNvPr id="20483" name="Rectangle 3"/>
          <p:cNvSpPr>
            <a:spLocks noGrp="1" noChangeArrowheads="1"/>
          </p:cNvSpPr>
          <p:nvPr>
            <p:ph type="body" sz="half" idx="1"/>
          </p:nvPr>
        </p:nvSpPr>
        <p:spPr>
          <a:xfrm>
            <a:off x="533400" y="4572000"/>
            <a:ext cx="7162800" cy="1676400"/>
          </a:xfrm>
        </p:spPr>
        <p:txBody>
          <a:bodyPr rtlCol="0">
            <a:normAutofit lnSpcReduction="10000"/>
          </a:bodyPr>
          <a:lstStyle/>
          <a:p>
            <a:pPr eaLnBrk="1" fontAlgn="auto" hangingPunct="1">
              <a:spcAft>
                <a:spcPts val="0"/>
              </a:spcAft>
              <a:buFont typeface="Arial" pitchFamily="34" charset="0"/>
              <a:buChar char="•"/>
              <a:defRPr/>
            </a:pPr>
            <a:r>
              <a:rPr lang="en-US" sz="2800" smtClean="0"/>
              <a:t>You can find the average P/E on the lower left hand side of Section 3 of your SSG (Stock Selection Guide) or on Page 2 of the Stock Check  List.</a:t>
            </a:r>
          </a:p>
        </p:txBody>
      </p:sp>
      <p:sp>
        <p:nvSpPr>
          <p:cNvPr id="12" name="Slide Number Placeholder 6"/>
          <p:cNvSpPr>
            <a:spLocks noGrp="1"/>
          </p:cNvSpPr>
          <p:nvPr>
            <p:ph type="sldNum" sz="quarter" idx="12"/>
          </p:nvPr>
        </p:nvSpPr>
        <p:spPr/>
        <p:txBody>
          <a:bodyPr/>
          <a:lstStyle/>
          <a:p>
            <a:pPr>
              <a:defRPr/>
            </a:pPr>
            <a:fld id="{680E5903-01BB-45B7-8762-942A5A4ACBD0}" type="slidenum">
              <a:rPr lang="en-US"/>
              <a:pPr>
                <a:defRPr/>
              </a:pPr>
              <a:t>25</a:t>
            </a:fld>
            <a:endParaRPr lang="en-US"/>
          </a:p>
        </p:txBody>
      </p:sp>
      <p:grpSp>
        <p:nvGrpSpPr>
          <p:cNvPr id="29701" name="Group 12"/>
          <p:cNvGrpSpPr>
            <a:grpSpLocks/>
          </p:cNvGrpSpPr>
          <p:nvPr/>
        </p:nvGrpSpPr>
        <p:grpSpPr bwMode="auto">
          <a:xfrm>
            <a:off x="533400" y="1447800"/>
            <a:ext cx="8077200" cy="2744788"/>
            <a:chOff x="384" y="960"/>
            <a:chExt cx="5088" cy="1729"/>
          </a:xfrm>
        </p:grpSpPr>
        <p:grpSp>
          <p:nvGrpSpPr>
            <p:cNvPr id="29703" name="Group 9"/>
            <p:cNvGrpSpPr>
              <a:grpSpLocks/>
            </p:cNvGrpSpPr>
            <p:nvPr/>
          </p:nvGrpSpPr>
          <p:grpSpPr bwMode="auto">
            <a:xfrm>
              <a:off x="384" y="960"/>
              <a:ext cx="5088" cy="1729"/>
              <a:chOff x="384" y="960"/>
              <a:chExt cx="5088" cy="1729"/>
            </a:xfrm>
          </p:grpSpPr>
          <p:pic>
            <p:nvPicPr>
              <p:cNvPr id="29705" name="Picture 6" descr="C:\OKI\Investors Fair\Average PE.bmp"/>
              <p:cNvPicPr>
                <a:picLocks noChangeAspect="1" noChangeArrowheads="1"/>
              </p:cNvPicPr>
              <p:nvPr/>
            </p:nvPicPr>
            <p:blipFill>
              <a:blip r:embed="rId2"/>
              <a:srcRect/>
              <a:stretch>
                <a:fillRect/>
              </a:stretch>
            </p:blipFill>
            <p:spPr bwMode="auto">
              <a:xfrm>
                <a:off x="384" y="960"/>
                <a:ext cx="5088" cy="1729"/>
              </a:xfrm>
              <a:prstGeom prst="rect">
                <a:avLst/>
              </a:prstGeom>
              <a:noFill/>
              <a:ln w="9525">
                <a:noFill/>
                <a:miter lim="800000"/>
                <a:headEnd/>
                <a:tailEnd/>
              </a:ln>
            </p:spPr>
          </p:pic>
          <p:sp>
            <p:nvSpPr>
              <p:cNvPr id="29706" name="Rectangle 8"/>
              <p:cNvSpPr>
                <a:spLocks noChangeArrowheads="1"/>
              </p:cNvSpPr>
              <p:nvPr/>
            </p:nvSpPr>
            <p:spPr bwMode="auto">
              <a:xfrm>
                <a:off x="384" y="960"/>
                <a:ext cx="5088" cy="1728"/>
              </a:xfrm>
              <a:prstGeom prst="rect">
                <a:avLst/>
              </a:prstGeom>
              <a:noFill/>
              <a:ln w="38100">
                <a:solidFill>
                  <a:schemeClr val="bg1"/>
                </a:solidFill>
                <a:miter lim="800000"/>
                <a:headEnd/>
                <a:tailEnd/>
              </a:ln>
            </p:spPr>
            <p:txBody>
              <a:bodyPr wrap="none" anchor="ctr"/>
              <a:lstStyle/>
              <a:p>
                <a:endParaRPr lang="en-US"/>
              </a:p>
            </p:txBody>
          </p:sp>
        </p:grpSp>
        <p:sp>
          <p:nvSpPr>
            <p:cNvPr id="29704" name="Rectangle 11"/>
            <p:cNvSpPr>
              <a:spLocks noChangeArrowheads="1"/>
            </p:cNvSpPr>
            <p:nvPr/>
          </p:nvSpPr>
          <p:spPr bwMode="auto">
            <a:xfrm>
              <a:off x="384" y="960"/>
              <a:ext cx="5088" cy="1728"/>
            </a:xfrm>
            <a:prstGeom prst="rect">
              <a:avLst/>
            </a:prstGeom>
            <a:noFill/>
            <a:ln w="38100">
              <a:solidFill>
                <a:srgbClr val="000000"/>
              </a:solidFill>
              <a:miter lim="800000"/>
              <a:headEnd/>
              <a:tailEnd/>
            </a:ln>
          </p:spPr>
          <p:txBody>
            <a:bodyPr wrap="none" anchor="ctr"/>
            <a:lstStyle/>
            <a:p>
              <a:endParaRPr lang="en-US"/>
            </a:p>
          </p:txBody>
        </p:sp>
      </p:grpSp>
      <p:sp>
        <p:nvSpPr>
          <p:cNvPr id="20490" name="Oval 10"/>
          <p:cNvSpPr>
            <a:spLocks noChangeArrowheads="1"/>
          </p:cNvSpPr>
          <p:nvPr/>
        </p:nvSpPr>
        <p:spPr bwMode="auto">
          <a:xfrm>
            <a:off x="838200" y="3733800"/>
            <a:ext cx="3733800" cy="6858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smtClean="0"/>
              <a:t>Where to Find the Average P/E</a:t>
            </a:r>
            <a:endParaRPr lang="en-US" smtClean="0"/>
          </a:p>
        </p:txBody>
      </p:sp>
      <p:sp>
        <p:nvSpPr>
          <p:cNvPr id="16" name="Slide Number Placeholder 4"/>
          <p:cNvSpPr>
            <a:spLocks noGrp="1"/>
          </p:cNvSpPr>
          <p:nvPr>
            <p:ph type="sldNum" sz="quarter" idx="12"/>
          </p:nvPr>
        </p:nvSpPr>
        <p:spPr/>
        <p:txBody>
          <a:bodyPr/>
          <a:lstStyle/>
          <a:p>
            <a:pPr>
              <a:defRPr/>
            </a:pPr>
            <a:fld id="{97B3DD27-E706-4D98-A008-BE82C7B800B0}" type="slidenum">
              <a:rPr lang="en-US"/>
              <a:pPr>
                <a:defRPr/>
              </a:pPr>
              <a:t>26</a:t>
            </a:fld>
            <a:endParaRPr lang="en-US"/>
          </a:p>
        </p:txBody>
      </p:sp>
      <p:sp>
        <p:nvSpPr>
          <p:cNvPr id="30724" name="Text Box 12"/>
          <p:cNvSpPr txBox="1">
            <a:spLocks noChangeArrowheads="1"/>
          </p:cNvSpPr>
          <p:nvPr/>
        </p:nvSpPr>
        <p:spPr bwMode="auto">
          <a:xfrm>
            <a:off x="228600" y="1447800"/>
            <a:ext cx="3733800" cy="2654300"/>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The average  P/E and current P/E are found on the company report at better-investing.org.</a:t>
            </a:r>
          </a:p>
        </p:txBody>
      </p:sp>
      <p:grpSp>
        <p:nvGrpSpPr>
          <p:cNvPr id="30725" name="Group 14"/>
          <p:cNvGrpSpPr>
            <a:grpSpLocks/>
          </p:cNvGrpSpPr>
          <p:nvPr/>
        </p:nvGrpSpPr>
        <p:grpSpPr bwMode="auto">
          <a:xfrm>
            <a:off x="4191000" y="1219200"/>
            <a:ext cx="4114800" cy="5410200"/>
            <a:chOff x="2640" y="768"/>
            <a:chExt cx="2592" cy="3408"/>
          </a:xfrm>
        </p:grpSpPr>
        <p:grpSp>
          <p:nvGrpSpPr>
            <p:cNvPr id="30731" name="Group 6"/>
            <p:cNvGrpSpPr>
              <a:grpSpLocks/>
            </p:cNvGrpSpPr>
            <p:nvPr/>
          </p:nvGrpSpPr>
          <p:grpSpPr bwMode="auto">
            <a:xfrm>
              <a:off x="2640" y="768"/>
              <a:ext cx="2592" cy="3408"/>
              <a:chOff x="2592" y="912"/>
              <a:chExt cx="2592" cy="3408"/>
            </a:xfrm>
          </p:grpSpPr>
          <p:pic>
            <p:nvPicPr>
              <p:cNvPr id="30733" name="Picture 4" descr="C:\OKI\2005 Events\PGSP2.jpg"/>
              <p:cNvPicPr>
                <a:picLocks noChangeAspect="1" noChangeArrowheads="1"/>
              </p:cNvPicPr>
              <p:nvPr/>
            </p:nvPicPr>
            <p:blipFill>
              <a:blip r:embed="rId3"/>
              <a:srcRect/>
              <a:stretch>
                <a:fillRect/>
              </a:stretch>
            </p:blipFill>
            <p:spPr bwMode="auto">
              <a:xfrm>
                <a:off x="2592" y="914"/>
                <a:ext cx="2543" cy="3406"/>
              </a:xfrm>
              <a:prstGeom prst="rect">
                <a:avLst/>
              </a:prstGeom>
              <a:noFill/>
              <a:ln w="9525">
                <a:noFill/>
                <a:miter lim="800000"/>
                <a:headEnd/>
                <a:tailEnd/>
              </a:ln>
            </p:spPr>
          </p:pic>
          <p:sp>
            <p:nvSpPr>
              <p:cNvPr id="30734" name="Rectangle 5"/>
              <p:cNvSpPr>
                <a:spLocks noChangeArrowheads="1"/>
              </p:cNvSpPr>
              <p:nvPr/>
            </p:nvSpPr>
            <p:spPr bwMode="auto">
              <a:xfrm>
                <a:off x="2592" y="912"/>
                <a:ext cx="2592" cy="3408"/>
              </a:xfrm>
              <a:prstGeom prst="rect">
                <a:avLst/>
              </a:prstGeom>
              <a:noFill/>
              <a:ln w="38100">
                <a:solidFill>
                  <a:srgbClr val="000000"/>
                </a:solidFill>
                <a:miter lim="800000"/>
                <a:headEnd/>
                <a:tailEnd/>
              </a:ln>
            </p:spPr>
            <p:txBody>
              <a:bodyPr wrap="none" anchor="ctr"/>
              <a:lstStyle/>
              <a:p>
                <a:endParaRPr lang="en-US"/>
              </a:p>
            </p:txBody>
          </p:sp>
        </p:grpSp>
        <p:sp>
          <p:nvSpPr>
            <p:cNvPr id="30732" name="Rectangle 13"/>
            <p:cNvSpPr>
              <a:spLocks noChangeArrowheads="1"/>
            </p:cNvSpPr>
            <p:nvPr/>
          </p:nvSpPr>
          <p:spPr bwMode="auto">
            <a:xfrm>
              <a:off x="3312" y="3744"/>
              <a:ext cx="1392" cy="240"/>
            </a:xfrm>
            <a:prstGeom prst="rect">
              <a:avLst/>
            </a:prstGeom>
            <a:noFill/>
            <a:ln w="38100">
              <a:solidFill>
                <a:srgbClr val="FF0000"/>
              </a:solidFill>
              <a:miter lim="800000"/>
              <a:headEnd/>
              <a:tailEnd/>
            </a:ln>
          </p:spPr>
          <p:txBody>
            <a:bodyPr wrap="none" anchor="ctr"/>
            <a:lstStyle/>
            <a:p>
              <a:endParaRPr lang="en-US"/>
            </a:p>
          </p:txBody>
        </p:sp>
      </p:grpSp>
      <p:grpSp>
        <p:nvGrpSpPr>
          <p:cNvPr id="4" name="Group 11"/>
          <p:cNvGrpSpPr>
            <a:grpSpLocks/>
          </p:cNvGrpSpPr>
          <p:nvPr/>
        </p:nvGrpSpPr>
        <p:grpSpPr bwMode="auto">
          <a:xfrm>
            <a:off x="2286000" y="4191000"/>
            <a:ext cx="5934075" cy="2447925"/>
            <a:chOff x="1440" y="2640"/>
            <a:chExt cx="3738" cy="1542"/>
          </a:xfrm>
        </p:grpSpPr>
        <p:grpSp>
          <p:nvGrpSpPr>
            <p:cNvPr id="30727" name="Group 9"/>
            <p:cNvGrpSpPr>
              <a:grpSpLocks/>
            </p:cNvGrpSpPr>
            <p:nvPr/>
          </p:nvGrpSpPr>
          <p:grpSpPr bwMode="auto">
            <a:xfrm>
              <a:off x="1440" y="2640"/>
              <a:ext cx="3738" cy="1542"/>
              <a:chOff x="1440" y="2640"/>
              <a:chExt cx="3738" cy="1542"/>
            </a:xfrm>
          </p:grpSpPr>
          <p:pic>
            <p:nvPicPr>
              <p:cNvPr id="30729" name="Picture 7" descr="C:\OKI\2005 Events\PEs for Beginners\pgsp3.bmp"/>
              <p:cNvPicPr>
                <a:picLocks noChangeAspect="1" noChangeArrowheads="1"/>
              </p:cNvPicPr>
              <p:nvPr/>
            </p:nvPicPr>
            <p:blipFill>
              <a:blip r:embed="rId4"/>
              <a:srcRect/>
              <a:stretch>
                <a:fillRect/>
              </a:stretch>
            </p:blipFill>
            <p:spPr bwMode="auto">
              <a:xfrm>
                <a:off x="1440" y="2640"/>
                <a:ext cx="3738" cy="1542"/>
              </a:xfrm>
              <a:prstGeom prst="rect">
                <a:avLst/>
              </a:prstGeom>
              <a:noFill/>
              <a:ln w="9525">
                <a:noFill/>
                <a:miter lim="800000"/>
                <a:headEnd/>
                <a:tailEnd/>
              </a:ln>
            </p:spPr>
          </p:pic>
          <p:sp>
            <p:nvSpPr>
              <p:cNvPr id="30730" name="Rectangle 8"/>
              <p:cNvSpPr>
                <a:spLocks noChangeArrowheads="1"/>
              </p:cNvSpPr>
              <p:nvPr/>
            </p:nvSpPr>
            <p:spPr bwMode="auto">
              <a:xfrm>
                <a:off x="1440" y="2640"/>
                <a:ext cx="3696" cy="1536"/>
              </a:xfrm>
              <a:prstGeom prst="rect">
                <a:avLst/>
              </a:prstGeom>
              <a:noFill/>
              <a:ln w="38100">
                <a:solidFill>
                  <a:srgbClr val="000000"/>
                </a:solidFill>
                <a:miter lim="800000"/>
                <a:headEnd/>
                <a:tailEnd/>
              </a:ln>
            </p:spPr>
            <p:txBody>
              <a:bodyPr wrap="none" anchor="ctr"/>
              <a:lstStyle/>
              <a:p>
                <a:endParaRPr lang="en-US"/>
              </a:p>
            </p:txBody>
          </p:sp>
        </p:grpSp>
        <p:sp>
          <p:nvSpPr>
            <p:cNvPr id="30728" name="Rectangle 10"/>
            <p:cNvSpPr>
              <a:spLocks noChangeArrowheads="1"/>
            </p:cNvSpPr>
            <p:nvPr/>
          </p:nvSpPr>
          <p:spPr bwMode="auto">
            <a:xfrm>
              <a:off x="1824" y="3456"/>
              <a:ext cx="2736" cy="384"/>
            </a:xfrm>
            <a:prstGeom prst="rect">
              <a:avLst/>
            </a:prstGeom>
            <a:noFill/>
            <a:ln w="38100">
              <a:solidFill>
                <a:srgbClr val="FF0000"/>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1143000"/>
          </a:xfrm>
        </p:spPr>
        <p:txBody>
          <a:bodyPr/>
          <a:lstStyle/>
          <a:p>
            <a:pPr eaLnBrk="1" hangingPunct="1"/>
            <a:r>
              <a:rPr lang="en-US" smtClean="0"/>
              <a:t>Where to Find the Average P/E</a:t>
            </a:r>
          </a:p>
        </p:txBody>
      </p:sp>
      <p:sp>
        <p:nvSpPr>
          <p:cNvPr id="14" name="Slide Number Placeholder 4"/>
          <p:cNvSpPr>
            <a:spLocks noGrp="1"/>
          </p:cNvSpPr>
          <p:nvPr>
            <p:ph type="sldNum" sz="quarter" idx="12"/>
          </p:nvPr>
        </p:nvSpPr>
        <p:spPr/>
        <p:txBody>
          <a:bodyPr/>
          <a:lstStyle/>
          <a:p>
            <a:pPr>
              <a:defRPr/>
            </a:pPr>
            <a:fld id="{3FF6AD47-99E8-4033-AFCA-1B04B82ACC83}" type="slidenum">
              <a:rPr lang="en-US"/>
              <a:pPr>
                <a:defRPr/>
              </a:pPr>
              <a:t>27</a:t>
            </a:fld>
            <a:endParaRPr lang="en-US"/>
          </a:p>
        </p:txBody>
      </p:sp>
      <p:grpSp>
        <p:nvGrpSpPr>
          <p:cNvPr id="31748" name="Group 5"/>
          <p:cNvGrpSpPr>
            <a:grpSpLocks/>
          </p:cNvGrpSpPr>
          <p:nvPr/>
        </p:nvGrpSpPr>
        <p:grpSpPr bwMode="auto">
          <a:xfrm>
            <a:off x="4572000" y="1752600"/>
            <a:ext cx="4119563" cy="4876800"/>
            <a:chOff x="2880" y="1104"/>
            <a:chExt cx="2595" cy="3072"/>
          </a:xfrm>
        </p:grpSpPr>
        <p:pic>
          <p:nvPicPr>
            <p:cNvPr id="31755" name="Picture 3" descr="C:\OKI\Investors Fair\VL pagePG.bmp"/>
            <p:cNvPicPr>
              <a:picLocks noChangeAspect="1" noChangeArrowheads="1"/>
            </p:cNvPicPr>
            <p:nvPr/>
          </p:nvPicPr>
          <p:blipFill>
            <a:blip r:embed="rId2"/>
            <a:srcRect/>
            <a:stretch>
              <a:fillRect/>
            </a:stretch>
          </p:blipFill>
          <p:spPr bwMode="auto">
            <a:xfrm>
              <a:off x="2880" y="1104"/>
              <a:ext cx="2595" cy="3072"/>
            </a:xfrm>
            <a:prstGeom prst="rect">
              <a:avLst/>
            </a:prstGeom>
            <a:noFill/>
            <a:ln w="9525">
              <a:noFill/>
              <a:miter lim="800000"/>
              <a:headEnd/>
              <a:tailEnd/>
            </a:ln>
          </p:spPr>
        </p:pic>
        <p:sp>
          <p:nvSpPr>
            <p:cNvPr id="31756" name="Rectangle 4"/>
            <p:cNvSpPr>
              <a:spLocks noChangeArrowheads="1"/>
            </p:cNvSpPr>
            <p:nvPr/>
          </p:nvSpPr>
          <p:spPr bwMode="auto">
            <a:xfrm>
              <a:off x="2880" y="1104"/>
              <a:ext cx="2592" cy="3072"/>
            </a:xfrm>
            <a:prstGeom prst="rect">
              <a:avLst/>
            </a:prstGeom>
            <a:noFill/>
            <a:ln w="38100">
              <a:solidFill>
                <a:schemeClr val="bg1"/>
              </a:solidFill>
              <a:miter lim="800000"/>
              <a:headEnd/>
              <a:tailEnd/>
            </a:ln>
          </p:spPr>
          <p:txBody>
            <a:bodyPr wrap="none" anchor="ctr"/>
            <a:lstStyle/>
            <a:p>
              <a:endParaRPr lang="en-US"/>
            </a:p>
          </p:txBody>
        </p:sp>
      </p:grpSp>
      <p:grpSp>
        <p:nvGrpSpPr>
          <p:cNvPr id="3" name="Group 10"/>
          <p:cNvGrpSpPr>
            <a:grpSpLocks/>
          </p:cNvGrpSpPr>
          <p:nvPr/>
        </p:nvGrpSpPr>
        <p:grpSpPr bwMode="auto">
          <a:xfrm>
            <a:off x="381000" y="1676400"/>
            <a:ext cx="8458200" cy="914400"/>
            <a:chOff x="240" y="1056"/>
            <a:chExt cx="5328" cy="576"/>
          </a:xfrm>
        </p:grpSpPr>
        <p:grpSp>
          <p:nvGrpSpPr>
            <p:cNvPr id="31751" name="Group 8"/>
            <p:cNvGrpSpPr>
              <a:grpSpLocks/>
            </p:cNvGrpSpPr>
            <p:nvPr/>
          </p:nvGrpSpPr>
          <p:grpSpPr bwMode="auto">
            <a:xfrm>
              <a:off x="240" y="1056"/>
              <a:ext cx="5328" cy="576"/>
              <a:chOff x="240" y="1056"/>
              <a:chExt cx="5328" cy="576"/>
            </a:xfrm>
          </p:grpSpPr>
          <p:pic>
            <p:nvPicPr>
              <p:cNvPr id="31753" name="Picture 6" descr="C:\OKI\Investors Fair\VL Median PE.bmp"/>
              <p:cNvPicPr>
                <a:picLocks noChangeAspect="1" noChangeArrowheads="1"/>
              </p:cNvPicPr>
              <p:nvPr/>
            </p:nvPicPr>
            <p:blipFill>
              <a:blip r:embed="rId3"/>
              <a:srcRect/>
              <a:stretch>
                <a:fillRect/>
              </a:stretch>
            </p:blipFill>
            <p:spPr bwMode="auto">
              <a:xfrm>
                <a:off x="240" y="1056"/>
                <a:ext cx="5328" cy="576"/>
              </a:xfrm>
              <a:prstGeom prst="rect">
                <a:avLst/>
              </a:prstGeom>
              <a:noFill/>
              <a:ln w="9525">
                <a:noFill/>
                <a:miter lim="800000"/>
                <a:headEnd/>
                <a:tailEnd/>
              </a:ln>
            </p:spPr>
          </p:pic>
          <p:sp>
            <p:nvSpPr>
              <p:cNvPr id="31754" name="Rectangle 7"/>
              <p:cNvSpPr>
                <a:spLocks noChangeArrowheads="1"/>
              </p:cNvSpPr>
              <p:nvPr/>
            </p:nvSpPr>
            <p:spPr bwMode="auto">
              <a:xfrm>
                <a:off x="240" y="1056"/>
                <a:ext cx="5328" cy="576"/>
              </a:xfrm>
              <a:prstGeom prst="rect">
                <a:avLst/>
              </a:prstGeom>
              <a:noFill/>
              <a:ln w="38100">
                <a:solidFill>
                  <a:schemeClr val="bg1"/>
                </a:solidFill>
                <a:miter lim="800000"/>
                <a:headEnd/>
                <a:tailEnd/>
              </a:ln>
            </p:spPr>
            <p:txBody>
              <a:bodyPr wrap="none" anchor="ctr"/>
              <a:lstStyle/>
              <a:p>
                <a:endParaRPr lang="en-US"/>
              </a:p>
            </p:txBody>
          </p:sp>
        </p:grpSp>
        <p:sp>
          <p:nvSpPr>
            <p:cNvPr id="31752" name="Oval 9"/>
            <p:cNvSpPr>
              <a:spLocks noChangeArrowheads="1"/>
            </p:cNvSpPr>
            <p:nvPr/>
          </p:nvSpPr>
          <p:spPr bwMode="auto">
            <a:xfrm>
              <a:off x="3168" y="1152"/>
              <a:ext cx="480" cy="240"/>
            </a:xfrm>
            <a:prstGeom prst="ellipse">
              <a:avLst/>
            </a:prstGeom>
            <a:noFill/>
            <a:ln w="38100">
              <a:solidFill>
                <a:srgbClr val="FF0000"/>
              </a:solidFill>
              <a:round/>
              <a:headEnd/>
              <a:tailEnd/>
            </a:ln>
          </p:spPr>
          <p:txBody>
            <a:bodyPr wrap="none" anchor="ctr"/>
            <a:lstStyle/>
            <a:p>
              <a:endParaRPr lang="en-US"/>
            </a:p>
          </p:txBody>
        </p:sp>
      </p:grpSp>
      <p:sp>
        <p:nvSpPr>
          <p:cNvPr id="31750" name="Text Box 11"/>
          <p:cNvSpPr txBox="1">
            <a:spLocks noChangeArrowheads="1"/>
          </p:cNvSpPr>
          <p:nvPr/>
        </p:nvSpPr>
        <p:spPr bwMode="auto">
          <a:xfrm>
            <a:off x="304800" y="2971800"/>
            <a:ext cx="3962400" cy="2647950"/>
          </a:xfrm>
          <a:prstGeom prst="rect">
            <a:avLst/>
          </a:prstGeom>
          <a:noFill/>
          <a:ln w="9525">
            <a:noFill/>
            <a:miter lim="800000"/>
            <a:headEnd/>
            <a:tailEnd/>
          </a:ln>
        </p:spPr>
        <p:txBody>
          <a:bodyPr>
            <a:spAutoFit/>
          </a:bodyPr>
          <a:lstStyle/>
          <a:p>
            <a:pPr>
              <a:spcBef>
                <a:spcPct val="50000"/>
              </a:spcBef>
            </a:pPr>
            <a:r>
              <a:rPr lang="en-US" b="1">
                <a:latin typeface="Tahoma" pitchFamily="34" charset="0"/>
              </a:rPr>
              <a:t>The Median P/E at the top of a Value Line sheet is the average P/E for that company for the past ten years with some adjustments made for outliers.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7772400" cy="1143000"/>
          </a:xfrm>
        </p:spPr>
        <p:txBody>
          <a:bodyPr/>
          <a:lstStyle/>
          <a:p>
            <a:pPr eaLnBrk="1" hangingPunct="1"/>
            <a:r>
              <a:rPr lang="en-US" smtClean="0"/>
              <a:t>What does this P/E Ratio tell us?</a:t>
            </a:r>
          </a:p>
        </p:txBody>
      </p:sp>
      <p:sp>
        <p:nvSpPr>
          <p:cNvPr id="10243" name="Rectangle 3"/>
          <p:cNvSpPr>
            <a:spLocks noGrp="1" noChangeArrowheads="1"/>
          </p:cNvSpPr>
          <p:nvPr>
            <p:ph idx="1"/>
          </p:nvPr>
        </p:nvSpPr>
        <p:spPr>
          <a:xfrm>
            <a:off x="838200" y="1600200"/>
            <a:ext cx="7772400" cy="4114800"/>
          </a:xfrm>
        </p:spPr>
        <p:txBody>
          <a:bodyPr rtlCol="0">
            <a:normAutofit lnSpcReduction="10000"/>
          </a:bodyPr>
          <a:lstStyle/>
          <a:p>
            <a:pPr eaLnBrk="1" fontAlgn="auto" hangingPunct="1">
              <a:spcAft>
                <a:spcPts val="0"/>
              </a:spcAft>
              <a:buFont typeface="Arial" pitchFamily="34" charset="0"/>
              <a:buChar char="•"/>
              <a:defRPr/>
            </a:pPr>
            <a:r>
              <a:rPr lang="en-US" dirty="0" smtClean="0"/>
              <a:t>Comparing today’s P/E with the average P/E tells us if today’s price is a bargain or if we are paying a premium for this stock. (Or the company may have a problem).</a:t>
            </a:r>
          </a:p>
          <a:p>
            <a:pPr eaLnBrk="1" fontAlgn="auto" hangingPunct="1">
              <a:spcAft>
                <a:spcPts val="0"/>
              </a:spcAft>
              <a:buFont typeface="Arial" pitchFamily="34" charset="0"/>
              <a:buChar char="•"/>
              <a:defRPr/>
            </a:pPr>
            <a:r>
              <a:rPr lang="en-US" dirty="0" smtClean="0"/>
              <a:t>If today’s P/E is below the average P/E, the stock may be on sale.</a:t>
            </a:r>
          </a:p>
          <a:p>
            <a:pPr eaLnBrk="1" fontAlgn="auto" hangingPunct="1">
              <a:spcAft>
                <a:spcPts val="0"/>
              </a:spcAft>
              <a:buFont typeface="Arial" pitchFamily="34" charset="0"/>
              <a:buChar char="•"/>
              <a:defRPr/>
            </a:pPr>
            <a:r>
              <a:rPr lang="en-US" dirty="0" smtClean="0"/>
              <a:t>If today’s P/E is above the average P/E the stock may be overpriced.   </a:t>
            </a:r>
          </a:p>
          <a:p>
            <a:pPr eaLnBrk="1" fontAlgn="auto" hangingPunct="1">
              <a:spcAft>
                <a:spcPts val="0"/>
              </a:spcAft>
              <a:buFont typeface="Arial" pitchFamily="34" charset="0"/>
              <a:buChar char="•"/>
              <a:defRPr/>
            </a:pPr>
            <a:endParaRPr lang="en-US" dirty="0" smtClean="0"/>
          </a:p>
        </p:txBody>
      </p:sp>
      <p:sp>
        <p:nvSpPr>
          <p:cNvPr id="6" name="Slide Number Placeholder 5"/>
          <p:cNvSpPr>
            <a:spLocks noGrp="1"/>
          </p:cNvSpPr>
          <p:nvPr>
            <p:ph type="sldNum" sz="quarter" idx="12"/>
          </p:nvPr>
        </p:nvSpPr>
        <p:spPr/>
        <p:txBody>
          <a:bodyPr/>
          <a:lstStyle/>
          <a:p>
            <a:pPr>
              <a:defRPr/>
            </a:pPr>
            <a:fld id="{17746656-E75E-40E4-AA46-BD3355551C9F}"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Different Kinds of P/E’s</a:t>
            </a:r>
          </a:p>
        </p:txBody>
      </p:sp>
      <p:sp>
        <p:nvSpPr>
          <p:cNvPr id="33795" name="Rectangle 3"/>
          <p:cNvSpPr>
            <a:spLocks noGrp="1" noChangeArrowheads="1"/>
          </p:cNvSpPr>
          <p:nvPr>
            <p:ph idx="1"/>
          </p:nvPr>
        </p:nvSpPr>
        <p:spPr>
          <a:xfrm>
            <a:off x="457200" y="1371600"/>
            <a:ext cx="8229600" cy="4754563"/>
          </a:xfrm>
        </p:spPr>
        <p:txBody>
          <a:bodyPr/>
          <a:lstStyle/>
          <a:p>
            <a:pPr eaLnBrk="1" hangingPunct="1"/>
            <a:endParaRPr lang="en-US" smtClean="0"/>
          </a:p>
          <a:p>
            <a:pPr eaLnBrk="1" hangingPunct="1"/>
            <a:r>
              <a:rPr lang="en-US" smtClean="0"/>
              <a:t>There are several different kinds of P/Es.</a:t>
            </a:r>
          </a:p>
          <a:p>
            <a:pPr eaLnBrk="1" hangingPunct="1"/>
            <a:endParaRPr lang="en-US" smtClean="0"/>
          </a:p>
          <a:p>
            <a:pPr eaLnBrk="1" hangingPunct="1"/>
            <a:r>
              <a:rPr lang="en-US" smtClean="0"/>
              <a:t>The most common P/Es are:</a:t>
            </a:r>
          </a:p>
          <a:p>
            <a:pPr lvl="1" eaLnBrk="1" hangingPunct="1"/>
            <a:r>
              <a:rPr lang="en-US" smtClean="0"/>
              <a:t>Trailing P/E </a:t>
            </a:r>
          </a:p>
          <a:p>
            <a:pPr lvl="1" eaLnBrk="1" hangingPunct="1"/>
            <a:r>
              <a:rPr lang="en-US" smtClean="0"/>
              <a:t>Forward looking P/E</a:t>
            </a:r>
          </a:p>
          <a:p>
            <a:pPr lvl="1" eaLnBrk="1" hangingPunct="1"/>
            <a:r>
              <a:rPr lang="en-US" smtClean="0"/>
              <a:t>Average P/E</a:t>
            </a:r>
          </a:p>
          <a:p>
            <a:pPr lvl="1" eaLnBrk="1" hangingPunct="1"/>
            <a:r>
              <a:rPr lang="en-US" smtClean="0"/>
              <a:t>Signature P/E</a:t>
            </a:r>
          </a:p>
          <a:p>
            <a:pPr lvl="1" eaLnBrk="1" hangingPunct="1">
              <a:buFont typeface="Arial" charset="0"/>
              <a:buNone/>
            </a:pPr>
            <a:endParaRPr lang="en-US" smtClean="0"/>
          </a:p>
          <a:p>
            <a:pPr lvl="1"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98005343-CBCF-4E38-B11F-C8CCDB461036}"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838200" y="304800"/>
            <a:ext cx="7772400" cy="1143000"/>
          </a:xfrm>
        </p:spPr>
        <p:txBody>
          <a:bodyPr/>
          <a:lstStyle/>
          <a:p>
            <a:pPr eaLnBrk="1" hangingPunct="1"/>
            <a:r>
              <a:rPr lang="en-US" smtClean="0"/>
              <a:t>P/E Refresher</a:t>
            </a:r>
          </a:p>
        </p:txBody>
      </p:sp>
      <p:sp>
        <p:nvSpPr>
          <p:cNvPr id="11" name="Slide Number Placeholder 5"/>
          <p:cNvSpPr txBox="1">
            <a:spLocks noGrp="1"/>
          </p:cNvSpPr>
          <p:nvPr/>
        </p:nvSpPr>
        <p:spPr>
          <a:xfrm>
            <a:off x="6553200" y="6356350"/>
            <a:ext cx="2133600" cy="365125"/>
          </a:xfrm>
          <a:prstGeom prst="rect">
            <a:avLst/>
          </a:prstGeom>
          <a:noFill/>
        </p:spPr>
        <p:txBody>
          <a:bodyPr anchor="ctr"/>
          <a:lstStyle/>
          <a:p>
            <a:pPr algn="r">
              <a:defRPr/>
            </a:pPr>
            <a:fld id="{2230BC04-CB0A-4BE8-AA9F-8DAD86D99F29}" type="slidenum">
              <a:rPr lang="en-US" sz="1200">
                <a:solidFill>
                  <a:schemeClr val="tx1">
                    <a:tint val="75000"/>
                  </a:schemeClr>
                </a:solidFill>
              </a:rPr>
              <a:pPr algn="r">
                <a:defRPr/>
              </a:pPr>
              <a:t>3</a:t>
            </a:fld>
            <a:endParaRPr lang="en-US" sz="1200">
              <a:solidFill>
                <a:schemeClr val="tx1">
                  <a:tint val="75000"/>
                </a:schemeClr>
              </a:solidFill>
            </a:endParaRPr>
          </a:p>
        </p:txBody>
      </p:sp>
      <p:grpSp>
        <p:nvGrpSpPr>
          <p:cNvPr id="7172" name="Group 24"/>
          <p:cNvGrpSpPr>
            <a:grpSpLocks/>
          </p:cNvGrpSpPr>
          <p:nvPr/>
        </p:nvGrpSpPr>
        <p:grpSpPr bwMode="auto">
          <a:xfrm>
            <a:off x="2286000" y="1752600"/>
            <a:ext cx="5105400" cy="3657600"/>
            <a:chOff x="1392" y="816"/>
            <a:chExt cx="3216" cy="2304"/>
          </a:xfrm>
        </p:grpSpPr>
        <p:pic>
          <p:nvPicPr>
            <p:cNvPr id="7174" name="Picture 5" descr="C:\Program Files\Microsoft Office\Clipart\Popular\scales.wmf"/>
            <p:cNvPicPr>
              <a:picLocks noChangeAspect="1" noChangeArrowheads="1"/>
            </p:cNvPicPr>
            <p:nvPr/>
          </p:nvPicPr>
          <p:blipFill>
            <a:blip r:embed="rId2"/>
            <a:srcRect/>
            <a:stretch>
              <a:fillRect/>
            </a:stretch>
          </p:blipFill>
          <p:spPr bwMode="auto">
            <a:xfrm>
              <a:off x="1392" y="816"/>
              <a:ext cx="3120" cy="2298"/>
            </a:xfrm>
            <a:prstGeom prst="rect">
              <a:avLst/>
            </a:prstGeom>
            <a:solidFill>
              <a:schemeClr val="accent2"/>
            </a:solidFill>
            <a:ln w="9525">
              <a:noFill/>
              <a:miter lim="800000"/>
              <a:headEnd/>
              <a:tailEnd/>
            </a:ln>
          </p:spPr>
        </p:pic>
        <p:sp>
          <p:nvSpPr>
            <p:cNvPr id="7175" name="Text Box 21"/>
            <p:cNvSpPr txBox="1">
              <a:spLocks noChangeArrowheads="1"/>
            </p:cNvSpPr>
            <p:nvPr/>
          </p:nvSpPr>
          <p:spPr bwMode="auto">
            <a:xfrm>
              <a:off x="1680" y="2496"/>
              <a:ext cx="1056" cy="250"/>
            </a:xfrm>
            <a:prstGeom prst="rect">
              <a:avLst/>
            </a:prstGeom>
            <a:noFill/>
            <a:ln w="9525">
              <a:noFill/>
              <a:miter lim="800000"/>
              <a:headEnd/>
              <a:tailEnd/>
            </a:ln>
          </p:spPr>
          <p:txBody>
            <a:bodyPr>
              <a:spAutoFit/>
            </a:bodyPr>
            <a:lstStyle/>
            <a:p>
              <a:pPr>
                <a:spcBef>
                  <a:spcPct val="50000"/>
                </a:spcBef>
              </a:pPr>
              <a:r>
                <a:rPr lang="en-US" sz="2000" b="1">
                  <a:solidFill>
                    <a:schemeClr val="bg1"/>
                  </a:solidFill>
                  <a:latin typeface="Tahoma" pitchFamily="34" charset="0"/>
                </a:rPr>
                <a:t>PRICE</a:t>
              </a:r>
            </a:p>
          </p:txBody>
        </p:sp>
        <p:sp>
          <p:nvSpPr>
            <p:cNvPr id="7176" name="Text Box 22"/>
            <p:cNvSpPr txBox="1">
              <a:spLocks noChangeArrowheads="1"/>
            </p:cNvSpPr>
            <p:nvPr/>
          </p:nvSpPr>
          <p:spPr bwMode="auto">
            <a:xfrm>
              <a:off x="3360" y="2496"/>
              <a:ext cx="1248" cy="250"/>
            </a:xfrm>
            <a:prstGeom prst="rect">
              <a:avLst/>
            </a:prstGeom>
            <a:noFill/>
            <a:ln w="9525">
              <a:noFill/>
              <a:miter lim="800000"/>
              <a:headEnd/>
              <a:tailEnd/>
            </a:ln>
          </p:spPr>
          <p:txBody>
            <a:bodyPr>
              <a:spAutoFit/>
            </a:bodyPr>
            <a:lstStyle/>
            <a:p>
              <a:pPr>
                <a:spcBef>
                  <a:spcPct val="50000"/>
                </a:spcBef>
              </a:pPr>
              <a:r>
                <a:rPr lang="en-US" sz="2000" b="1">
                  <a:solidFill>
                    <a:schemeClr val="bg1"/>
                  </a:solidFill>
                  <a:latin typeface="Tahoma" pitchFamily="34" charset="0"/>
                </a:rPr>
                <a:t>EARNINGS</a:t>
              </a:r>
              <a:endParaRPr lang="en-US"/>
            </a:p>
          </p:txBody>
        </p:sp>
        <p:sp>
          <p:nvSpPr>
            <p:cNvPr id="7177" name="Text Box 23"/>
            <p:cNvSpPr txBox="1">
              <a:spLocks noChangeArrowheads="1"/>
            </p:cNvSpPr>
            <p:nvPr/>
          </p:nvSpPr>
          <p:spPr bwMode="auto">
            <a:xfrm>
              <a:off x="2640" y="2832"/>
              <a:ext cx="672" cy="288"/>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Tahoma" pitchFamily="34" charset="0"/>
                </a:rPr>
                <a:t>P/E</a:t>
              </a:r>
            </a:p>
          </p:txBody>
        </p:sp>
      </p:grpSp>
      <p:sp>
        <p:nvSpPr>
          <p:cNvPr id="7173" name="Text Box 25"/>
          <p:cNvSpPr txBox="1">
            <a:spLocks noChangeArrowheads="1"/>
          </p:cNvSpPr>
          <p:nvPr/>
        </p:nvSpPr>
        <p:spPr bwMode="auto">
          <a:xfrm>
            <a:off x="2667000" y="5867400"/>
            <a:ext cx="4572000" cy="862013"/>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Tahoma" pitchFamily="34" charset="0"/>
              </a:rPr>
              <a:t>Created by Gretchen Hurt</a:t>
            </a:r>
          </a:p>
          <a:p>
            <a:pPr>
              <a:spcBef>
                <a:spcPct val="50000"/>
              </a:spcBef>
            </a:pPr>
            <a:r>
              <a:rPr lang="en-US" sz="2000" b="1">
                <a:solidFill>
                  <a:schemeClr val="bg1"/>
                </a:solidFill>
                <a:latin typeface="Tahoma" pitchFamily="34" charset="0"/>
              </a:rPr>
              <a:t>Amendments by Craig Jacobsen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Trailing P/E</a:t>
            </a:r>
          </a:p>
        </p:txBody>
      </p:sp>
      <p:sp>
        <p:nvSpPr>
          <p:cNvPr id="34819" name="Rectangle 3"/>
          <p:cNvSpPr>
            <a:spLocks noGrp="1" noChangeArrowheads="1"/>
          </p:cNvSpPr>
          <p:nvPr>
            <p:ph idx="1"/>
          </p:nvPr>
        </p:nvSpPr>
        <p:spPr/>
        <p:txBody>
          <a:bodyPr/>
          <a:lstStyle/>
          <a:p>
            <a:pPr eaLnBrk="1" hangingPunct="1"/>
            <a:r>
              <a:rPr lang="en-US" smtClean="0"/>
              <a:t>NAIC members generally use the trailing P/E because it is the most conservative P/E.</a:t>
            </a:r>
          </a:p>
          <a:p>
            <a:pPr eaLnBrk="1" hangingPunct="1"/>
            <a:endParaRPr lang="en-US" smtClean="0"/>
          </a:p>
          <a:p>
            <a:pPr eaLnBrk="1" hangingPunct="1"/>
            <a:r>
              <a:rPr lang="en-US" smtClean="0"/>
              <a:t>The Trailing P/E takes the current price and divides that price by the total of the last four quarters of earnings. </a:t>
            </a:r>
          </a:p>
        </p:txBody>
      </p:sp>
      <p:sp>
        <p:nvSpPr>
          <p:cNvPr id="6" name="Slide Number Placeholder 5"/>
          <p:cNvSpPr>
            <a:spLocks noGrp="1"/>
          </p:cNvSpPr>
          <p:nvPr>
            <p:ph type="sldNum" sz="quarter" idx="12"/>
          </p:nvPr>
        </p:nvSpPr>
        <p:spPr/>
        <p:txBody>
          <a:bodyPr/>
          <a:lstStyle/>
          <a:p>
            <a:pPr>
              <a:defRPr/>
            </a:pPr>
            <a:fld id="{B3FF88BC-7D29-4C8C-897F-417BCC284622}"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Trailing P/E</a:t>
            </a:r>
          </a:p>
        </p:txBody>
      </p:sp>
      <p:sp>
        <p:nvSpPr>
          <p:cNvPr id="35843" name="Rectangle 3"/>
          <p:cNvSpPr>
            <a:spLocks noGrp="1" noChangeArrowheads="1"/>
          </p:cNvSpPr>
          <p:nvPr>
            <p:ph idx="1"/>
          </p:nvPr>
        </p:nvSpPr>
        <p:spPr/>
        <p:txBody>
          <a:bodyPr/>
          <a:lstStyle/>
          <a:p>
            <a:pPr eaLnBrk="1" hangingPunct="1"/>
            <a:r>
              <a:rPr lang="en-US" smtClean="0"/>
              <a:t>The P/E in the financial section of the newspaper and on the internet is usually the trailing P/E.</a:t>
            </a:r>
          </a:p>
          <a:p>
            <a:pPr eaLnBrk="1" hangingPunct="1"/>
            <a:endParaRPr lang="en-US" smtClean="0"/>
          </a:p>
          <a:p>
            <a:pPr eaLnBrk="1" hangingPunct="1"/>
            <a:r>
              <a:rPr lang="en-US" smtClean="0"/>
              <a:t>The trailing P/E will tell you how many dollars you will be spending for each dollar of earnings from the  total of the last four quarters of earnings. </a:t>
            </a:r>
          </a:p>
          <a:p>
            <a:pPr eaLnBrk="1" hangingPunct="1"/>
            <a:endParaRPr lang="en-US" smtClean="0"/>
          </a:p>
        </p:txBody>
      </p:sp>
      <p:sp>
        <p:nvSpPr>
          <p:cNvPr id="6" name="Slide Number Placeholder 5"/>
          <p:cNvSpPr>
            <a:spLocks noGrp="1"/>
          </p:cNvSpPr>
          <p:nvPr>
            <p:ph type="sldNum" sz="quarter" idx="12"/>
          </p:nvPr>
        </p:nvSpPr>
        <p:spPr/>
        <p:txBody>
          <a:bodyPr/>
          <a:lstStyle/>
          <a:p>
            <a:pPr>
              <a:defRPr/>
            </a:pPr>
            <a:fld id="{32C96BC2-4A25-475D-9252-CBCA4C055C0C}"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21DAE7D2-7330-47FA-BA17-C0C026F3E7CC}" type="slidenum">
              <a:rPr lang="en-US"/>
              <a:pPr>
                <a:defRPr/>
              </a:pPr>
              <a:t>32</a:t>
            </a:fld>
            <a:endParaRPr lang="en-US"/>
          </a:p>
        </p:txBody>
      </p:sp>
      <p:grpSp>
        <p:nvGrpSpPr>
          <p:cNvPr id="36867" name="Group 5"/>
          <p:cNvGrpSpPr>
            <a:grpSpLocks/>
          </p:cNvGrpSpPr>
          <p:nvPr/>
        </p:nvGrpSpPr>
        <p:grpSpPr bwMode="auto">
          <a:xfrm>
            <a:off x="1295400" y="147638"/>
            <a:ext cx="6400800" cy="3281362"/>
            <a:chOff x="864" y="864"/>
            <a:chExt cx="4032" cy="2067"/>
          </a:xfrm>
        </p:grpSpPr>
        <p:pic>
          <p:nvPicPr>
            <p:cNvPr id="36870" name="Picture 3" descr="C:\OKI\2005 Events\PEs for Beginners\PG Earnings.bmp"/>
            <p:cNvPicPr>
              <a:picLocks noChangeAspect="1" noChangeArrowheads="1"/>
            </p:cNvPicPr>
            <p:nvPr/>
          </p:nvPicPr>
          <p:blipFill>
            <a:blip r:embed="rId2"/>
            <a:srcRect/>
            <a:stretch>
              <a:fillRect/>
            </a:stretch>
          </p:blipFill>
          <p:spPr bwMode="auto">
            <a:xfrm>
              <a:off x="864" y="864"/>
              <a:ext cx="4032" cy="2067"/>
            </a:xfrm>
            <a:prstGeom prst="rect">
              <a:avLst/>
            </a:prstGeom>
            <a:noFill/>
            <a:ln w="9525">
              <a:noFill/>
              <a:miter lim="800000"/>
              <a:headEnd/>
              <a:tailEnd/>
            </a:ln>
          </p:spPr>
        </p:pic>
        <p:sp>
          <p:nvSpPr>
            <p:cNvPr id="36871" name="Rectangle 4"/>
            <p:cNvSpPr>
              <a:spLocks noChangeArrowheads="1"/>
            </p:cNvSpPr>
            <p:nvPr/>
          </p:nvSpPr>
          <p:spPr bwMode="auto">
            <a:xfrm>
              <a:off x="864" y="864"/>
              <a:ext cx="4032" cy="2064"/>
            </a:xfrm>
            <a:prstGeom prst="rect">
              <a:avLst/>
            </a:prstGeom>
            <a:noFill/>
            <a:ln w="38100">
              <a:solidFill>
                <a:srgbClr val="000000"/>
              </a:solidFill>
              <a:miter lim="800000"/>
              <a:headEnd/>
              <a:tailEnd/>
            </a:ln>
          </p:spPr>
          <p:txBody>
            <a:bodyPr wrap="none" anchor="ctr"/>
            <a:lstStyle/>
            <a:p>
              <a:endParaRPr lang="en-US"/>
            </a:p>
          </p:txBody>
        </p:sp>
      </p:grpSp>
      <p:sp>
        <p:nvSpPr>
          <p:cNvPr id="36868" name="Rectangle 6"/>
          <p:cNvSpPr>
            <a:spLocks noChangeArrowheads="1"/>
          </p:cNvSpPr>
          <p:nvPr/>
        </p:nvSpPr>
        <p:spPr bwMode="auto">
          <a:xfrm>
            <a:off x="4191000" y="2209800"/>
            <a:ext cx="762000" cy="1066800"/>
          </a:xfrm>
          <a:prstGeom prst="rect">
            <a:avLst/>
          </a:prstGeom>
          <a:noFill/>
          <a:ln w="38100">
            <a:solidFill>
              <a:srgbClr val="FF0000"/>
            </a:solidFill>
            <a:miter lim="800000"/>
            <a:headEnd/>
            <a:tailEnd/>
          </a:ln>
        </p:spPr>
        <p:txBody>
          <a:bodyPr wrap="none" anchor="ctr"/>
          <a:lstStyle/>
          <a:p>
            <a:endParaRPr lang="en-US"/>
          </a:p>
        </p:txBody>
      </p:sp>
      <p:sp>
        <p:nvSpPr>
          <p:cNvPr id="36869" name="Text Box 7"/>
          <p:cNvSpPr txBox="1">
            <a:spLocks noChangeArrowheads="1"/>
          </p:cNvSpPr>
          <p:nvPr/>
        </p:nvSpPr>
        <p:spPr bwMode="auto">
          <a:xfrm>
            <a:off x="457200" y="3657600"/>
            <a:ext cx="8382000" cy="2282825"/>
          </a:xfrm>
          <a:prstGeom prst="rect">
            <a:avLst/>
          </a:prstGeom>
          <a:noFill/>
          <a:ln w="9525">
            <a:noFill/>
            <a:miter lim="800000"/>
            <a:headEnd/>
            <a:tailEnd/>
          </a:ln>
        </p:spPr>
        <p:txBody>
          <a:bodyPr>
            <a:spAutoFit/>
          </a:bodyPr>
          <a:lstStyle/>
          <a:p>
            <a:pPr>
              <a:spcBef>
                <a:spcPct val="50000"/>
              </a:spcBef>
            </a:pPr>
            <a:r>
              <a:rPr lang="en-US" b="1">
                <a:latin typeface="Tahoma" pitchFamily="34" charset="0"/>
              </a:rPr>
              <a:t>On February 10th the price of a share of P &amp; G was $51.50.</a:t>
            </a:r>
          </a:p>
          <a:p>
            <a:pPr>
              <a:spcBef>
                <a:spcPct val="50000"/>
              </a:spcBef>
            </a:pPr>
            <a:r>
              <a:rPr lang="en-US" b="1">
                <a:latin typeface="Tahoma" pitchFamily="34" charset="0"/>
              </a:rPr>
              <a:t>The last four quarters of earnings were .55 + .50 + .73 + .74 for a total of $2.52.</a:t>
            </a:r>
          </a:p>
          <a:p>
            <a:pPr>
              <a:spcBef>
                <a:spcPct val="50000"/>
              </a:spcBef>
            </a:pPr>
            <a:r>
              <a:rPr lang="en-US" b="1">
                <a:latin typeface="Tahoma" pitchFamily="34" charset="0"/>
              </a:rPr>
              <a:t>The trailing P/E was $51.50 divided by $2.52 or 20.5</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Forward Looking P/E</a:t>
            </a:r>
          </a:p>
        </p:txBody>
      </p:sp>
      <p:sp>
        <p:nvSpPr>
          <p:cNvPr id="37891" name="Rectangle 3"/>
          <p:cNvSpPr>
            <a:spLocks noGrp="1" noChangeArrowheads="1"/>
          </p:cNvSpPr>
          <p:nvPr>
            <p:ph idx="1"/>
          </p:nvPr>
        </p:nvSpPr>
        <p:spPr/>
        <p:txBody>
          <a:bodyPr/>
          <a:lstStyle/>
          <a:p>
            <a:pPr eaLnBrk="1" hangingPunct="1"/>
            <a:r>
              <a:rPr lang="en-US" smtClean="0"/>
              <a:t>The forward looking P/E shows us what we would be paying for next four projected quarters of earnings.  </a:t>
            </a:r>
          </a:p>
          <a:p>
            <a:pPr eaLnBrk="1" hangingPunct="1"/>
            <a:r>
              <a:rPr lang="en-US" smtClean="0"/>
              <a:t>We use the projected earnings from our Stock Selection Guide or the analysts’ projections.</a:t>
            </a:r>
          </a:p>
        </p:txBody>
      </p:sp>
      <p:sp>
        <p:nvSpPr>
          <p:cNvPr id="6" name="Slide Number Placeholder 5"/>
          <p:cNvSpPr>
            <a:spLocks noGrp="1"/>
          </p:cNvSpPr>
          <p:nvPr>
            <p:ph type="sldNum" sz="quarter" idx="12"/>
          </p:nvPr>
        </p:nvSpPr>
        <p:spPr/>
        <p:txBody>
          <a:bodyPr/>
          <a:lstStyle/>
          <a:p>
            <a:pPr>
              <a:defRPr/>
            </a:pPr>
            <a:fld id="{6CA35CC6-5A2E-45D1-96C4-E5A46BA7ACBC}"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152400"/>
            <a:ext cx="7772400" cy="1143000"/>
          </a:xfrm>
        </p:spPr>
        <p:txBody>
          <a:bodyPr/>
          <a:lstStyle/>
          <a:p>
            <a:pPr eaLnBrk="1" hangingPunct="1"/>
            <a:r>
              <a:rPr lang="en-US" smtClean="0"/>
              <a:t>Forward Looking P/E</a:t>
            </a:r>
          </a:p>
        </p:txBody>
      </p:sp>
      <p:sp>
        <p:nvSpPr>
          <p:cNvPr id="10" name="Slide Number Placeholder 4"/>
          <p:cNvSpPr>
            <a:spLocks noGrp="1"/>
          </p:cNvSpPr>
          <p:nvPr>
            <p:ph type="sldNum" sz="quarter" idx="12"/>
          </p:nvPr>
        </p:nvSpPr>
        <p:spPr/>
        <p:txBody>
          <a:bodyPr/>
          <a:lstStyle/>
          <a:p>
            <a:pPr>
              <a:defRPr/>
            </a:pPr>
            <a:fld id="{97CC239E-6F28-4E16-A5AE-C62C405D7A30}" type="slidenum">
              <a:rPr lang="en-US"/>
              <a:pPr>
                <a:defRPr/>
              </a:pPr>
              <a:t>34</a:t>
            </a:fld>
            <a:endParaRPr lang="en-US"/>
          </a:p>
        </p:txBody>
      </p:sp>
      <p:grpSp>
        <p:nvGrpSpPr>
          <p:cNvPr id="38916" name="Group 5"/>
          <p:cNvGrpSpPr>
            <a:grpSpLocks/>
          </p:cNvGrpSpPr>
          <p:nvPr/>
        </p:nvGrpSpPr>
        <p:grpSpPr bwMode="auto">
          <a:xfrm>
            <a:off x="1371600" y="1143000"/>
            <a:ext cx="6057900" cy="2971800"/>
            <a:chOff x="864" y="720"/>
            <a:chExt cx="3816" cy="1872"/>
          </a:xfrm>
        </p:grpSpPr>
        <p:pic>
          <p:nvPicPr>
            <p:cNvPr id="38919" name="Picture 3" descr="C:\OKI\2005 Events\PEs for Beginners\Forward PE.bmp"/>
            <p:cNvPicPr>
              <a:picLocks noChangeAspect="1" noChangeArrowheads="1"/>
            </p:cNvPicPr>
            <p:nvPr/>
          </p:nvPicPr>
          <p:blipFill>
            <a:blip r:embed="rId2"/>
            <a:srcRect/>
            <a:stretch>
              <a:fillRect/>
            </a:stretch>
          </p:blipFill>
          <p:spPr bwMode="auto">
            <a:xfrm>
              <a:off x="864" y="720"/>
              <a:ext cx="3816" cy="1866"/>
            </a:xfrm>
            <a:prstGeom prst="rect">
              <a:avLst/>
            </a:prstGeom>
            <a:noFill/>
            <a:ln w="9525">
              <a:noFill/>
              <a:miter lim="800000"/>
              <a:headEnd/>
              <a:tailEnd/>
            </a:ln>
          </p:spPr>
        </p:pic>
        <p:sp>
          <p:nvSpPr>
            <p:cNvPr id="38920" name="Rectangle 4"/>
            <p:cNvSpPr>
              <a:spLocks noChangeArrowheads="1"/>
            </p:cNvSpPr>
            <p:nvPr/>
          </p:nvSpPr>
          <p:spPr bwMode="auto">
            <a:xfrm>
              <a:off x="864" y="720"/>
              <a:ext cx="3792" cy="1872"/>
            </a:xfrm>
            <a:prstGeom prst="rect">
              <a:avLst/>
            </a:prstGeom>
            <a:noFill/>
            <a:ln w="38100">
              <a:solidFill>
                <a:srgbClr val="000000"/>
              </a:solidFill>
              <a:miter lim="800000"/>
              <a:headEnd/>
              <a:tailEnd/>
            </a:ln>
          </p:spPr>
          <p:txBody>
            <a:bodyPr wrap="none" anchor="ctr"/>
            <a:lstStyle/>
            <a:p>
              <a:endParaRPr lang="en-US"/>
            </a:p>
          </p:txBody>
        </p:sp>
      </p:grpSp>
      <p:sp>
        <p:nvSpPr>
          <p:cNvPr id="38917" name="Text Box 6"/>
          <p:cNvSpPr txBox="1">
            <a:spLocks noChangeArrowheads="1"/>
          </p:cNvSpPr>
          <p:nvPr/>
        </p:nvSpPr>
        <p:spPr bwMode="auto">
          <a:xfrm>
            <a:off x="6400800" y="3733800"/>
            <a:ext cx="838200" cy="457200"/>
          </a:xfrm>
          <a:prstGeom prst="rect">
            <a:avLst/>
          </a:prstGeom>
          <a:solidFill>
            <a:schemeClr val="accent2"/>
          </a:solidFill>
          <a:ln w="9525">
            <a:noFill/>
            <a:miter lim="800000"/>
            <a:headEnd/>
            <a:tailEnd/>
          </a:ln>
        </p:spPr>
        <p:txBody>
          <a:bodyPr>
            <a:spAutoFit/>
          </a:bodyPr>
          <a:lstStyle/>
          <a:p>
            <a:pPr>
              <a:spcBef>
                <a:spcPct val="50000"/>
              </a:spcBef>
            </a:pPr>
            <a:r>
              <a:rPr lang="en-US"/>
              <a:t>8.1%</a:t>
            </a:r>
          </a:p>
        </p:txBody>
      </p:sp>
      <p:sp>
        <p:nvSpPr>
          <p:cNvPr id="38918" name="Text Box 7"/>
          <p:cNvSpPr txBox="1">
            <a:spLocks noChangeArrowheads="1"/>
          </p:cNvSpPr>
          <p:nvPr/>
        </p:nvSpPr>
        <p:spPr bwMode="auto">
          <a:xfrm>
            <a:off x="533400" y="4267200"/>
            <a:ext cx="8153400" cy="2100263"/>
          </a:xfrm>
          <a:prstGeom prst="rect">
            <a:avLst/>
          </a:prstGeom>
          <a:noFill/>
          <a:ln w="9525">
            <a:noFill/>
            <a:miter lim="800000"/>
            <a:headEnd/>
            <a:tailEnd/>
          </a:ln>
        </p:spPr>
        <p:txBody>
          <a:bodyPr>
            <a:spAutoFit/>
          </a:bodyPr>
          <a:lstStyle/>
          <a:p>
            <a:pPr>
              <a:spcBef>
                <a:spcPct val="50000"/>
              </a:spcBef>
            </a:pPr>
            <a:r>
              <a:rPr lang="en-US" b="1">
                <a:latin typeface="Tahoma" pitchFamily="34" charset="0"/>
              </a:rPr>
              <a:t>Our projected earnings growth is 8%, which means our earnings next year  (4 quarters in the future) will be $2.70.  </a:t>
            </a:r>
          </a:p>
          <a:p>
            <a:pPr>
              <a:spcBef>
                <a:spcPct val="50000"/>
              </a:spcBef>
            </a:pPr>
            <a:r>
              <a:rPr lang="en-US" b="1">
                <a:latin typeface="Tahoma" pitchFamily="34" charset="0"/>
              </a:rPr>
              <a:t>The price is still $51.50 so the forward looking P/E would be 19.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Forward Looking P/E</a:t>
            </a:r>
          </a:p>
        </p:txBody>
      </p:sp>
      <p:sp>
        <p:nvSpPr>
          <p:cNvPr id="39939" name="Rectangle 3"/>
          <p:cNvSpPr>
            <a:spLocks noGrp="1" noChangeArrowheads="1"/>
          </p:cNvSpPr>
          <p:nvPr>
            <p:ph idx="1"/>
          </p:nvPr>
        </p:nvSpPr>
        <p:spPr/>
        <p:txBody>
          <a:bodyPr/>
          <a:lstStyle/>
          <a:p>
            <a:pPr eaLnBrk="1" hangingPunct="1"/>
            <a:r>
              <a:rPr lang="en-US" smtClean="0"/>
              <a:t>Forward looking P/Es are always lower than current P/Es because the future earnings will be higher and today’s price stays the same.</a:t>
            </a:r>
          </a:p>
          <a:p>
            <a:pPr eaLnBrk="1" hangingPunct="1"/>
            <a:r>
              <a:rPr lang="en-US" smtClean="0"/>
              <a:t>Forward looking P/Es are not conservative numbers so be cautious about using them.</a:t>
            </a:r>
          </a:p>
        </p:txBody>
      </p:sp>
      <p:sp>
        <p:nvSpPr>
          <p:cNvPr id="6" name="Slide Number Placeholder 5"/>
          <p:cNvSpPr>
            <a:spLocks noGrp="1"/>
          </p:cNvSpPr>
          <p:nvPr>
            <p:ph type="sldNum" sz="quarter" idx="12"/>
          </p:nvPr>
        </p:nvSpPr>
        <p:spPr/>
        <p:txBody>
          <a:bodyPr/>
          <a:lstStyle/>
          <a:p>
            <a:pPr>
              <a:defRPr/>
            </a:pPr>
            <a:fld id="{E903D04D-1290-44C9-B002-A8F217529EF3}"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r>
              <a:rPr lang="en-US" smtClean="0"/>
              <a:t>Forward Looking P/E</a:t>
            </a:r>
          </a:p>
        </p:txBody>
      </p:sp>
      <p:sp>
        <p:nvSpPr>
          <p:cNvPr id="40963" name="Rectangle 1027"/>
          <p:cNvSpPr>
            <a:spLocks noGrp="1" noChangeArrowheads="1"/>
          </p:cNvSpPr>
          <p:nvPr>
            <p:ph idx="1"/>
          </p:nvPr>
        </p:nvSpPr>
        <p:spPr>
          <a:xfrm>
            <a:off x="457200" y="1371600"/>
            <a:ext cx="8305800" cy="4114800"/>
          </a:xfrm>
        </p:spPr>
        <p:txBody>
          <a:bodyPr/>
          <a:lstStyle/>
          <a:p>
            <a:pPr eaLnBrk="1" hangingPunct="1"/>
            <a:r>
              <a:rPr lang="en-US" smtClean="0"/>
              <a:t>When might you use a forward looking P/E?</a:t>
            </a:r>
          </a:p>
          <a:p>
            <a:pPr lvl="1" eaLnBrk="1" hangingPunct="1"/>
            <a:r>
              <a:rPr lang="en-US" smtClean="0"/>
              <a:t>If you are looking at a fast growing company whose price and earnings are growing rapidly, and you are confident this growth will continue, compare the forward looking P/E to the average P/E.  </a:t>
            </a:r>
          </a:p>
          <a:p>
            <a:pPr lvl="1" eaLnBrk="1" hangingPunct="1"/>
            <a:r>
              <a:rPr lang="en-US" smtClean="0"/>
              <a:t>If the forward looking P/E is also above the average P/E, you know the stock is way over priced. </a:t>
            </a:r>
          </a:p>
        </p:txBody>
      </p:sp>
      <p:sp>
        <p:nvSpPr>
          <p:cNvPr id="6" name="Slide Number Placeholder 5"/>
          <p:cNvSpPr>
            <a:spLocks noGrp="1"/>
          </p:cNvSpPr>
          <p:nvPr>
            <p:ph type="sldNum" sz="quarter" idx="12"/>
          </p:nvPr>
        </p:nvSpPr>
        <p:spPr/>
        <p:txBody>
          <a:bodyPr/>
          <a:lstStyle/>
          <a:p>
            <a:pPr>
              <a:defRPr/>
            </a:pPr>
            <a:fld id="{22746154-A581-46AA-AC44-E42EE394B546}"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The Average P/E</a:t>
            </a:r>
          </a:p>
        </p:txBody>
      </p:sp>
      <p:sp>
        <p:nvSpPr>
          <p:cNvPr id="41987" name="Rectangle 3"/>
          <p:cNvSpPr>
            <a:spLocks noGrp="1" noChangeArrowheads="1"/>
          </p:cNvSpPr>
          <p:nvPr>
            <p:ph idx="1"/>
          </p:nvPr>
        </p:nvSpPr>
        <p:spPr/>
        <p:txBody>
          <a:bodyPr/>
          <a:lstStyle/>
          <a:p>
            <a:pPr eaLnBrk="1" hangingPunct="1"/>
            <a:r>
              <a:rPr lang="en-US" smtClean="0"/>
              <a:t>The average P/E tells us how much people have been willing to pay on average for a company’s earnings during the past five years.</a:t>
            </a:r>
          </a:p>
          <a:p>
            <a:pPr eaLnBrk="1" hangingPunct="1"/>
            <a:endParaRPr lang="en-US" smtClean="0"/>
          </a:p>
          <a:p>
            <a:pPr eaLnBrk="1" hangingPunct="1"/>
            <a:r>
              <a:rPr lang="en-US" smtClean="0"/>
              <a:t>This P/E is found on your SSG.</a:t>
            </a:r>
          </a:p>
        </p:txBody>
      </p:sp>
      <p:sp>
        <p:nvSpPr>
          <p:cNvPr id="6" name="Slide Number Placeholder 5"/>
          <p:cNvSpPr>
            <a:spLocks noGrp="1"/>
          </p:cNvSpPr>
          <p:nvPr>
            <p:ph type="sldNum" sz="quarter" idx="12"/>
          </p:nvPr>
        </p:nvSpPr>
        <p:spPr/>
        <p:txBody>
          <a:bodyPr/>
          <a:lstStyle/>
          <a:p>
            <a:pPr>
              <a:defRPr/>
            </a:pPr>
            <a:fld id="{F538E4E4-3E2D-4759-BABD-9BBD51C61556}"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smtClean="0"/>
              <a:t>Average P/E</a:t>
            </a:r>
          </a:p>
        </p:txBody>
      </p:sp>
      <p:sp>
        <p:nvSpPr>
          <p:cNvPr id="14" name="Slide Number Placeholder 4"/>
          <p:cNvSpPr>
            <a:spLocks noGrp="1"/>
          </p:cNvSpPr>
          <p:nvPr>
            <p:ph type="sldNum" sz="quarter" idx="12"/>
          </p:nvPr>
        </p:nvSpPr>
        <p:spPr/>
        <p:txBody>
          <a:bodyPr/>
          <a:lstStyle/>
          <a:p>
            <a:pPr>
              <a:defRPr/>
            </a:pPr>
            <a:fld id="{347FE568-56FC-478A-B079-DC0B304ECA9D}" type="slidenum">
              <a:rPr lang="en-US"/>
              <a:pPr>
                <a:defRPr/>
              </a:pPr>
              <a:t>38</a:t>
            </a:fld>
            <a:endParaRPr lang="en-US"/>
          </a:p>
        </p:txBody>
      </p:sp>
      <p:sp>
        <p:nvSpPr>
          <p:cNvPr id="43012" name="Text Box 8"/>
          <p:cNvSpPr txBox="1">
            <a:spLocks noChangeArrowheads="1"/>
          </p:cNvSpPr>
          <p:nvPr/>
        </p:nvSpPr>
        <p:spPr bwMode="auto">
          <a:xfrm>
            <a:off x="685800" y="3962400"/>
            <a:ext cx="7848600" cy="2441575"/>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When the trailing P/E is close to the average P/E we know that today’s price is a good price to pay.  </a:t>
            </a:r>
          </a:p>
          <a:p>
            <a:pPr>
              <a:spcBef>
                <a:spcPct val="50000"/>
              </a:spcBef>
            </a:pPr>
            <a:r>
              <a:rPr lang="en-US" sz="2800" b="1">
                <a:latin typeface="Tahoma" pitchFamily="34" charset="0"/>
              </a:rPr>
              <a:t>If the trailing P/E is below the average P/E we know the stock is on sale.</a:t>
            </a:r>
          </a:p>
        </p:txBody>
      </p:sp>
      <p:grpSp>
        <p:nvGrpSpPr>
          <p:cNvPr id="43013" name="Group 11"/>
          <p:cNvGrpSpPr>
            <a:grpSpLocks/>
          </p:cNvGrpSpPr>
          <p:nvPr/>
        </p:nvGrpSpPr>
        <p:grpSpPr bwMode="auto">
          <a:xfrm>
            <a:off x="609600" y="1143000"/>
            <a:ext cx="8077200" cy="2819400"/>
            <a:chOff x="384" y="720"/>
            <a:chExt cx="5088" cy="1776"/>
          </a:xfrm>
        </p:grpSpPr>
        <p:grpSp>
          <p:nvGrpSpPr>
            <p:cNvPr id="43014" name="Group 5"/>
            <p:cNvGrpSpPr>
              <a:grpSpLocks/>
            </p:cNvGrpSpPr>
            <p:nvPr/>
          </p:nvGrpSpPr>
          <p:grpSpPr bwMode="auto">
            <a:xfrm>
              <a:off x="384" y="720"/>
              <a:ext cx="4896" cy="1743"/>
              <a:chOff x="384" y="768"/>
              <a:chExt cx="4896" cy="1743"/>
            </a:xfrm>
          </p:grpSpPr>
          <p:pic>
            <p:nvPicPr>
              <p:cNvPr id="43019" name="Picture 3" descr="C:\OKI\2005 Events\PEs for Beginners\AveragePE.bmp"/>
              <p:cNvPicPr>
                <a:picLocks noChangeAspect="1" noChangeArrowheads="1"/>
              </p:cNvPicPr>
              <p:nvPr/>
            </p:nvPicPr>
            <p:blipFill>
              <a:blip r:embed="rId2"/>
              <a:srcRect/>
              <a:stretch>
                <a:fillRect/>
              </a:stretch>
            </p:blipFill>
            <p:spPr bwMode="auto">
              <a:xfrm>
                <a:off x="384" y="768"/>
                <a:ext cx="4893" cy="1743"/>
              </a:xfrm>
              <a:prstGeom prst="rect">
                <a:avLst/>
              </a:prstGeom>
              <a:noFill/>
              <a:ln w="9525">
                <a:noFill/>
                <a:miter lim="800000"/>
                <a:headEnd/>
                <a:tailEnd/>
              </a:ln>
            </p:spPr>
          </p:pic>
          <p:sp>
            <p:nvSpPr>
              <p:cNvPr id="43020" name="Rectangle 4"/>
              <p:cNvSpPr>
                <a:spLocks noChangeArrowheads="1"/>
              </p:cNvSpPr>
              <p:nvPr/>
            </p:nvSpPr>
            <p:spPr bwMode="auto">
              <a:xfrm>
                <a:off x="384" y="768"/>
                <a:ext cx="4896" cy="1728"/>
              </a:xfrm>
              <a:prstGeom prst="rect">
                <a:avLst/>
              </a:prstGeom>
              <a:noFill/>
              <a:ln w="38100">
                <a:solidFill>
                  <a:srgbClr val="000000"/>
                </a:solidFill>
                <a:miter lim="800000"/>
                <a:headEnd/>
                <a:tailEnd/>
              </a:ln>
            </p:spPr>
            <p:txBody>
              <a:bodyPr wrap="none" anchor="ctr"/>
              <a:lstStyle/>
              <a:p>
                <a:endParaRPr lang="en-US"/>
              </a:p>
            </p:txBody>
          </p:sp>
        </p:grpSp>
        <p:sp>
          <p:nvSpPr>
            <p:cNvPr id="43015" name="Text Box 6"/>
            <p:cNvSpPr txBox="1">
              <a:spLocks noChangeArrowheads="1"/>
            </p:cNvSpPr>
            <p:nvPr/>
          </p:nvSpPr>
          <p:spPr bwMode="auto">
            <a:xfrm>
              <a:off x="3456" y="1872"/>
              <a:ext cx="2016" cy="288"/>
            </a:xfrm>
            <a:prstGeom prst="rect">
              <a:avLst/>
            </a:prstGeom>
            <a:solidFill>
              <a:schemeClr val="tx1"/>
            </a:solidFill>
            <a:ln w="9525">
              <a:noFill/>
              <a:miter lim="800000"/>
              <a:headEnd/>
              <a:tailEnd/>
            </a:ln>
          </p:spPr>
          <p:txBody>
            <a:bodyPr>
              <a:spAutoFit/>
            </a:bodyPr>
            <a:lstStyle/>
            <a:p>
              <a:pPr>
                <a:spcBef>
                  <a:spcPct val="50000"/>
                </a:spcBef>
              </a:pPr>
              <a:r>
                <a:rPr lang="en-US" b="1">
                  <a:solidFill>
                    <a:srgbClr val="000000"/>
                  </a:solidFill>
                  <a:latin typeface="Tahoma" pitchFamily="34" charset="0"/>
                </a:rPr>
                <a:t>Trailing P/E  20.5</a:t>
              </a:r>
            </a:p>
          </p:txBody>
        </p:sp>
        <p:sp>
          <p:nvSpPr>
            <p:cNvPr id="43016" name="Oval 7"/>
            <p:cNvSpPr>
              <a:spLocks noChangeArrowheads="1"/>
            </p:cNvSpPr>
            <p:nvPr/>
          </p:nvSpPr>
          <p:spPr bwMode="auto">
            <a:xfrm>
              <a:off x="4128" y="2160"/>
              <a:ext cx="432" cy="336"/>
            </a:xfrm>
            <a:prstGeom prst="ellipse">
              <a:avLst/>
            </a:prstGeom>
            <a:noFill/>
            <a:ln w="38100">
              <a:solidFill>
                <a:srgbClr val="FF0000"/>
              </a:solidFill>
              <a:round/>
              <a:headEnd/>
              <a:tailEnd/>
            </a:ln>
          </p:spPr>
          <p:txBody>
            <a:bodyPr wrap="none" anchor="ctr"/>
            <a:lstStyle/>
            <a:p>
              <a:endParaRPr lang="en-US"/>
            </a:p>
          </p:txBody>
        </p:sp>
        <p:sp>
          <p:nvSpPr>
            <p:cNvPr id="43017" name="Text Box 9"/>
            <p:cNvSpPr txBox="1">
              <a:spLocks noChangeArrowheads="1"/>
            </p:cNvSpPr>
            <p:nvPr/>
          </p:nvSpPr>
          <p:spPr bwMode="auto">
            <a:xfrm>
              <a:off x="480" y="1872"/>
              <a:ext cx="1872" cy="288"/>
            </a:xfrm>
            <a:prstGeom prst="rect">
              <a:avLst/>
            </a:prstGeom>
            <a:solidFill>
              <a:schemeClr val="tx1"/>
            </a:solidFill>
            <a:ln w="9525">
              <a:noFill/>
              <a:miter lim="800000"/>
              <a:headEnd/>
              <a:tailEnd/>
            </a:ln>
          </p:spPr>
          <p:txBody>
            <a:bodyPr>
              <a:spAutoFit/>
            </a:bodyPr>
            <a:lstStyle/>
            <a:p>
              <a:pPr>
                <a:spcBef>
                  <a:spcPct val="50000"/>
                </a:spcBef>
              </a:pPr>
              <a:r>
                <a:rPr lang="en-US" b="1">
                  <a:solidFill>
                    <a:srgbClr val="000000"/>
                  </a:solidFill>
                  <a:latin typeface="Tahoma" pitchFamily="34" charset="0"/>
                </a:rPr>
                <a:t>Average P/E 21.4</a:t>
              </a:r>
            </a:p>
          </p:txBody>
        </p:sp>
        <p:sp>
          <p:nvSpPr>
            <p:cNvPr id="43018" name="Oval 10"/>
            <p:cNvSpPr>
              <a:spLocks noChangeArrowheads="1"/>
            </p:cNvSpPr>
            <p:nvPr/>
          </p:nvSpPr>
          <p:spPr bwMode="auto">
            <a:xfrm>
              <a:off x="1824" y="2160"/>
              <a:ext cx="576" cy="336"/>
            </a:xfrm>
            <a:prstGeom prst="ellipse">
              <a:avLst/>
            </a:prstGeom>
            <a:noFill/>
            <a:ln w="38100">
              <a:solidFill>
                <a:srgbClr val="FF0000"/>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Signature P/E</a:t>
            </a:r>
          </a:p>
        </p:txBody>
      </p:sp>
      <p:sp>
        <p:nvSpPr>
          <p:cNvPr id="54275" name="Rectangle 3"/>
          <p:cNvSpPr>
            <a:spLocks noGrp="1" noChangeArrowheads="1"/>
          </p:cNvSpPr>
          <p:nvPr>
            <p:ph idx="1"/>
          </p:nvPr>
        </p:nvSpPr>
        <p:spPr>
          <a:xfrm>
            <a:off x="609600" y="1295400"/>
            <a:ext cx="7772400" cy="4114800"/>
          </a:xfrm>
        </p:spPr>
        <p:txBody>
          <a:bodyPr rtlCol="0">
            <a:normAutofit lnSpcReduction="10000"/>
          </a:bodyPr>
          <a:lstStyle/>
          <a:p>
            <a:pPr eaLnBrk="1" fontAlgn="auto" hangingPunct="1">
              <a:spcAft>
                <a:spcPts val="0"/>
              </a:spcAft>
              <a:buFont typeface="Arial" pitchFamily="34" charset="0"/>
              <a:buChar char="•"/>
              <a:defRPr/>
            </a:pPr>
            <a:r>
              <a:rPr lang="en-US" smtClean="0"/>
              <a:t>A signature P/E is similar to the average P/E found on the SSG.</a:t>
            </a:r>
          </a:p>
          <a:p>
            <a:pPr eaLnBrk="1" fontAlgn="auto" hangingPunct="1">
              <a:spcAft>
                <a:spcPts val="0"/>
              </a:spcAft>
              <a:buFont typeface="Arial" pitchFamily="34" charset="0"/>
              <a:buChar char="•"/>
              <a:defRPr/>
            </a:pPr>
            <a:r>
              <a:rPr lang="en-US" smtClean="0"/>
              <a:t>A signature P/E looks at the P/E multiples over a longer period of time (10 years rather than five) and calculates the median P/E rather than the average P/E.</a:t>
            </a:r>
          </a:p>
          <a:p>
            <a:pPr eaLnBrk="1" fontAlgn="auto" hangingPunct="1">
              <a:spcAft>
                <a:spcPts val="0"/>
              </a:spcAft>
              <a:buFont typeface="Arial" pitchFamily="34" charset="0"/>
              <a:buChar char="•"/>
              <a:defRPr/>
            </a:pPr>
            <a:r>
              <a:rPr lang="en-US" smtClean="0"/>
              <a:t>The signature P/E is often close to the average P/E.</a:t>
            </a:r>
          </a:p>
        </p:txBody>
      </p:sp>
      <p:sp>
        <p:nvSpPr>
          <p:cNvPr id="6" name="Slide Number Placeholder 5"/>
          <p:cNvSpPr>
            <a:spLocks noGrp="1"/>
          </p:cNvSpPr>
          <p:nvPr>
            <p:ph type="sldNum" sz="quarter" idx="12"/>
          </p:nvPr>
        </p:nvSpPr>
        <p:spPr/>
        <p:txBody>
          <a:bodyPr/>
          <a:lstStyle/>
          <a:p>
            <a:pPr>
              <a:defRPr/>
            </a:pPr>
            <a:fld id="{070C2EF7-E4B4-42CD-B081-0CA47BC111A8}"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What We Will Cover</a:t>
            </a:r>
          </a:p>
        </p:txBody>
      </p:sp>
      <p:sp>
        <p:nvSpPr>
          <p:cNvPr id="8195" name="Rectangle 3"/>
          <p:cNvSpPr>
            <a:spLocks noGrp="1" noChangeArrowheads="1"/>
          </p:cNvSpPr>
          <p:nvPr>
            <p:ph idx="1"/>
          </p:nvPr>
        </p:nvSpPr>
        <p:spPr>
          <a:xfrm>
            <a:off x="685800" y="1447800"/>
            <a:ext cx="7772400" cy="5181600"/>
          </a:xfrm>
        </p:spPr>
        <p:txBody>
          <a:bodyPr/>
          <a:lstStyle/>
          <a:p>
            <a:pPr eaLnBrk="1" hangingPunct="1"/>
            <a:r>
              <a:rPr lang="en-US" sz="2500" smtClean="0"/>
              <a:t>What is a P/E</a:t>
            </a:r>
          </a:p>
          <a:p>
            <a:pPr eaLnBrk="1" hangingPunct="1">
              <a:buFont typeface="Arial" charset="0"/>
              <a:buNone/>
            </a:pPr>
            <a:endParaRPr lang="en-US" sz="2500" smtClean="0"/>
          </a:p>
          <a:p>
            <a:pPr eaLnBrk="1" hangingPunct="1"/>
            <a:r>
              <a:rPr lang="en-US" sz="2500" smtClean="0"/>
              <a:t>Why P/E’s are important</a:t>
            </a:r>
          </a:p>
          <a:p>
            <a:pPr eaLnBrk="1" hangingPunct="1">
              <a:buFont typeface="Arial" charset="0"/>
              <a:buNone/>
            </a:pPr>
            <a:endParaRPr lang="en-US" sz="2500" smtClean="0"/>
          </a:p>
          <a:p>
            <a:pPr eaLnBrk="1" hangingPunct="1"/>
            <a:r>
              <a:rPr lang="en-US" sz="2500" smtClean="0"/>
              <a:t>What the P/E tells us</a:t>
            </a:r>
          </a:p>
          <a:p>
            <a:pPr eaLnBrk="1" hangingPunct="1"/>
            <a:endParaRPr lang="en-US" sz="2500" smtClean="0"/>
          </a:p>
          <a:p>
            <a:pPr eaLnBrk="1" hangingPunct="1"/>
            <a:r>
              <a:rPr lang="en-US" sz="2500" smtClean="0"/>
              <a:t>Different types of P/E’s</a:t>
            </a:r>
          </a:p>
          <a:p>
            <a:pPr eaLnBrk="1" hangingPunct="1"/>
            <a:endParaRPr lang="en-US" sz="2500" smtClean="0"/>
          </a:p>
          <a:p>
            <a:pPr eaLnBrk="1" hangingPunct="1"/>
            <a:r>
              <a:rPr lang="en-US" sz="2500" smtClean="0"/>
              <a:t>Impact on price one might pay for a stock</a:t>
            </a:r>
          </a:p>
          <a:p>
            <a:pPr eaLnBrk="1" hangingPunct="1"/>
            <a:endParaRPr lang="en-US" sz="3600" smtClean="0"/>
          </a:p>
        </p:txBody>
      </p:sp>
      <p:sp>
        <p:nvSpPr>
          <p:cNvPr id="6" name="Slide Number Placeholder 5"/>
          <p:cNvSpPr>
            <a:spLocks noGrp="1"/>
          </p:cNvSpPr>
          <p:nvPr>
            <p:ph type="sldNum" sz="quarter" idx="12"/>
          </p:nvPr>
        </p:nvSpPr>
        <p:spPr/>
        <p:txBody>
          <a:bodyPr/>
          <a:lstStyle/>
          <a:p>
            <a:pPr>
              <a:defRPr/>
            </a:pPr>
            <a:fld id="{CC347C3C-84F9-476F-98E7-D60E82C69CCD}"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Average P/E for Procter &amp; Gamble</a:t>
            </a:r>
          </a:p>
        </p:txBody>
      </p:sp>
      <p:sp>
        <p:nvSpPr>
          <p:cNvPr id="10" name="Slide Number Placeholder 4"/>
          <p:cNvSpPr>
            <a:spLocks noGrp="1"/>
          </p:cNvSpPr>
          <p:nvPr>
            <p:ph type="sldNum" sz="quarter" idx="12"/>
          </p:nvPr>
        </p:nvSpPr>
        <p:spPr/>
        <p:txBody>
          <a:bodyPr/>
          <a:lstStyle/>
          <a:p>
            <a:pPr>
              <a:defRPr/>
            </a:pPr>
            <a:fld id="{90834664-C358-4879-9079-A3647651F342}" type="slidenum">
              <a:rPr lang="en-US"/>
              <a:pPr>
                <a:defRPr/>
              </a:pPr>
              <a:t>40</a:t>
            </a:fld>
            <a:endParaRPr lang="en-US"/>
          </a:p>
        </p:txBody>
      </p:sp>
      <p:grpSp>
        <p:nvGrpSpPr>
          <p:cNvPr id="45060" name="Group 5"/>
          <p:cNvGrpSpPr>
            <a:grpSpLocks/>
          </p:cNvGrpSpPr>
          <p:nvPr/>
        </p:nvGrpSpPr>
        <p:grpSpPr bwMode="auto">
          <a:xfrm>
            <a:off x="457200" y="1676400"/>
            <a:ext cx="8534400" cy="2895600"/>
            <a:chOff x="288" y="1056"/>
            <a:chExt cx="5376" cy="1824"/>
          </a:xfrm>
        </p:grpSpPr>
        <p:pic>
          <p:nvPicPr>
            <p:cNvPr id="45063" name="Picture 3" descr="C:\OKI\2005 Events\PEs for Beginners\Section3 PG.bmp"/>
            <p:cNvPicPr>
              <a:picLocks noChangeAspect="1" noChangeArrowheads="1"/>
            </p:cNvPicPr>
            <p:nvPr/>
          </p:nvPicPr>
          <p:blipFill>
            <a:blip r:embed="rId2"/>
            <a:srcRect/>
            <a:stretch>
              <a:fillRect/>
            </a:stretch>
          </p:blipFill>
          <p:spPr bwMode="auto">
            <a:xfrm>
              <a:off x="288" y="1056"/>
              <a:ext cx="5359" cy="1814"/>
            </a:xfrm>
            <a:prstGeom prst="rect">
              <a:avLst/>
            </a:prstGeom>
            <a:noFill/>
            <a:ln w="9525">
              <a:noFill/>
              <a:miter lim="800000"/>
              <a:headEnd/>
              <a:tailEnd/>
            </a:ln>
          </p:spPr>
        </p:pic>
        <p:sp>
          <p:nvSpPr>
            <p:cNvPr id="45064" name="Rectangle 4"/>
            <p:cNvSpPr>
              <a:spLocks noChangeArrowheads="1"/>
            </p:cNvSpPr>
            <p:nvPr/>
          </p:nvSpPr>
          <p:spPr bwMode="auto">
            <a:xfrm>
              <a:off x="288" y="1056"/>
              <a:ext cx="5376" cy="1824"/>
            </a:xfrm>
            <a:prstGeom prst="rect">
              <a:avLst/>
            </a:prstGeom>
            <a:noFill/>
            <a:ln w="38100">
              <a:solidFill>
                <a:srgbClr val="000000"/>
              </a:solidFill>
              <a:miter lim="800000"/>
              <a:headEnd/>
              <a:tailEnd/>
            </a:ln>
          </p:spPr>
          <p:txBody>
            <a:bodyPr wrap="none" anchor="ctr"/>
            <a:lstStyle/>
            <a:p>
              <a:endParaRPr lang="en-US"/>
            </a:p>
          </p:txBody>
        </p:sp>
      </p:grpSp>
      <p:sp>
        <p:nvSpPr>
          <p:cNvPr id="45061" name="Oval 6"/>
          <p:cNvSpPr>
            <a:spLocks noChangeArrowheads="1"/>
          </p:cNvSpPr>
          <p:nvPr/>
        </p:nvSpPr>
        <p:spPr bwMode="auto">
          <a:xfrm>
            <a:off x="2971800" y="4191000"/>
            <a:ext cx="914400" cy="457200"/>
          </a:xfrm>
          <a:prstGeom prst="ellipse">
            <a:avLst/>
          </a:prstGeom>
          <a:noFill/>
          <a:ln w="38100">
            <a:solidFill>
              <a:srgbClr val="FF0000"/>
            </a:solidFill>
            <a:round/>
            <a:headEnd/>
            <a:tailEnd/>
          </a:ln>
        </p:spPr>
        <p:txBody>
          <a:bodyPr wrap="none" anchor="ctr"/>
          <a:lstStyle/>
          <a:p>
            <a:endParaRPr lang="en-US"/>
          </a:p>
        </p:txBody>
      </p:sp>
      <p:sp>
        <p:nvSpPr>
          <p:cNvPr id="45062" name="Text Box 7"/>
          <p:cNvSpPr txBox="1">
            <a:spLocks noChangeArrowheads="1"/>
          </p:cNvSpPr>
          <p:nvPr/>
        </p:nvSpPr>
        <p:spPr bwMode="auto">
          <a:xfrm>
            <a:off x="381000" y="4876800"/>
            <a:ext cx="8229600" cy="1552575"/>
          </a:xfrm>
          <a:prstGeom prst="rect">
            <a:avLst/>
          </a:prstGeom>
          <a:noFill/>
          <a:ln w="9525">
            <a:noFill/>
            <a:miter lim="800000"/>
            <a:headEnd/>
            <a:tailEnd/>
          </a:ln>
        </p:spPr>
        <p:txBody>
          <a:bodyPr>
            <a:spAutoFit/>
          </a:bodyPr>
          <a:lstStyle/>
          <a:p>
            <a:pPr>
              <a:spcBef>
                <a:spcPct val="50000"/>
              </a:spcBef>
            </a:pPr>
            <a:r>
              <a:rPr lang="en-US" b="1">
                <a:latin typeface="Tahoma" pitchFamily="34" charset="0"/>
              </a:rPr>
              <a:t>21.4 is the average P/E for Procter &amp; Gamble. It is calculated by adding the average high P/E and the average low P/E for the last five years and dividing by 2.</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914400"/>
          </a:xfrm>
        </p:spPr>
        <p:txBody>
          <a:bodyPr/>
          <a:lstStyle/>
          <a:p>
            <a:pPr eaLnBrk="1" hangingPunct="1"/>
            <a:r>
              <a:rPr lang="en-US" sz="3200" smtClean="0"/>
              <a:t>Signature P/E for Procter &amp; Gamble</a:t>
            </a:r>
            <a:endParaRPr lang="en-US" smtClean="0"/>
          </a:p>
        </p:txBody>
      </p:sp>
      <p:sp>
        <p:nvSpPr>
          <p:cNvPr id="7" name="Slide Number Placeholder 4"/>
          <p:cNvSpPr>
            <a:spLocks noGrp="1"/>
          </p:cNvSpPr>
          <p:nvPr>
            <p:ph type="sldNum" sz="quarter" idx="12"/>
          </p:nvPr>
        </p:nvSpPr>
        <p:spPr/>
        <p:txBody>
          <a:bodyPr/>
          <a:lstStyle/>
          <a:p>
            <a:pPr>
              <a:defRPr/>
            </a:pPr>
            <a:fld id="{88982FD6-00C2-42AB-97A6-140D33460541}" type="slidenum">
              <a:rPr lang="en-US"/>
              <a:pPr>
                <a:defRPr/>
              </a:pPr>
              <a:t>41</a:t>
            </a:fld>
            <a:endParaRPr lang="en-US"/>
          </a:p>
        </p:txBody>
      </p:sp>
      <p:pic>
        <p:nvPicPr>
          <p:cNvPr id="46084" name="Picture 3" descr="C:\OKI\2005 Events\PEs for Beginners\signaturepe.bmp"/>
          <p:cNvPicPr>
            <a:picLocks noChangeAspect="1" noChangeArrowheads="1"/>
          </p:cNvPicPr>
          <p:nvPr/>
        </p:nvPicPr>
        <p:blipFill>
          <a:blip r:embed="rId2"/>
          <a:srcRect/>
          <a:stretch>
            <a:fillRect/>
          </a:stretch>
        </p:blipFill>
        <p:spPr bwMode="auto">
          <a:xfrm>
            <a:off x="1066800" y="914400"/>
            <a:ext cx="7038975" cy="4103688"/>
          </a:xfrm>
          <a:prstGeom prst="rect">
            <a:avLst/>
          </a:prstGeom>
          <a:noFill/>
          <a:ln w="9525">
            <a:noFill/>
            <a:miter lim="800000"/>
            <a:headEnd/>
            <a:tailEnd/>
          </a:ln>
        </p:spPr>
      </p:pic>
      <p:sp>
        <p:nvSpPr>
          <p:cNvPr id="46085" name="Text Box 4"/>
          <p:cNvSpPr txBox="1">
            <a:spLocks noChangeArrowheads="1"/>
          </p:cNvSpPr>
          <p:nvPr/>
        </p:nvSpPr>
        <p:spPr bwMode="auto">
          <a:xfrm>
            <a:off x="533400" y="5181600"/>
            <a:ext cx="8153400" cy="946150"/>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Toolkit will calculate a Signature P/E when you select the “Use Median” bar.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When To Look At Signature P/E</a:t>
            </a:r>
          </a:p>
        </p:txBody>
      </p:sp>
      <p:sp>
        <p:nvSpPr>
          <p:cNvPr id="47107" name="Rectangle 3"/>
          <p:cNvSpPr>
            <a:spLocks noGrp="1" noChangeArrowheads="1"/>
          </p:cNvSpPr>
          <p:nvPr>
            <p:ph idx="1"/>
          </p:nvPr>
        </p:nvSpPr>
        <p:spPr/>
        <p:txBody>
          <a:bodyPr/>
          <a:lstStyle/>
          <a:p>
            <a:pPr eaLnBrk="1" hangingPunct="1"/>
            <a:r>
              <a:rPr lang="en-US" smtClean="0"/>
              <a:t>You might want to look at the Signature P/E if there are a lot of outliers (P/E’s that are too high or too low) in Section 3 of the SSG.</a:t>
            </a:r>
          </a:p>
          <a:p>
            <a:pPr eaLnBrk="1" hangingPunct="1"/>
            <a:r>
              <a:rPr lang="en-US" smtClean="0"/>
              <a:t>In our P &amp; G example we only removed one P/E in Section 3 so the Average P/E and the Signature P/E are very close.  </a:t>
            </a:r>
          </a:p>
        </p:txBody>
      </p:sp>
      <p:sp>
        <p:nvSpPr>
          <p:cNvPr id="6" name="Slide Number Placeholder 5"/>
          <p:cNvSpPr>
            <a:spLocks noGrp="1"/>
          </p:cNvSpPr>
          <p:nvPr>
            <p:ph type="sldNum" sz="quarter" idx="12"/>
          </p:nvPr>
        </p:nvSpPr>
        <p:spPr/>
        <p:txBody>
          <a:bodyPr/>
          <a:lstStyle/>
          <a:p>
            <a:pPr>
              <a:defRPr/>
            </a:pPr>
            <a:fld id="{1FF62159-E198-403E-86F1-E7A22BFEB025}" type="slidenum">
              <a:rPr lang="en-US"/>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Why Some Stocks Have Higher P/E’s</a:t>
            </a:r>
          </a:p>
        </p:txBody>
      </p:sp>
      <p:sp>
        <p:nvSpPr>
          <p:cNvPr id="48131" name="Rectangle 3"/>
          <p:cNvSpPr>
            <a:spLocks noGrp="1" noChangeArrowheads="1"/>
          </p:cNvSpPr>
          <p:nvPr>
            <p:ph idx="1"/>
          </p:nvPr>
        </p:nvSpPr>
        <p:spPr/>
        <p:txBody>
          <a:bodyPr/>
          <a:lstStyle/>
          <a:p>
            <a:pPr eaLnBrk="1" hangingPunct="1"/>
            <a:r>
              <a:rPr lang="en-US" smtClean="0"/>
              <a:t>Investors will pay more for the stock in company’s with the following characteristics:</a:t>
            </a:r>
          </a:p>
          <a:p>
            <a:pPr lvl="1" eaLnBrk="1" hangingPunct="1"/>
            <a:endParaRPr lang="en-US" smtClean="0"/>
          </a:p>
          <a:p>
            <a:pPr lvl="1" eaLnBrk="1" hangingPunct="1"/>
            <a:r>
              <a:rPr lang="en-US" u="sng" smtClean="0"/>
              <a:t>Consistent earnings growth.</a:t>
            </a:r>
          </a:p>
          <a:p>
            <a:pPr lvl="1" eaLnBrk="1" hangingPunct="1"/>
            <a:endParaRPr lang="en-US" u="sng" smtClean="0"/>
          </a:p>
          <a:p>
            <a:pPr lvl="1" eaLnBrk="1" hangingPunct="1"/>
            <a:r>
              <a:rPr lang="en-US" u="sng" smtClean="0"/>
              <a:t>Earnings that are growing rapidly</a:t>
            </a:r>
            <a:endParaRPr lang="en-US" smtClean="0"/>
          </a:p>
        </p:txBody>
      </p:sp>
      <p:sp>
        <p:nvSpPr>
          <p:cNvPr id="6" name="Slide Number Placeholder 5"/>
          <p:cNvSpPr>
            <a:spLocks noGrp="1"/>
          </p:cNvSpPr>
          <p:nvPr>
            <p:ph type="sldNum" sz="quarter" idx="12"/>
          </p:nvPr>
        </p:nvSpPr>
        <p:spPr/>
        <p:txBody>
          <a:bodyPr/>
          <a:lstStyle/>
          <a:p>
            <a:pPr>
              <a:defRPr/>
            </a:pPr>
            <a:fld id="{C8CD1775-FBBC-4019-9ED1-42C72AB777D9}" type="slidenum">
              <a:rPr lang="en-US"/>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294F951-4D31-43B2-B1CF-1E82D3EA3445}" type="slidenum">
              <a:rPr lang="en-US"/>
              <a:pPr>
                <a:defRPr/>
              </a:pPr>
              <a:t>44</a:t>
            </a:fld>
            <a:endParaRPr lang="en-US"/>
          </a:p>
        </p:txBody>
      </p:sp>
      <p:grpSp>
        <p:nvGrpSpPr>
          <p:cNvPr id="49155" name="Group 5"/>
          <p:cNvGrpSpPr>
            <a:grpSpLocks/>
          </p:cNvGrpSpPr>
          <p:nvPr/>
        </p:nvGrpSpPr>
        <p:grpSpPr bwMode="auto">
          <a:xfrm>
            <a:off x="838200" y="228600"/>
            <a:ext cx="7391400" cy="2133600"/>
            <a:chOff x="1248" y="1776"/>
            <a:chExt cx="3255" cy="768"/>
          </a:xfrm>
        </p:grpSpPr>
        <p:pic>
          <p:nvPicPr>
            <p:cNvPr id="49157" name="Picture 3" descr="C:\OKI\Investors Fair\V. L. PGPE.bmp"/>
            <p:cNvPicPr>
              <a:picLocks noChangeAspect="1" noChangeArrowheads="1"/>
            </p:cNvPicPr>
            <p:nvPr/>
          </p:nvPicPr>
          <p:blipFill>
            <a:blip r:embed="rId2"/>
            <a:srcRect/>
            <a:stretch>
              <a:fillRect/>
            </a:stretch>
          </p:blipFill>
          <p:spPr bwMode="auto">
            <a:xfrm>
              <a:off x="1257" y="1785"/>
              <a:ext cx="3246" cy="750"/>
            </a:xfrm>
            <a:prstGeom prst="rect">
              <a:avLst/>
            </a:prstGeom>
            <a:noFill/>
            <a:ln w="9525">
              <a:noFill/>
              <a:miter lim="800000"/>
              <a:headEnd/>
              <a:tailEnd/>
            </a:ln>
          </p:spPr>
        </p:pic>
        <p:sp>
          <p:nvSpPr>
            <p:cNvPr id="49158" name="Rectangle 4"/>
            <p:cNvSpPr>
              <a:spLocks noChangeArrowheads="1"/>
            </p:cNvSpPr>
            <p:nvPr/>
          </p:nvSpPr>
          <p:spPr bwMode="auto">
            <a:xfrm>
              <a:off x="1248" y="1776"/>
              <a:ext cx="3216" cy="768"/>
            </a:xfrm>
            <a:prstGeom prst="rect">
              <a:avLst/>
            </a:prstGeom>
            <a:noFill/>
            <a:ln w="38100">
              <a:solidFill>
                <a:schemeClr val="bg1"/>
              </a:solidFill>
              <a:miter lim="800000"/>
              <a:headEnd/>
              <a:tailEnd/>
            </a:ln>
          </p:spPr>
          <p:txBody>
            <a:bodyPr wrap="none" anchor="ctr"/>
            <a:lstStyle/>
            <a:p>
              <a:endParaRPr lang="en-US"/>
            </a:p>
          </p:txBody>
        </p:sp>
      </p:grpSp>
      <p:sp>
        <p:nvSpPr>
          <p:cNvPr id="49156" name="Text Box 6"/>
          <p:cNvSpPr txBox="1">
            <a:spLocks noChangeArrowheads="1"/>
          </p:cNvSpPr>
          <p:nvPr/>
        </p:nvSpPr>
        <p:spPr bwMode="auto">
          <a:xfrm>
            <a:off x="533400" y="2895600"/>
            <a:ext cx="7620000" cy="3081338"/>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Check the Financial box in the lower right-hand corner of the Value Line page. Companies with high Earnings Predictability and with high Price Growth Persistence will always command higher prices for their earnings than those with low numbers.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fld id="{883BB7E1-53C2-4750-87AA-7D1D79131761}" type="slidenum">
              <a:rPr lang="en-US"/>
              <a:pPr>
                <a:defRPr/>
              </a:pPr>
              <a:t>45</a:t>
            </a:fld>
            <a:endParaRPr lang="en-US"/>
          </a:p>
        </p:txBody>
      </p:sp>
      <p:sp>
        <p:nvSpPr>
          <p:cNvPr id="50179" name="Text Box 3"/>
          <p:cNvSpPr txBox="1">
            <a:spLocks noChangeArrowheads="1"/>
          </p:cNvSpPr>
          <p:nvPr/>
        </p:nvSpPr>
        <p:spPr bwMode="auto">
          <a:xfrm>
            <a:off x="381000" y="5105400"/>
            <a:ext cx="8458200" cy="1187450"/>
          </a:xfrm>
          <a:prstGeom prst="rect">
            <a:avLst/>
          </a:prstGeom>
          <a:noFill/>
          <a:ln w="9525">
            <a:noFill/>
            <a:miter lim="800000"/>
            <a:headEnd/>
            <a:tailEnd/>
          </a:ln>
        </p:spPr>
        <p:txBody>
          <a:bodyPr>
            <a:spAutoFit/>
          </a:bodyPr>
          <a:lstStyle/>
          <a:p>
            <a:pPr>
              <a:spcBef>
                <a:spcPct val="50000"/>
              </a:spcBef>
            </a:pPr>
            <a:r>
              <a:rPr lang="en-US" b="1">
                <a:latin typeface="Tahoma" pitchFamily="34" charset="0"/>
              </a:rPr>
              <a:t>Companies with graphs like Company A will always have higher P/E’s than companies with slow or erratic earnings growth like Company B.</a:t>
            </a:r>
            <a:endParaRPr lang="en-US" b="1">
              <a:solidFill>
                <a:schemeClr val="bg1"/>
              </a:solidFill>
              <a:latin typeface="Tahoma" pitchFamily="34" charset="0"/>
            </a:endParaRPr>
          </a:p>
        </p:txBody>
      </p:sp>
      <p:grpSp>
        <p:nvGrpSpPr>
          <p:cNvPr id="50180" name="Group 5"/>
          <p:cNvGrpSpPr>
            <a:grpSpLocks/>
          </p:cNvGrpSpPr>
          <p:nvPr/>
        </p:nvGrpSpPr>
        <p:grpSpPr bwMode="auto">
          <a:xfrm>
            <a:off x="304800" y="228600"/>
            <a:ext cx="5105400" cy="4808538"/>
            <a:chOff x="192" y="240"/>
            <a:chExt cx="3216" cy="3029"/>
          </a:xfrm>
        </p:grpSpPr>
        <p:pic>
          <p:nvPicPr>
            <p:cNvPr id="50187" name="Picture 2" descr="C:\OKI\Investors Fair\BBBYGraph.bmp"/>
            <p:cNvPicPr>
              <a:picLocks noChangeAspect="1" noChangeArrowheads="1"/>
            </p:cNvPicPr>
            <p:nvPr/>
          </p:nvPicPr>
          <p:blipFill>
            <a:blip r:embed="rId2"/>
            <a:srcRect/>
            <a:stretch>
              <a:fillRect/>
            </a:stretch>
          </p:blipFill>
          <p:spPr bwMode="auto">
            <a:xfrm>
              <a:off x="192" y="240"/>
              <a:ext cx="3210" cy="3029"/>
            </a:xfrm>
            <a:prstGeom prst="rect">
              <a:avLst/>
            </a:prstGeom>
            <a:noFill/>
            <a:ln w="9525">
              <a:noFill/>
              <a:miter lim="800000"/>
              <a:headEnd/>
              <a:tailEnd/>
            </a:ln>
          </p:spPr>
        </p:pic>
        <p:sp>
          <p:nvSpPr>
            <p:cNvPr id="50188" name="Rectangle 4"/>
            <p:cNvSpPr>
              <a:spLocks noChangeArrowheads="1"/>
            </p:cNvSpPr>
            <p:nvPr/>
          </p:nvSpPr>
          <p:spPr bwMode="auto">
            <a:xfrm>
              <a:off x="192" y="240"/>
              <a:ext cx="3216" cy="3024"/>
            </a:xfrm>
            <a:prstGeom prst="rect">
              <a:avLst/>
            </a:prstGeom>
            <a:noFill/>
            <a:ln w="38100">
              <a:solidFill>
                <a:schemeClr val="bg1"/>
              </a:solidFill>
              <a:miter lim="800000"/>
              <a:headEnd/>
              <a:tailEnd/>
            </a:ln>
          </p:spPr>
          <p:txBody>
            <a:bodyPr wrap="none" anchor="ctr"/>
            <a:lstStyle/>
            <a:p>
              <a:endParaRPr lang="en-US"/>
            </a:p>
          </p:txBody>
        </p:sp>
      </p:grpSp>
      <p:sp>
        <p:nvSpPr>
          <p:cNvPr id="50181" name="Text Box 9"/>
          <p:cNvSpPr txBox="1">
            <a:spLocks noChangeArrowheads="1"/>
          </p:cNvSpPr>
          <p:nvPr/>
        </p:nvSpPr>
        <p:spPr bwMode="auto">
          <a:xfrm>
            <a:off x="457200" y="457200"/>
            <a:ext cx="2286000" cy="457200"/>
          </a:xfrm>
          <a:prstGeom prst="rect">
            <a:avLst/>
          </a:prstGeom>
          <a:solidFill>
            <a:schemeClr val="bg1"/>
          </a:solidFill>
          <a:ln w="9525">
            <a:noFill/>
            <a:miter lim="800000"/>
            <a:headEnd/>
            <a:tailEnd/>
          </a:ln>
        </p:spPr>
        <p:txBody>
          <a:bodyPr>
            <a:spAutoFit/>
          </a:bodyPr>
          <a:lstStyle/>
          <a:p>
            <a:pPr>
              <a:spcBef>
                <a:spcPct val="50000"/>
              </a:spcBef>
            </a:pPr>
            <a:r>
              <a:rPr lang="en-US" b="1">
                <a:solidFill>
                  <a:srgbClr val="000000"/>
                </a:solidFill>
                <a:latin typeface="Tahoma" pitchFamily="34" charset="0"/>
              </a:rPr>
              <a:t>Company A</a:t>
            </a:r>
          </a:p>
        </p:txBody>
      </p:sp>
      <p:grpSp>
        <p:nvGrpSpPr>
          <p:cNvPr id="3" name="Group 11"/>
          <p:cNvGrpSpPr>
            <a:grpSpLocks/>
          </p:cNvGrpSpPr>
          <p:nvPr/>
        </p:nvGrpSpPr>
        <p:grpSpPr bwMode="auto">
          <a:xfrm>
            <a:off x="3733800" y="1219200"/>
            <a:ext cx="5181600" cy="3838575"/>
            <a:chOff x="2352" y="768"/>
            <a:chExt cx="3264" cy="2418"/>
          </a:xfrm>
        </p:grpSpPr>
        <p:grpSp>
          <p:nvGrpSpPr>
            <p:cNvPr id="50183" name="Group 8"/>
            <p:cNvGrpSpPr>
              <a:grpSpLocks/>
            </p:cNvGrpSpPr>
            <p:nvPr/>
          </p:nvGrpSpPr>
          <p:grpSpPr bwMode="auto">
            <a:xfrm>
              <a:off x="2352" y="768"/>
              <a:ext cx="3264" cy="2418"/>
              <a:chOff x="2352" y="768"/>
              <a:chExt cx="3264" cy="2418"/>
            </a:xfrm>
          </p:grpSpPr>
          <p:pic>
            <p:nvPicPr>
              <p:cNvPr id="50185" name="Picture 6" descr="C:\OKI\Investors Fair\DisneyVL.bmp"/>
              <p:cNvPicPr>
                <a:picLocks noChangeAspect="1" noChangeArrowheads="1"/>
              </p:cNvPicPr>
              <p:nvPr/>
            </p:nvPicPr>
            <p:blipFill>
              <a:blip r:embed="rId3"/>
              <a:srcRect/>
              <a:stretch>
                <a:fillRect/>
              </a:stretch>
            </p:blipFill>
            <p:spPr bwMode="auto">
              <a:xfrm>
                <a:off x="2352" y="768"/>
                <a:ext cx="3246" cy="2418"/>
              </a:xfrm>
              <a:prstGeom prst="rect">
                <a:avLst/>
              </a:prstGeom>
              <a:noFill/>
              <a:ln w="9525">
                <a:noFill/>
                <a:miter lim="800000"/>
                <a:headEnd/>
                <a:tailEnd/>
              </a:ln>
            </p:spPr>
          </p:pic>
          <p:sp>
            <p:nvSpPr>
              <p:cNvPr id="50186" name="Rectangle 7"/>
              <p:cNvSpPr>
                <a:spLocks noChangeArrowheads="1"/>
              </p:cNvSpPr>
              <p:nvPr/>
            </p:nvSpPr>
            <p:spPr bwMode="auto">
              <a:xfrm>
                <a:off x="2352" y="768"/>
                <a:ext cx="3264" cy="2400"/>
              </a:xfrm>
              <a:prstGeom prst="rect">
                <a:avLst/>
              </a:prstGeom>
              <a:noFill/>
              <a:ln w="38100">
                <a:solidFill>
                  <a:schemeClr val="tx1"/>
                </a:solidFill>
                <a:miter lim="800000"/>
                <a:headEnd/>
                <a:tailEnd/>
              </a:ln>
            </p:spPr>
            <p:txBody>
              <a:bodyPr wrap="none" anchor="ctr"/>
              <a:lstStyle/>
              <a:p>
                <a:endParaRPr lang="en-US"/>
              </a:p>
            </p:txBody>
          </p:sp>
        </p:grpSp>
        <p:sp>
          <p:nvSpPr>
            <p:cNvPr id="50184" name="Text Box 10"/>
            <p:cNvSpPr txBox="1">
              <a:spLocks noChangeArrowheads="1"/>
            </p:cNvSpPr>
            <p:nvPr/>
          </p:nvSpPr>
          <p:spPr bwMode="auto">
            <a:xfrm>
              <a:off x="2640" y="960"/>
              <a:ext cx="1248" cy="288"/>
            </a:xfrm>
            <a:prstGeom prst="rect">
              <a:avLst/>
            </a:prstGeom>
            <a:solidFill>
              <a:schemeClr val="bg1"/>
            </a:solidFill>
            <a:ln w="9525">
              <a:noFill/>
              <a:miter lim="800000"/>
              <a:headEnd/>
              <a:tailEnd/>
            </a:ln>
          </p:spPr>
          <p:txBody>
            <a:bodyPr>
              <a:spAutoFit/>
            </a:bodyPr>
            <a:lstStyle/>
            <a:p>
              <a:pPr>
                <a:spcBef>
                  <a:spcPct val="50000"/>
                </a:spcBef>
              </a:pPr>
              <a:r>
                <a:rPr lang="en-US" b="1">
                  <a:solidFill>
                    <a:srgbClr val="000000"/>
                  </a:solidFill>
                  <a:latin typeface="Tahoma" pitchFamily="34" charset="0"/>
                </a:rPr>
                <a:t>Company 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r>
              <a:rPr lang="en-US" smtClean="0"/>
              <a:t>High and Low PE Ratios</a:t>
            </a:r>
          </a:p>
        </p:txBody>
      </p:sp>
      <p:sp>
        <p:nvSpPr>
          <p:cNvPr id="4099"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a:t>Education Segment</a:t>
            </a:r>
          </a:p>
          <a:p>
            <a:pPr eaLnBrk="1" fontAlgn="auto" hangingPunct="1">
              <a:spcAft>
                <a:spcPts val="0"/>
              </a:spcAft>
              <a:buFont typeface="Arial" pitchFamily="34" charset="0"/>
              <a:buNone/>
              <a:defRPr/>
            </a:pPr>
            <a:r>
              <a:rPr lang="en-US"/>
              <a:t>Cincinnati Investment Model Club</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Average High and Low PE’s</a:t>
            </a:r>
          </a:p>
        </p:txBody>
      </p:sp>
      <p:sp>
        <p:nvSpPr>
          <p:cNvPr id="52227" name="Rectangle 3"/>
          <p:cNvSpPr>
            <a:spLocks noGrp="1" noChangeArrowheads="1"/>
          </p:cNvSpPr>
          <p:nvPr>
            <p:ph type="body" idx="1"/>
          </p:nvPr>
        </p:nvSpPr>
        <p:spPr>
          <a:xfrm>
            <a:off x="1295400" y="1981200"/>
            <a:ext cx="7848600" cy="4337050"/>
          </a:xfrm>
        </p:spPr>
        <p:txBody>
          <a:bodyPr/>
          <a:lstStyle/>
          <a:p>
            <a:pPr eaLnBrk="1" hangingPunct="1"/>
            <a:r>
              <a:rPr lang="en-US" smtClean="0"/>
              <a:t>Computed from high and low prices for the last five years.</a:t>
            </a:r>
          </a:p>
          <a:p>
            <a:pPr eaLnBrk="1" hangingPunct="1"/>
            <a:r>
              <a:rPr lang="en-US" smtClean="0"/>
              <a:t>In </a:t>
            </a:r>
            <a:r>
              <a:rPr lang="en-US" u="sng" smtClean="0"/>
              <a:t>normal</a:t>
            </a:r>
            <a:r>
              <a:rPr lang="en-US" smtClean="0"/>
              <a:t> times, these are good ratios to use for projected High and Low PE’s.</a:t>
            </a:r>
          </a:p>
          <a:p>
            <a:pPr eaLnBrk="1" hangingPunct="1"/>
            <a:r>
              <a:rPr lang="en-US" smtClean="0"/>
              <a:t>Last five years have not been normal</a:t>
            </a:r>
          </a:p>
          <a:p>
            <a:pPr lvl="1" eaLnBrk="1" hangingPunct="1"/>
            <a:r>
              <a:rPr lang="en-US" smtClean="0"/>
              <a:t>“Irrational Exuberance”</a:t>
            </a:r>
          </a:p>
          <a:p>
            <a:pPr eaLnBrk="1" hangingPunct="1"/>
            <a:r>
              <a:rPr lang="en-US" smtClean="0"/>
              <a:t>Can try marking some PE ratios as “outliers”, but this may not suffice.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Projected High and Low PE’s</a:t>
            </a:r>
          </a:p>
        </p:txBody>
      </p:sp>
      <p:sp>
        <p:nvSpPr>
          <p:cNvPr id="53251" name="Rectangle 3"/>
          <p:cNvSpPr>
            <a:spLocks noGrp="1" noChangeArrowheads="1"/>
          </p:cNvSpPr>
          <p:nvPr>
            <p:ph type="body" idx="1"/>
          </p:nvPr>
        </p:nvSpPr>
        <p:spPr/>
        <p:txBody>
          <a:bodyPr/>
          <a:lstStyle/>
          <a:p>
            <a:pPr eaLnBrk="1" hangingPunct="1"/>
            <a:r>
              <a:rPr lang="en-US" smtClean="0"/>
              <a:t>Projected High PE is used to project a high price over the next five years (4A):</a:t>
            </a:r>
          </a:p>
          <a:p>
            <a:pPr marL="744538" lvl="1" indent="-287338" eaLnBrk="1" hangingPunct="1">
              <a:buFontTx/>
              <a:buNone/>
            </a:pPr>
            <a:r>
              <a:rPr lang="en-US" sz="2400" smtClean="0"/>
              <a:t>(High Price) = (Projected High PE) times (Projected EPS).</a:t>
            </a:r>
            <a:endParaRPr lang="en-US" smtClean="0"/>
          </a:p>
          <a:p>
            <a:pPr eaLnBrk="1" hangingPunct="1"/>
            <a:r>
              <a:rPr lang="en-US" smtClean="0"/>
              <a:t>Projected Low PE is used to project a low price over the next five years (4Ba):</a:t>
            </a:r>
          </a:p>
          <a:p>
            <a:pPr marL="744538" lvl="1" indent="-287338" eaLnBrk="1" hangingPunct="1">
              <a:buFontTx/>
              <a:buNone/>
            </a:pPr>
            <a:r>
              <a:rPr lang="en-US" sz="2400" smtClean="0"/>
              <a:t>(Low Price) = (Projected Low PE) times (Current EPS).</a:t>
            </a:r>
          </a:p>
          <a:p>
            <a:pPr eaLnBrk="1" hangingPunct="1"/>
            <a:r>
              <a:rPr lang="en-US" smtClean="0"/>
              <a:t>Do not need to use average high and low PE’s for projected high and low PE’s.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Projected High and Low PE’s</a:t>
            </a:r>
          </a:p>
        </p:txBody>
      </p:sp>
      <p:sp>
        <p:nvSpPr>
          <p:cNvPr id="54275" name="Content Placeholder 2"/>
          <p:cNvSpPr>
            <a:spLocks noGrp="1"/>
          </p:cNvSpPr>
          <p:nvPr>
            <p:ph idx="1"/>
          </p:nvPr>
        </p:nvSpPr>
        <p:spPr/>
        <p:txBody>
          <a:bodyPr/>
          <a:lstStyle/>
          <a:p>
            <a:endParaRPr lang="en-US" smtClean="0"/>
          </a:p>
          <a:p>
            <a:r>
              <a:rPr lang="en-US" smtClean="0"/>
              <a:t>So what happens when our selected P/E ratios are too high?</a:t>
            </a:r>
          </a:p>
          <a:p>
            <a:endParaRPr lang="en-US" smtClean="0"/>
          </a:p>
          <a:p>
            <a:r>
              <a:rPr lang="en-US" smtClean="0"/>
              <a:t>Or too low?</a:t>
            </a:r>
          </a:p>
        </p:txBody>
      </p:sp>
      <p:sp>
        <p:nvSpPr>
          <p:cNvPr id="4" name="Slide Number Placeholder 3"/>
          <p:cNvSpPr>
            <a:spLocks noGrp="1"/>
          </p:cNvSpPr>
          <p:nvPr>
            <p:ph type="sldNum" sz="quarter" idx="12"/>
          </p:nvPr>
        </p:nvSpPr>
        <p:spPr/>
        <p:txBody>
          <a:bodyPr/>
          <a:lstStyle/>
          <a:p>
            <a:pPr>
              <a:defRPr/>
            </a:pPr>
            <a:fld id="{3BD03517-5CB7-46A5-8800-FD39F83081EC}"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What is a P/E?</a:t>
            </a:r>
          </a:p>
        </p:txBody>
      </p:sp>
      <p:sp>
        <p:nvSpPr>
          <p:cNvPr id="8195" name="Rectangle 3"/>
          <p:cNvSpPr>
            <a:spLocks noGrp="1" noChangeArrowheads="1"/>
          </p:cNvSpPr>
          <p:nvPr>
            <p:ph idx="1"/>
          </p:nvPr>
        </p:nvSpPr>
        <p:spPr>
          <a:xfrm>
            <a:off x="381000" y="1371600"/>
            <a:ext cx="4953000" cy="4114800"/>
          </a:xfrm>
        </p:spPr>
        <p:txBody>
          <a:bodyPr rtlCol="0">
            <a:normAutofit lnSpcReduction="10000"/>
          </a:bodyPr>
          <a:lstStyle/>
          <a:p>
            <a:pPr eaLnBrk="1" fontAlgn="auto" hangingPunct="1">
              <a:spcAft>
                <a:spcPts val="0"/>
              </a:spcAft>
              <a:buFont typeface="Arial" pitchFamily="34" charset="0"/>
              <a:buChar char="•"/>
              <a:defRPr/>
            </a:pPr>
            <a:r>
              <a:rPr lang="en-US" dirty="0" smtClean="0"/>
              <a:t>Price to Earnings Ratio is called P/E.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P/E stands for Price divided by Earnings.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 price to earnings   ratio , or P/E, is a number.</a:t>
            </a:r>
          </a:p>
        </p:txBody>
      </p:sp>
      <p:sp>
        <p:nvSpPr>
          <p:cNvPr id="11" name="Slide Number Placeholder 5"/>
          <p:cNvSpPr>
            <a:spLocks noGrp="1"/>
          </p:cNvSpPr>
          <p:nvPr>
            <p:ph type="sldNum" sz="quarter" idx="12"/>
          </p:nvPr>
        </p:nvSpPr>
        <p:spPr/>
        <p:txBody>
          <a:bodyPr/>
          <a:lstStyle/>
          <a:p>
            <a:pPr>
              <a:defRPr/>
            </a:pPr>
            <a:fld id="{644EAFFF-7506-4B8B-B39A-66803096F44C}" type="slidenum">
              <a:rPr lang="en-US"/>
              <a:pPr>
                <a:defRPr/>
              </a:pPr>
              <a:t>5</a:t>
            </a:fld>
            <a:endParaRPr lang="en-US"/>
          </a:p>
        </p:txBody>
      </p:sp>
      <p:grpSp>
        <p:nvGrpSpPr>
          <p:cNvPr id="9221" name="Group 4"/>
          <p:cNvGrpSpPr>
            <a:grpSpLocks/>
          </p:cNvGrpSpPr>
          <p:nvPr/>
        </p:nvGrpSpPr>
        <p:grpSpPr bwMode="auto">
          <a:xfrm>
            <a:off x="5638800" y="1981200"/>
            <a:ext cx="3505200" cy="2528888"/>
            <a:chOff x="1392" y="816"/>
            <a:chExt cx="3216" cy="2356"/>
          </a:xfrm>
        </p:grpSpPr>
        <p:pic>
          <p:nvPicPr>
            <p:cNvPr id="9222" name="Picture 5" descr="C:\Program Files\Microsoft Office\Clipart\Popular\scales.wmf"/>
            <p:cNvPicPr>
              <a:picLocks noChangeAspect="1" noChangeArrowheads="1"/>
            </p:cNvPicPr>
            <p:nvPr/>
          </p:nvPicPr>
          <p:blipFill>
            <a:blip r:embed="rId2"/>
            <a:srcRect/>
            <a:stretch>
              <a:fillRect/>
            </a:stretch>
          </p:blipFill>
          <p:spPr bwMode="auto">
            <a:xfrm>
              <a:off x="1392" y="816"/>
              <a:ext cx="3120" cy="2298"/>
            </a:xfrm>
            <a:prstGeom prst="rect">
              <a:avLst/>
            </a:prstGeom>
            <a:solidFill>
              <a:schemeClr val="accent2"/>
            </a:solidFill>
            <a:ln w="9525">
              <a:noFill/>
              <a:miter lim="800000"/>
              <a:headEnd/>
              <a:tailEnd/>
            </a:ln>
          </p:spPr>
        </p:pic>
        <p:sp>
          <p:nvSpPr>
            <p:cNvPr id="9223" name="Text Box 6"/>
            <p:cNvSpPr txBox="1">
              <a:spLocks noChangeArrowheads="1"/>
            </p:cNvSpPr>
            <p:nvPr/>
          </p:nvSpPr>
          <p:spPr bwMode="auto">
            <a:xfrm>
              <a:off x="1680" y="2496"/>
              <a:ext cx="1056" cy="342"/>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Tahoma" pitchFamily="34" charset="0"/>
                </a:rPr>
                <a:t>PRICE</a:t>
              </a:r>
              <a:endParaRPr lang="en-US" sz="2000" b="1">
                <a:solidFill>
                  <a:schemeClr val="bg1"/>
                </a:solidFill>
                <a:latin typeface="Tahoma" pitchFamily="34" charset="0"/>
              </a:endParaRPr>
            </a:p>
          </p:txBody>
        </p:sp>
        <p:sp>
          <p:nvSpPr>
            <p:cNvPr id="9224" name="Text Box 7"/>
            <p:cNvSpPr txBox="1">
              <a:spLocks noChangeArrowheads="1"/>
            </p:cNvSpPr>
            <p:nvPr/>
          </p:nvSpPr>
          <p:spPr bwMode="auto">
            <a:xfrm>
              <a:off x="3360" y="2496"/>
              <a:ext cx="1248" cy="314"/>
            </a:xfrm>
            <a:prstGeom prst="rect">
              <a:avLst/>
            </a:prstGeom>
            <a:noFill/>
            <a:ln w="9525">
              <a:noFill/>
              <a:miter lim="800000"/>
              <a:headEnd/>
              <a:tailEnd/>
            </a:ln>
          </p:spPr>
          <p:txBody>
            <a:bodyPr>
              <a:spAutoFit/>
            </a:bodyPr>
            <a:lstStyle/>
            <a:p>
              <a:pPr>
                <a:spcBef>
                  <a:spcPct val="50000"/>
                </a:spcBef>
              </a:pPr>
              <a:r>
                <a:rPr lang="en-US" sz="1600" b="1">
                  <a:solidFill>
                    <a:schemeClr val="bg1"/>
                  </a:solidFill>
                  <a:latin typeface="Tahoma" pitchFamily="34" charset="0"/>
                </a:rPr>
                <a:t>EARNINGS</a:t>
              </a:r>
              <a:endParaRPr lang="en-US" sz="1600" b="1"/>
            </a:p>
          </p:txBody>
        </p:sp>
        <p:sp>
          <p:nvSpPr>
            <p:cNvPr id="9225" name="Text Box 8"/>
            <p:cNvSpPr txBox="1">
              <a:spLocks noChangeArrowheads="1"/>
            </p:cNvSpPr>
            <p:nvPr/>
          </p:nvSpPr>
          <p:spPr bwMode="auto">
            <a:xfrm>
              <a:off x="2640" y="2830"/>
              <a:ext cx="672" cy="342"/>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Tahoma" pitchFamily="34" charset="0"/>
                </a:rPr>
                <a:t>P/E</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Section 3 for Resmed</a:t>
            </a:r>
          </a:p>
        </p:txBody>
      </p:sp>
      <p:pic>
        <p:nvPicPr>
          <p:cNvPr id="55299" name="Picture 3"/>
          <p:cNvPicPr>
            <a:picLocks noChangeAspect="1" noChangeArrowheads="1"/>
          </p:cNvPicPr>
          <p:nvPr/>
        </p:nvPicPr>
        <p:blipFill>
          <a:blip r:embed="rId2"/>
          <a:srcRect l="993" t="31972" r="20389" b="32207"/>
          <a:stretch>
            <a:fillRect/>
          </a:stretch>
        </p:blipFill>
        <p:spPr bwMode="auto">
          <a:xfrm>
            <a:off x="122238" y="1577975"/>
            <a:ext cx="8821737" cy="3017838"/>
          </a:xfrm>
          <a:prstGeom prst="rect">
            <a:avLst/>
          </a:prstGeom>
          <a:noFill/>
          <a:ln w="9525">
            <a:noFill/>
            <a:miter lim="800000"/>
            <a:headEnd/>
            <a:tailEnd/>
          </a:ln>
        </p:spPr>
      </p:pic>
      <p:sp>
        <p:nvSpPr>
          <p:cNvPr id="55300" name="Text Box 4"/>
          <p:cNvSpPr txBox="1">
            <a:spLocks noChangeArrowheads="1"/>
          </p:cNvSpPr>
          <p:nvPr/>
        </p:nvSpPr>
        <p:spPr bwMode="auto">
          <a:xfrm>
            <a:off x="273050" y="4845050"/>
            <a:ext cx="7364413" cy="1187450"/>
          </a:xfrm>
          <a:prstGeom prst="rect">
            <a:avLst/>
          </a:prstGeom>
          <a:noFill/>
          <a:ln w="9525">
            <a:noFill/>
            <a:miter lim="800000"/>
            <a:headEnd/>
            <a:tailEnd/>
          </a:ln>
        </p:spPr>
        <p:txBody>
          <a:bodyPr wrap="none">
            <a:spAutoFit/>
          </a:bodyPr>
          <a:lstStyle/>
          <a:p>
            <a:r>
              <a:rPr lang="en-US"/>
              <a:t>Lately, EPS growth has been about 20%.</a:t>
            </a:r>
          </a:p>
          <a:p>
            <a:r>
              <a:rPr lang="en-US"/>
              <a:t>Are any of the high PE’s for the last five years reasonable?</a:t>
            </a:r>
          </a:p>
          <a:p>
            <a:r>
              <a:rPr lang="en-US"/>
              <a:t>Are any of the low PE’s for the last five years reasonable?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PE Graph for Resmed</a:t>
            </a:r>
          </a:p>
        </p:txBody>
      </p:sp>
      <p:pic>
        <p:nvPicPr>
          <p:cNvPr id="56323" name="Picture 3"/>
          <p:cNvPicPr>
            <a:picLocks noChangeAspect="1" noChangeArrowheads="1"/>
          </p:cNvPicPr>
          <p:nvPr/>
        </p:nvPicPr>
        <p:blipFill>
          <a:blip r:embed="rId2"/>
          <a:srcRect/>
          <a:stretch>
            <a:fillRect/>
          </a:stretch>
        </p:blipFill>
        <p:spPr bwMode="auto">
          <a:xfrm>
            <a:off x="1901825" y="1633538"/>
            <a:ext cx="5343525" cy="4333875"/>
          </a:xfrm>
          <a:prstGeom prst="rect">
            <a:avLst/>
          </a:prstGeom>
          <a:noFill/>
          <a:ln w="9525">
            <a:noFill/>
            <a:miter lim="800000"/>
            <a:headEnd/>
            <a:tailEnd/>
          </a:ln>
        </p:spPr>
      </p:pic>
      <p:sp>
        <p:nvSpPr>
          <p:cNvPr id="56324" name="Text Box 4"/>
          <p:cNvSpPr txBox="1">
            <a:spLocks noChangeArrowheads="1"/>
          </p:cNvSpPr>
          <p:nvPr/>
        </p:nvSpPr>
        <p:spPr bwMode="auto">
          <a:xfrm>
            <a:off x="358775" y="6161088"/>
            <a:ext cx="8620125" cy="457200"/>
          </a:xfrm>
          <a:prstGeom prst="rect">
            <a:avLst/>
          </a:prstGeom>
          <a:noFill/>
          <a:ln w="9525">
            <a:noFill/>
            <a:miter lim="800000"/>
            <a:headEnd/>
            <a:tailEnd/>
          </a:ln>
        </p:spPr>
        <p:txBody>
          <a:bodyPr wrap="none">
            <a:spAutoFit/>
          </a:bodyPr>
          <a:lstStyle/>
          <a:p>
            <a:r>
              <a:rPr lang="en-US"/>
              <a:t>Looks like all of the last five high PE’s were “irrational exuberance”.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Using Average High PE</a:t>
            </a:r>
          </a:p>
        </p:txBody>
      </p:sp>
      <p:sp>
        <p:nvSpPr>
          <p:cNvPr id="57347" name="Rectangle 3"/>
          <p:cNvSpPr>
            <a:spLocks noGrp="1" noChangeArrowheads="1"/>
          </p:cNvSpPr>
          <p:nvPr>
            <p:ph type="body" idx="1"/>
          </p:nvPr>
        </p:nvSpPr>
        <p:spPr/>
        <p:txBody>
          <a:bodyPr/>
          <a:lstStyle/>
          <a:p>
            <a:pPr eaLnBrk="1" hangingPunct="1"/>
            <a:r>
              <a:rPr lang="en-US" sz="3600" smtClean="0"/>
              <a:t>If projected EPS is $2.64 (20% growth rate)</a:t>
            </a:r>
          </a:p>
          <a:p>
            <a:pPr eaLnBrk="1" hangingPunct="1"/>
            <a:r>
              <a:rPr lang="en-US" sz="3600" smtClean="0"/>
              <a:t>And we use average high PE of 53.3</a:t>
            </a:r>
          </a:p>
          <a:p>
            <a:pPr eaLnBrk="1" hangingPunct="1"/>
            <a:r>
              <a:rPr lang="en-US" sz="3600" smtClean="0"/>
              <a:t>We get a projected high price of $140.71</a:t>
            </a:r>
            <a:endParaRPr 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Using Projected High PE</a:t>
            </a:r>
          </a:p>
        </p:txBody>
      </p:sp>
      <p:sp>
        <p:nvSpPr>
          <p:cNvPr id="48131" name="Rectangle 3"/>
          <p:cNvSpPr>
            <a:spLocks noGrp="1" noChangeArrowheads="1"/>
          </p:cNvSpPr>
          <p:nvPr>
            <p:ph type="body" idx="1"/>
          </p:nvPr>
        </p:nvSpPr>
        <p:spPr>
          <a:xfrm>
            <a:off x="1295400" y="1981200"/>
            <a:ext cx="7731125" cy="4343400"/>
          </a:xfrm>
        </p:spPr>
        <p:txBody>
          <a:bodyPr rtlCol="0">
            <a:normAutofit lnSpcReduction="10000"/>
          </a:bodyPr>
          <a:lstStyle/>
          <a:p>
            <a:pPr eaLnBrk="1" fontAlgn="auto" hangingPunct="1">
              <a:spcAft>
                <a:spcPts val="0"/>
              </a:spcAft>
              <a:buFont typeface="Arial" pitchFamily="34" charset="0"/>
              <a:buChar char="•"/>
              <a:defRPr/>
            </a:pPr>
            <a:r>
              <a:rPr lang="en-US" sz="3600"/>
              <a:t>If projected EPS is $2.64 (20% growth rate)</a:t>
            </a:r>
          </a:p>
          <a:p>
            <a:pPr eaLnBrk="1" fontAlgn="auto" hangingPunct="1">
              <a:spcAft>
                <a:spcPts val="0"/>
              </a:spcAft>
              <a:buFont typeface="Arial" pitchFamily="34" charset="0"/>
              <a:buChar char="•"/>
              <a:defRPr/>
            </a:pPr>
            <a:r>
              <a:rPr lang="en-US" sz="3600"/>
              <a:t>And we use projected high PE of 25.0</a:t>
            </a:r>
          </a:p>
          <a:p>
            <a:pPr eaLnBrk="1" fontAlgn="auto" hangingPunct="1">
              <a:spcAft>
                <a:spcPts val="0"/>
              </a:spcAft>
              <a:buFont typeface="Arial" pitchFamily="34" charset="0"/>
              <a:buChar char="•"/>
              <a:defRPr/>
            </a:pPr>
            <a:r>
              <a:rPr lang="en-US" sz="3600"/>
              <a:t>We get a projected high price of $66.00</a:t>
            </a:r>
          </a:p>
          <a:p>
            <a:pPr eaLnBrk="1" fontAlgn="auto" hangingPunct="1">
              <a:spcAft>
                <a:spcPts val="0"/>
              </a:spcAft>
              <a:buFont typeface="Arial" pitchFamily="34" charset="0"/>
              <a:buChar char="•"/>
              <a:defRPr/>
            </a:pPr>
            <a:r>
              <a:rPr lang="en-US" sz="3600"/>
              <a:t>Compare this to $140.71</a:t>
            </a:r>
          </a:p>
          <a:p>
            <a:pPr eaLnBrk="1" fontAlgn="auto" hangingPunct="1">
              <a:spcAft>
                <a:spcPts val="0"/>
              </a:spcAft>
              <a:buFont typeface="Arial" pitchFamily="34" charset="0"/>
              <a:buChar char="•"/>
              <a:defRPr/>
            </a:pPr>
            <a:r>
              <a:rPr lang="en-US" sz="3600"/>
              <a:t>Which is more realistic?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Using Average Low PE</a:t>
            </a:r>
          </a:p>
        </p:txBody>
      </p:sp>
      <p:sp>
        <p:nvSpPr>
          <p:cNvPr id="59395" name="Rectangle 3"/>
          <p:cNvSpPr>
            <a:spLocks noGrp="1" noChangeArrowheads="1"/>
          </p:cNvSpPr>
          <p:nvPr>
            <p:ph type="body" idx="1"/>
          </p:nvPr>
        </p:nvSpPr>
        <p:spPr/>
        <p:txBody>
          <a:bodyPr/>
          <a:lstStyle/>
          <a:p>
            <a:pPr eaLnBrk="1" hangingPunct="1"/>
            <a:r>
              <a:rPr lang="en-US" sz="3600" smtClean="0"/>
              <a:t>Current TTM EPS is $1.08</a:t>
            </a:r>
          </a:p>
          <a:p>
            <a:pPr eaLnBrk="1" hangingPunct="1"/>
            <a:r>
              <a:rPr lang="en-US" sz="3600" smtClean="0"/>
              <a:t>And we use average low PE of 20.2</a:t>
            </a:r>
          </a:p>
          <a:p>
            <a:pPr eaLnBrk="1" hangingPunct="1"/>
            <a:r>
              <a:rPr lang="en-US" sz="3600" smtClean="0"/>
              <a:t>We get a projected low price of $21.82</a:t>
            </a:r>
            <a:endParaRPr lang="en-US"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Using Projected Low PE</a:t>
            </a:r>
          </a:p>
        </p:txBody>
      </p:sp>
      <p:sp>
        <p:nvSpPr>
          <p:cNvPr id="60419" name="Rectangle 3"/>
          <p:cNvSpPr>
            <a:spLocks noGrp="1" noChangeArrowheads="1"/>
          </p:cNvSpPr>
          <p:nvPr>
            <p:ph type="body" idx="1"/>
          </p:nvPr>
        </p:nvSpPr>
        <p:spPr>
          <a:xfrm>
            <a:off x="1295400" y="1981200"/>
            <a:ext cx="7731125" cy="4343400"/>
          </a:xfrm>
        </p:spPr>
        <p:txBody>
          <a:bodyPr/>
          <a:lstStyle/>
          <a:p>
            <a:pPr eaLnBrk="1" hangingPunct="1"/>
            <a:r>
              <a:rPr lang="en-US" sz="3600" smtClean="0"/>
              <a:t>Current TTM EPS is $1.08</a:t>
            </a:r>
          </a:p>
          <a:p>
            <a:pPr eaLnBrk="1" hangingPunct="1"/>
            <a:r>
              <a:rPr lang="en-US" sz="3600" smtClean="0"/>
              <a:t>And we use projected low PE of 17.0</a:t>
            </a:r>
          </a:p>
          <a:p>
            <a:pPr eaLnBrk="1" hangingPunct="1"/>
            <a:r>
              <a:rPr lang="en-US" sz="3600" smtClean="0"/>
              <a:t>We get a projected low price of $7.56</a:t>
            </a:r>
          </a:p>
          <a:p>
            <a:pPr eaLnBrk="1" hangingPunct="1"/>
            <a:r>
              <a:rPr lang="en-US" sz="3600" smtClean="0"/>
              <a:t>Compare this to $21.82</a:t>
            </a:r>
          </a:p>
          <a:p>
            <a:pPr eaLnBrk="1" hangingPunct="1"/>
            <a:r>
              <a:rPr lang="en-US" sz="3600" smtClean="0"/>
              <a:t>Which is more realistic?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Impact on Price Zones</a:t>
            </a:r>
          </a:p>
        </p:txBody>
      </p:sp>
      <p:graphicFrame>
        <p:nvGraphicFramePr>
          <p:cNvPr id="1026" name="Object 2"/>
          <p:cNvGraphicFramePr>
            <a:graphicFrameLocks noChangeAspect="1"/>
          </p:cNvGraphicFramePr>
          <p:nvPr/>
        </p:nvGraphicFramePr>
        <p:xfrm>
          <a:off x="1762125" y="2033588"/>
          <a:ext cx="5772150" cy="3257550"/>
        </p:xfrm>
        <a:graphic>
          <a:graphicData uri="http://schemas.openxmlformats.org/presentationml/2006/ole">
            <p:oleObj spid="_x0000_s1026" name="Worksheet" r:id="rId3" imgW="6982301" imgH="3943826" progId="Excel.Sheet.8">
              <p:embed/>
            </p:oleObj>
          </a:graphicData>
        </a:graphic>
      </p:graphicFrame>
      <p:sp>
        <p:nvSpPr>
          <p:cNvPr id="1028" name="Text Box 4"/>
          <p:cNvSpPr txBox="1">
            <a:spLocks noChangeArrowheads="1"/>
          </p:cNvSpPr>
          <p:nvPr/>
        </p:nvSpPr>
        <p:spPr bwMode="auto">
          <a:xfrm>
            <a:off x="1347788" y="5746750"/>
            <a:ext cx="6635750" cy="822325"/>
          </a:xfrm>
          <a:prstGeom prst="rect">
            <a:avLst/>
          </a:prstGeom>
          <a:noFill/>
          <a:ln w="9525">
            <a:noFill/>
            <a:miter lim="800000"/>
            <a:headEnd/>
            <a:tailEnd/>
          </a:ln>
        </p:spPr>
        <p:txBody>
          <a:bodyPr wrap="none">
            <a:spAutoFit/>
          </a:bodyPr>
          <a:lstStyle/>
          <a:p>
            <a:r>
              <a:rPr lang="en-US"/>
              <a:t>Projected EPS = $2.64	Current Price = $32.46</a:t>
            </a:r>
          </a:p>
          <a:p>
            <a:r>
              <a:rPr lang="en-US"/>
              <a:t>TTM EPS = $1.08 		33:33:33 Zoning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Use Your Own Projected PE Ratios</a:t>
            </a:r>
          </a:p>
        </p:txBody>
      </p:sp>
      <p:pic>
        <p:nvPicPr>
          <p:cNvPr id="61443" name="Picture 3"/>
          <p:cNvPicPr>
            <a:picLocks noChangeAspect="1" noChangeArrowheads="1"/>
          </p:cNvPicPr>
          <p:nvPr/>
        </p:nvPicPr>
        <p:blipFill>
          <a:blip r:embed="rId2"/>
          <a:srcRect l="993" t="55685" r="20013" b="17104"/>
          <a:stretch>
            <a:fillRect/>
          </a:stretch>
        </p:blipFill>
        <p:spPr bwMode="auto">
          <a:xfrm>
            <a:off x="1284288" y="2052638"/>
            <a:ext cx="7726362"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Judgment</a:t>
            </a:r>
          </a:p>
        </p:txBody>
      </p:sp>
      <p:sp>
        <p:nvSpPr>
          <p:cNvPr id="62467" name="Rectangle 3"/>
          <p:cNvSpPr>
            <a:spLocks noGrp="1" noChangeArrowheads="1"/>
          </p:cNvSpPr>
          <p:nvPr>
            <p:ph type="body" idx="1"/>
          </p:nvPr>
        </p:nvSpPr>
        <p:spPr/>
        <p:txBody>
          <a:bodyPr/>
          <a:lstStyle/>
          <a:p>
            <a:pPr eaLnBrk="1" hangingPunct="1"/>
            <a:r>
              <a:rPr lang="en-US" smtClean="0"/>
              <a:t>What will the average high and low PE’s be for the next five years?</a:t>
            </a:r>
          </a:p>
          <a:p>
            <a:pPr lvl="1" eaLnBrk="1" hangingPunct="1"/>
            <a:r>
              <a:rPr lang="en-US" smtClean="0"/>
              <a:t>Same as the last five years?</a:t>
            </a:r>
          </a:p>
          <a:p>
            <a:pPr lvl="1" eaLnBrk="1" hangingPunct="1"/>
            <a:r>
              <a:rPr lang="en-US" smtClean="0"/>
              <a:t>Based on your projected growth rate and PEG?</a:t>
            </a:r>
          </a:p>
          <a:p>
            <a:pPr lvl="1" eaLnBrk="1" hangingPunct="1"/>
            <a:r>
              <a:rPr lang="en-US" smtClean="0"/>
              <a:t>Based on the first five years?</a:t>
            </a:r>
          </a:p>
          <a:p>
            <a:pPr lvl="1" eaLnBrk="1" hangingPunct="1"/>
            <a:r>
              <a:rPr lang="en-US" smtClean="0"/>
              <a:t>Based on your best guess?</a:t>
            </a:r>
          </a:p>
          <a:p>
            <a:pPr lvl="1" eaLnBrk="1" hangingPunct="1"/>
            <a:r>
              <a:rPr lang="en-US" b="1" smtClean="0"/>
              <a:t>Market P/Es???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S &amp; P 500 P/E Ratio</a:t>
            </a:r>
          </a:p>
        </p:txBody>
      </p:sp>
      <p:sp>
        <p:nvSpPr>
          <p:cNvPr id="4" name="Slide Number Placeholder 3"/>
          <p:cNvSpPr>
            <a:spLocks noGrp="1"/>
          </p:cNvSpPr>
          <p:nvPr>
            <p:ph type="sldNum" sz="quarter" idx="12"/>
          </p:nvPr>
        </p:nvSpPr>
        <p:spPr/>
        <p:txBody>
          <a:bodyPr/>
          <a:lstStyle/>
          <a:p>
            <a:pPr>
              <a:defRPr/>
            </a:pPr>
            <a:fld id="{A652C6F5-3B0A-41AE-9477-3BA94F0E18D0}" type="slidenum">
              <a:rPr lang="en-US" smtClean="0"/>
              <a:pPr>
                <a:defRPr/>
              </a:pPr>
              <a:t>59</a:t>
            </a:fld>
            <a:endParaRPr lang="en-US"/>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What Is A P/E?</a:t>
            </a:r>
          </a:p>
        </p:txBody>
      </p:sp>
      <p:sp>
        <p:nvSpPr>
          <p:cNvPr id="10243" name="Rectangle 3"/>
          <p:cNvSpPr>
            <a:spLocks noGrp="1" noChangeArrowheads="1"/>
          </p:cNvSpPr>
          <p:nvPr>
            <p:ph idx="1"/>
          </p:nvPr>
        </p:nvSpPr>
        <p:spPr>
          <a:xfrm>
            <a:off x="685800" y="1371600"/>
            <a:ext cx="7772400" cy="4114800"/>
          </a:xfrm>
        </p:spPr>
        <p:txBody>
          <a:bodyPr/>
          <a:lstStyle/>
          <a:p>
            <a:pPr eaLnBrk="1" hangingPunct="1">
              <a:buFont typeface="Arial" charset="0"/>
              <a:buNone/>
            </a:pPr>
            <a:endParaRPr lang="en-US" smtClean="0"/>
          </a:p>
          <a:p>
            <a:pPr eaLnBrk="1" hangingPunct="1"/>
            <a:r>
              <a:rPr lang="en-US" smtClean="0"/>
              <a:t>When we take one number, such as the price of a stock and divide it by another number,  such as the earnings for that stock  we get a number which is called a ratio. </a:t>
            </a:r>
          </a:p>
        </p:txBody>
      </p:sp>
      <p:sp>
        <p:nvSpPr>
          <p:cNvPr id="6" name="Slide Number Placeholder 5"/>
          <p:cNvSpPr>
            <a:spLocks noGrp="1"/>
          </p:cNvSpPr>
          <p:nvPr>
            <p:ph type="sldNum" sz="quarter" idx="12"/>
          </p:nvPr>
        </p:nvSpPr>
        <p:spPr/>
        <p:txBody>
          <a:bodyPr/>
          <a:lstStyle/>
          <a:p>
            <a:pPr>
              <a:defRPr/>
            </a:pPr>
            <a:fld id="{E38DE8A3-E04B-420B-A67A-2A4A09D183E2}" type="slidenum">
              <a:rPr lang="en-US"/>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274D5A3-F3EE-409F-AB94-024ADCF5EB52}" type="slidenum">
              <a:rPr lang="en-US"/>
              <a:pPr>
                <a:defRPr/>
              </a:pPr>
              <a:t>60</a:t>
            </a:fld>
            <a:endParaRPr lang="en-US"/>
          </a:p>
        </p:txBody>
      </p:sp>
      <p:pic>
        <p:nvPicPr>
          <p:cNvPr id="64515" name="Picture 5" descr="PE03306_[1]"/>
          <p:cNvPicPr>
            <a:picLocks noChangeAspect="1" noChangeArrowheads="1"/>
          </p:cNvPicPr>
          <p:nvPr/>
        </p:nvPicPr>
        <p:blipFill>
          <a:blip r:embed="rId2"/>
          <a:srcRect/>
          <a:stretch>
            <a:fillRect/>
          </a:stretch>
        </p:blipFill>
        <p:spPr bwMode="auto">
          <a:xfrm>
            <a:off x="1524000" y="3733800"/>
            <a:ext cx="6172200" cy="2552700"/>
          </a:xfrm>
          <a:prstGeom prst="rect">
            <a:avLst/>
          </a:prstGeom>
          <a:noFill/>
          <a:ln w="9525">
            <a:noFill/>
            <a:miter lim="800000"/>
            <a:headEnd/>
            <a:tailEnd/>
          </a:ln>
        </p:spPr>
      </p:pic>
      <p:sp>
        <p:nvSpPr>
          <p:cNvPr id="64516" name="Text Box 6"/>
          <p:cNvSpPr txBox="1">
            <a:spLocks noChangeArrowheads="1"/>
          </p:cNvSpPr>
          <p:nvPr/>
        </p:nvSpPr>
        <p:spPr bwMode="auto">
          <a:xfrm>
            <a:off x="533400" y="457200"/>
            <a:ext cx="8229600" cy="3292475"/>
          </a:xfrm>
          <a:prstGeom prst="rect">
            <a:avLst/>
          </a:prstGeom>
          <a:noFill/>
          <a:ln w="9525">
            <a:noFill/>
            <a:miter lim="800000"/>
            <a:headEnd/>
            <a:tailEnd/>
          </a:ln>
        </p:spPr>
        <p:txBody>
          <a:bodyPr>
            <a:spAutoFit/>
          </a:bodyPr>
          <a:lstStyle/>
          <a:p>
            <a:pPr>
              <a:spcBef>
                <a:spcPct val="50000"/>
              </a:spcBef>
            </a:pPr>
            <a:r>
              <a:rPr lang="en-US" sz="3200" b="1">
                <a:latin typeface="Tahoma" pitchFamily="34" charset="0"/>
              </a:rPr>
              <a:t>If you use P/E’s to help buy stocks when the price is a bargain, then you will have a greater chance of being a successful investor.</a:t>
            </a:r>
          </a:p>
          <a:p>
            <a:pPr>
              <a:spcBef>
                <a:spcPct val="50000"/>
              </a:spcBef>
            </a:pPr>
            <a:r>
              <a:rPr lang="en-US" sz="3200" b="1">
                <a:latin typeface="Tahoma" pitchFamily="34" charset="0"/>
              </a:rPr>
              <a:t>If you don’t use P/E’s you may well be a poor investor.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P/E Terminology</a:t>
            </a:r>
          </a:p>
        </p:txBody>
      </p:sp>
      <p:sp>
        <p:nvSpPr>
          <p:cNvPr id="11267" name="Content Placeholder 2"/>
          <p:cNvSpPr>
            <a:spLocks noGrp="1"/>
          </p:cNvSpPr>
          <p:nvPr>
            <p:ph idx="1"/>
          </p:nvPr>
        </p:nvSpPr>
        <p:spPr/>
        <p:txBody>
          <a:bodyPr/>
          <a:lstStyle/>
          <a:p>
            <a:pPr eaLnBrk="1" hangingPunct="1"/>
            <a:r>
              <a:rPr lang="en-US" sz="2500" smtClean="0"/>
              <a:t>P/E ratio     $100 P</a:t>
            </a:r>
            <a:r>
              <a:rPr lang="en-US" sz="2000" smtClean="0"/>
              <a:t>rice</a:t>
            </a:r>
            <a:r>
              <a:rPr lang="en-US" sz="2500" smtClean="0"/>
              <a:t>/$5 E</a:t>
            </a:r>
            <a:r>
              <a:rPr lang="en-US" sz="2000" smtClean="0"/>
              <a:t>arnings </a:t>
            </a:r>
            <a:r>
              <a:rPr lang="en-US" sz="2500" smtClean="0"/>
              <a:t>= 20 P/E</a:t>
            </a:r>
          </a:p>
          <a:p>
            <a:pPr eaLnBrk="1" hangingPunct="1"/>
            <a:endParaRPr lang="en-US" sz="2500" smtClean="0"/>
          </a:p>
          <a:p>
            <a:pPr eaLnBrk="1" hangingPunct="1"/>
            <a:r>
              <a:rPr lang="en-US" sz="2500" smtClean="0"/>
              <a:t>20 times earnings</a:t>
            </a:r>
          </a:p>
          <a:p>
            <a:pPr eaLnBrk="1" hangingPunct="1"/>
            <a:endParaRPr lang="en-US" sz="2500" smtClean="0"/>
          </a:p>
          <a:p>
            <a:pPr eaLnBrk="1" hangingPunct="1"/>
            <a:r>
              <a:rPr lang="en-US" sz="2500" smtClean="0"/>
              <a:t>Multiple of 20</a:t>
            </a:r>
          </a:p>
          <a:p>
            <a:pPr eaLnBrk="1" hangingPunct="1"/>
            <a:endParaRPr lang="en-US" sz="2500" smtClean="0"/>
          </a:p>
          <a:p>
            <a:pPr eaLnBrk="1" hangingPunct="1"/>
            <a:r>
              <a:rPr lang="en-US" sz="2500" smtClean="0"/>
              <a:t>Valuation</a:t>
            </a:r>
          </a:p>
          <a:p>
            <a:pPr eaLnBrk="1" hangingPunct="1"/>
            <a:endParaRPr lang="en-US" sz="2500" smtClean="0"/>
          </a:p>
          <a:p>
            <a:pPr eaLnBrk="1" hangingPunct="1"/>
            <a:r>
              <a:rPr lang="en-US" sz="2500" smtClean="0"/>
              <a:t>Years to recoup investment</a:t>
            </a:r>
          </a:p>
        </p:txBody>
      </p:sp>
      <p:sp>
        <p:nvSpPr>
          <p:cNvPr id="4" name="Slide Number Placeholder 3"/>
          <p:cNvSpPr>
            <a:spLocks noGrp="1"/>
          </p:cNvSpPr>
          <p:nvPr>
            <p:ph type="sldNum" sz="quarter" idx="12"/>
          </p:nvPr>
        </p:nvSpPr>
        <p:spPr/>
        <p:txBody>
          <a:bodyPr/>
          <a:lstStyle/>
          <a:p>
            <a:pPr>
              <a:defRPr/>
            </a:pPr>
            <a:fld id="{4AA212B4-9E3B-4F13-BD5D-4BBFC190FF0E}"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What Is A P/E?</a:t>
            </a:r>
          </a:p>
        </p:txBody>
      </p:sp>
      <p:sp>
        <p:nvSpPr>
          <p:cNvPr id="12291" name="Rectangle 3"/>
          <p:cNvSpPr>
            <a:spLocks noGrp="1" noChangeArrowheads="1"/>
          </p:cNvSpPr>
          <p:nvPr>
            <p:ph idx="1"/>
          </p:nvPr>
        </p:nvSpPr>
        <p:spPr>
          <a:xfrm>
            <a:off x="609600" y="1371600"/>
            <a:ext cx="7772400" cy="4114800"/>
          </a:xfrm>
        </p:spPr>
        <p:txBody>
          <a:bodyPr/>
          <a:lstStyle/>
          <a:p>
            <a:pPr eaLnBrk="1" hangingPunct="1"/>
            <a:r>
              <a:rPr lang="en-US" smtClean="0"/>
              <a:t>The price to earnings ratio (P/E) is a simple easy way to compare the current price of a stock with the current earnings. </a:t>
            </a:r>
          </a:p>
          <a:p>
            <a:pPr eaLnBrk="1" hangingPunct="1"/>
            <a:endParaRPr lang="en-US" smtClean="0"/>
          </a:p>
          <a:p>
            <a:pPr eaLnBrk="1" hangingPunct="1"/>
            <a:r>
              <a:rPr lang="en-US" smtClean="0"/>
              <a:t>The price of the stock is changing constantly but the earnings only change four times a year. </a:t>
            </a:r>
          </a:p>
          <a:p>
            <a:pPr eaLnBrk="1" hangingPunct="1"/>
            <a:endParaRPr lang="en-US" smtClean="0"/>
          </a:p>
          <a:p>
            <a:pPr eaLnBrk="1" hangingPunct="1"/>
            <a:endParaRPr lang="en-US" smtClean="0"/>
          </a:p>
        </p:txBody>
      </p:sp>
      <p:sp>
        <p:nvSpPr>
          <p:cNvPr id="6" name="Slide Number Placeholder 5"/>
          <p:cNvSpPr>
            <a:spLocks noGrp="1"/>
          </p:cNvSpPr>
          <p:nvPr>
            <p:ph type="sldNum" sz="quarter" idx="12"/>
          </p:nvPr>
        </p:nvSpPr>
        <p:spPr/>
        <p:txBody>
          <a:bodyPr/>
          <a:lstStyle/>
          <a:p>
            <a:pPr>
              <a:defRPr/>
            </a:pPr>
            <a:fld id="{4204E348-EAD2-4F99-9705-78320858E90F}"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7772400" cy="1143000"/>
          </a:xfrm>
        </p:spPr>
        <p:txBody>
          <a:bodyPr/>
          <a:lstStyle/>
          <a:p>
            <a:pPr eaLnBrk="1" hangingPunct="1"/>
            <a:r>
              <a:rPr lang="en-US" smtClean="0"/>
              <a:t>P/E’s </a:t>
            </a:r>
          </a:p>
        </p:txBody>
      </p:sp>
      <p:pic>
        <p:nvPicPr>
          <p:cNvPr id="13315" name="Picture 5" descr="jjrd2l1t[1]"/>
          <p:cNvPicPr>
            <a:picLocks noGrp="1" noChangeAspect="1" noChangeArrowheads="1"/>
          </p:cNvPicPr>
          <p:nvPr>
            <p:ph type="clipArt" sz="half" idx="1"/>
          </p:nvPr>
        </p:nvPicPr>
        <p:blipFill>
          <a:blip r:embed="rId2"/>
          <a:srcRect/>
          <a:stretch>
            <a:fillRect/>
          </a:stretch>
        </p:blipFill>
        <p:spPr>
          <a:xfrm flipH="1">
            <a:off x="228600" y="2209800"/>
            <a:ext cx="2489200" cy="3733800"/>
          </a:xfrm>
          <a:noFill/>
        </p:spPr>
      </p:pic>
      <p:sp>
        <p:nvSpPr>
          <p:cNvPr id="13316" name="Rectangle 3"/>
          <p:cNvSpPr>
            <a:spLocks noGrp="1" noChangeArrowheads="1"/>
          </p:cNvSpPr>
          <p:nvPr>
            <p:ph type="body" sz="half" idx="2"/>
          </p:nvPr>
        </p:nvSpPr>
        <p:spPr>
          <a:xfrm>
            <a:off x="2743200" y="1143000"/>
            <a:ext cx="5791200" cy="4876800"/>
          </a:xfrm>
        </p:spPr>
        <p:txBody>
          <a:bodyPr/>
          <a:lstStyle/>
          <a:p>
            <a:pPr eaLnBrk="1" hangingPunct="1"/>
            <a:r>
              <a:rPr lang="en-US" sz="2800" smtClean="0"/>
              <a:t>In the same way that we compare today’s price of a gallon of gas with the price in previous days, weeks, and months to determine if the current price of gas is high or low, we can compare today’s  P/E for a stock with earlier P/E’s for that same company to help us decide on a “good” price to pay. </a:t>
            </a:r>
          </a:p>
        </p:txBody>
      </p:sp>
      <p:sp>
        <p:nvSpPr>
          <p:cNvPr id="7" name="Slide Number Placeholder 6"/>
          <p:cNvSpPr>
            <a:spLocks noGrp="1"/>
          </p:cNvSpPr>
          <p:nvPr>
            <p:ph type="sldNum" sz="quarter" idx="12"/>
          </p:nvPr>
        </p:nvSpPr>
        <p:spPr/>
        <p:txBody>
          <a:bodyPr/>
          <a:lstStyle/>
          <a:p>
            <a:pPr>
              <a:defRPr/>
            </a:pPr>
            <a:fld id="{51B9385F-3298-4E9B-B817-C375A6DB0399}"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2359</TotalTime>
  <Words>2324</Words>
  <Application>Microsoft PowerPoint</Application>
  <PresentationFormat>On-screen Show (4:3)</PresentationFormat>
  <Paragraphs>291</Paragraphs>
  <Slides>60</Slides>
  <Notes>2</Notes>
  <HiddenSlides>10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Times New Roman</vt:lpstr>
      <vt:lpstr>Arial</vt:lpstr>
      <vt:lpstr>Calibri</vt:lpstr>
      <vt:lpstr>Tahoma</vt:lpstr>
      <vt:lpstr>Office Theme</vt:lpstr>
      <vt:lpstr>Worksheet</vt:lpstr>
      <vt:lpstr>P/E’s for Beginners  or P/E Refresher</vt:lpstr>
      <vt:lpstr>P/E’s For Beginners</vt:lpstr>
      <vt:lpstr>P/E Refresher</vt:lpstr>
      <vt:lpstr>What We Will Cover</vt:lpstr>
      <vt:lpstr>What is a P/E?</vt:lpstr>
      <vt:lpstr>What Is A P/E?</vt:lpstr>
      <vt:lpstr>P/E Terminology</vt:lpstr>
      <vt:lpstr>What Is A P/E?</vt:lpstr>
      <vt:lpstr>P/E’s </vt:lpstr>
      <vt:lpstr>What Is A P/E? </vt:lpstr>
      <vt:lpstr>Why we Look at P/E’s</vt:lpstr>
      <vt:lpstr>Why We Look at P/E’s </vt:lpstr>
      <vt:lpstr>Why We Look at P/E’s</vt:lpstr>
      <vt:lpstr>Why We look at P/E’s</vt:lpstr>
      <vt:lpstr>P/E Tells Us How Investors Value a Company’s Stock</vt:lpstr>
      <vt:lpstr>P/E Tells Us How Investors Value a Company’s Stock</vt:lpstr>
      <vt:lpstr>Price per share/Earnings per share =P/E Ratio</vt:lpstr>
      <vt:lpstr>Example</vt:lpstr>
      <vt:lpstr>P/E’s</vt:lpstr>
      <vt:lpstr>P/E’s</vt:lpstr>
      <vt:lpstr>P/E’s</vt:lpstr>
      <vt:lpstr>Where to Find Today’s P/E</vt:lpstr>
      <vt:lpstr>Where To Find the Earnings </vt:lpstr>
      <vt:lpstr>Where To Find the Earnings </vt:lpstr>
      <vt:lpstr>Where to Find the Average P/E</vt:lpstr>
      <vt:lpstr>Where to Find the Average P/E</vt:lpstr>
      <vt:lpstr>Where to Find the Average P/E</vt:lpstr>
      <vt:lpstr>What does this P/E Ratio tell us?</vt:lpstr>
      <vt:lpstr>Different Kinds of P/E’s</vt:lpstr>
      <vt:lpstr>Trailing P/E</vt:lpstr>
      <vt:lpstr>Trailing P/E</vt:lpstr>
      <vt:lpstr>Slide 32</vt:lpstr>
      <vt:lpstr>Forward Looking P/E</vt:lpstr>
      <vt:lpstr>Forward Looking P/E</vt:lpstr>
      <vt:lpstr>Forward Looking P/E</vt:lpstr>
      <vt:lpstr>Forward Looking P/E</vt:lpstr>
      <vt:lpstr>The Average P/E</vt:lpstr>
      <vt:lpstr>Average P/E</vt:lpstr>
      <vt:lpstr>Signature P/E</vt:lpstr>
      <vt:lpstr>Average P/E for Procter &amp; Gamble</vt:lpstr>
      <vt:lpstr>Signature P/E for Procter &amp; Gamble</vt:lpstr>
      <vt:lpstr>When To Look At Signature P/E</vt:lpstr>
      <vt:lpstr>Why Some Stocks Have Higher P/E’s</vt:lpstr>
      <vt:lpstr>Slide 44</vt:lpstr>
      <vt:lpstr>Slide 45</vt:lpstr>
      <vt:lpstr>High and Low PE Ratios</vt:lpstr>
      <vt:lpstr>Average High and Low PE’s</vt:lpstr>
      <vt:lpstr>Projected High and Low PE’s</vt:lpstr>
      <vt:lpstr>Projected High and Low PE’s</vt:lpstr>
      <vt:lpstr>Section 3 for Resmed</vt:lpstr>
      <vt:lpstr>PE Graph for Resmed</vt:lpstr>
      <vt:lpstr>Using Average High PE</vt:lpstr>
      <vt:lpstr>Using Projected High PE</vt:lpstr>
      <vt:lpstr>Using Average Low PE</vt:lpstr>
      <vt:lpstr>Using Projected Low PE</vt:lpstr>
      <vt:lpstr>Impact on Price Zones</vt:lpstr>
      <vt:lpstr>Use Your Own Projected PE Ratios</vt:lpstr>
      <vt:lpstr>Judgment</vt:lpstr>
      <vt:lpstr>S &amp; P 500 P/E Ratio</vt:lpstr>
      <vt:lpstr>Slide 60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P/E’s</dc:title>
  <dc:creator>Gretchen Hurt</dc:creator>
  <cp:lastModifiedBy>CC &amp; CJ</cp:lastModifiedBy>
  <cp:revision>63</cp:revision>
  <cp:lastPrinted>2004-08-22T16:51:07Z</cp:lastPrinted>
  <dcterms:created xsi:type="dcterms:W3CDTF">2004-07-26T23:41:45Z</dcterms:created>
  <dcterms:modified xsi:type="dcterms:W3CDTF">2008-08-15T19:48:22Z</dcterms:modified>
</cp:coreProperties>
</file>