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674" r:id="rId3"/>
  </p:sldMasterIdLst>
  <p:notesMasterIdLst>
    <p:notesMasterId r:id="rId21"/>
  </p:notesMasterIdLst>
  <p:handoutMasterIdLst>
    <p:handoutMasterId r:id="rId22"/>
  </p:handoutMasterIdLst>
  <p:sldIdLst>
    <p:sldId id="295" r:id="rId4"/>
    <p:sldId id="280" r:id="rId5"/>
    <p:sldId id="353" r:id="rId6"/>
    <p:sldId id="366" r:id="rId7"/>
    <p:sldId id="367" r:id="rId8"/>
    <p:sldId id="354" r:id="rId9"/>
    <p:sldId id="361" r:id="rId10"/>
    <p:sldId id="355" r:id="rId11"/>
    <p:sldId id="356" r:id="rId12"/>
    <p:sldId id="357" r:id="rId13"/>
    <p:sldId id="358" r:id="rId14"/>
    <p:sldId id="359" r:id="rId15"/>
    <p:sldId id="360" r:id="rId16"/>
    <p:sldId id="362" r:id="rId17"/>
    <p:sldId id="363" r:id="rId18"/>
    <p:sldId id="364" r:id="rId19"/>
    <p:sldId id="365" r:id="rId20"/>
  </p:sldIdLst>
  <p:sldSz cx="9144000" cy="6858000" type="screen4x3"/>
  <p:notesSz cx="7102475" cy="93884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6"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6"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6"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6"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6"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16"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16"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16"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1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2257" autoAdjust="0"/>
  </p:normalViewPr>
  <p:slideViewPr>
    <p:cSldViewPr>
      <p:cViewPr varScale="1">
        <p:scale>
          <a:sx n="116" d="100"/>
          <a:sy n="116" d="100"/>
        </p:scale>
        <p:origin x="15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1026"/>
          <p:cNvSpPr>
            <a:spLocks noGrp="1" noChangeArrowheads="1"/>
          </p:cNvSpPr>
          <p:nvPr>
            <p:ph type="hdr" sz="quarter"/>
          </p:nvPr>
        </p:nvSpPr>
        <p:spPr bwMode="auto">
          <a:xfrm>
            <a:off x="0" y="0"/>
            <a:ext cx="3078163" cy="469900"/>
          </a:xfrm>
          <a:prstGeom prst="rect">
            <a:avLst/>
          </a:prstGeom>
          <a:noFill/>
          <a:ln w="9525">
            <a:noFill/>
            <a:miter lim="800000"/>
            <a:headEnd/>
            <a:tailEnd/>
          </a:ln>
        </p:spPr>
        <p:txBody>
          <a:bodyPr vert="horz" wrap="square" lIns="94230" tIns="47115" rIns="94230" bIns="47115" numCol="1" anchor="t" anchorCtr="0" compatLnSpc="1">
            <a:prstTxWarp prst="textNoShape">
              <a:avLst/>
            </a:prstTxWarp>
          </a:bodyPr>
          <a:lstStyle>
            <a:lvl1pPr defTabSz="942404">
              <a:defRPr sz="1200">
                <a:latin typeface="Arial" charset="0"/>
                <a:ea typeface="ヒラギノ角ゴ Pro W3" pitchFamily="60" charset="-128"/>
              </a:defRPr>
            </a:lvl1pPr>
          </a:lstStyle>
          <a:p>
            <a:pPr>
              <a:defRPr/>
            </a:pPr>
            <a:endParaRPr lang="en-US"/>
          </a:p>
        </p:txBody>
      </p:sp>
      <p:sp>
        <p:nvSpPr>
          <p:cNvPr id="82947" name="Rectangle 1027"/>
          <p:cNvSpPr>
            <a:spLocks noGrp="1" noChangeArrowheads="1"/>
          </p:cNvSpPr>
          <p:nvPr>
            <p:ph type="dt" sz="quarter" idx="1"/>
          </p:nvPr>
        </p:nvSpPr>
        <p:spPr bwMode="auto">
          <a:xfrm>
            <a:off x="4024313" y="0"/>
            <a:ext cx="3078162" cy="469900"/>
          </a:xfrm>
          <a:prstGeom prst="rect">
            <a:avLst/>
          </a:prstGeom>
          <a:noFill/>
          <a:ln w="9525">
            <a:noFill/>
            <a:miter lim="800000"/>
            <a:headEnd/>
            <a:tailEnd/>
          </a:ln>
        </p:spPr>
        <p:txBody>
          <a:bodyPr vert="horz" wrap="square" lIns="94230" tIns="47115" rIns="94230" bIns="47115" numCol="1" anchor="t" anchorCtr="0" compatLnSpc="1">
            <a:prstTxWarp prst="textNoShape">
              <a:avLst/>
            </a:prstTxWarp>
          </a:bodyPr>
          <a:lstStyle>
            <a:lvl1pPr algn="r" defTabSz="942404">
              <a:defRPr sz="1200">
                <a:latin typeface="Arial" charset="0"/>
                <a:ea typeface="ヒラギノ角ゴ Pro W3" pitchFamily="60" charset="-128"/>
              </a:defRPr>
            </a:lvl1pPr>
          </a:lstStyle>
          <a:p>
            <a:pPr>
              <a:defRPr/>
            </a:pPr>
            <a:endParaRPr lang="en-US"/>
          </a:p>
        </p:txBody>
      </p:sp>
      <p:sp>
        <p:nvSpPr>
          <p:cNvPr id="82948" name="Rectangle 1028"/>
          <p:cNvSpPr>
            <a:spLocks noGrp="1" noChangeArrowheads="1"/>
          </p:cNvSpPr>
          <p:nvPr>
            <p:ph type="ftr" sz="quarter" idx="2"/>
          </p:nvPr>
        </p:nvSpPr>
        <p:spPr bwMode="auto">
          <a:xfrm>
            <a:off x="0" y="8918575"/>
            <a:ext cx="3078163" cy="469900"/>
          </a:xfrm>
          <a:prstGeom prst="rect">
            <a:avLst/>
          </a:prstGeom>
          <a:noFill/>
          <a:ln w="9525">
            <a:noFill/>
            <a:miter lim="800000"/>
            <a:headEnd/>
            <a:tailEnd/>
          </a:ln>
        </p:spPr>
        <p:txBody>
          <a:bodyPr vert="horz" wrap="square" lIns="94230" tIns="47115" rIns="94230" bIns="47115" numCol="1" anchor="b" anchorCtr="0" compatLnSpc="1">
            <a:prstTxWarp prst="textNoShape">
              <a:avLst/>
            </a:prstTxWarp>
          </a:bodyPr>
          <a:lstStyle>
            <a:lvl1pPr defTabSz="942404">
              <a:defRPr sz="1200">
                <a:latin typeface="Arial" charset="0"/>
                <a:ea typeface="ヒラギノ角ゴ Pro W3" pitchFamily="60" charset="-128"/>
              </a:defRPr>
            </a:lvl1pPr>
          </a:lstStyle>
          <a:p>
            <a:pPr>
              <a:defRPr/>
            </a:pPr>
            <a:endParaRPr lang="en-US"/>
          </a:p>
        </p:txBody>
      </p:sp>
      <p:sp>
        <p:nvSpPr>
          <p:cNvPr id="82949" name="Rectangle 1029"/>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p:spPr>
        <p:txBody>
          <a:bodyPr vert="horz" wrap="square" lIns="94230" tIns="47115" rIns="94230" bIns="47115" numCol="1" anchor="b" anchorCtr="0" compatLnSpc="1">
            <a:prstTxWarp prst="textNoShape">
              <a:avLst/>
            </a:prstTxWarp>
          </a:bodyPr>
          <a:lstStyle>
            <a:lvl1pPr algn="r" defTabSz="942404">
              <a:defRPr sz="1200"/>
            </a:lvl1pPr>
          </a:lstStyle>
          <a:p>
            <a:pPr>
              <a:defRPr/>
            </a:pPr>
            <a:fld id="{DA36147B-5D8A-40E8-B7A6-C6A477071C03}" type="slidenum">
              <a:rPr lang="en-US" altLang="en-US"/>
              <a:pPr>
                <a:defRPr/>
              </a:pPr>
              <a:t>‹#›</a:t>
            </a:fld>
            <a:endParaRPr lang="en-US" altLang="en-US"/>
          </a:p>
        </p:txBody>
      </p:sp>
    </p:spTree>
    <p:extLst>
      <p:ext uri="{BB962C8B-B14F-4D97-AF65-F5344CB8AC3E}">
        <p14:creationId xmlns:p14="http://schemas.microsoft.com/office/powerpoint/2010/main" val="1349010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78163" cy="469900"/>
          </a:xfrm>
          <a:prstGeom prst="rect">
            <a:avLst/>
          </a:prstGeom>
          <a:noFill/>
          <a:ln w="9525">
            <a:noFill/>
            <a:miter lim="800000"/>
            <a:headEnd/>
            <a:tailEnd/>
          </a:ln>
        </p:spPr>
        <p:txBody>
          <a:bodyPr vert="horz" wrap="square" lIns="94230" tIns="47115" rIns="94230" bIns="47115" numCol="1" anchor="t" anchorCtr="0" compatLnSpc="1">
            <a:prstTxWarp prst="textNoShape">
              <a:avLst/>
            </a:prstTxWarp>
          </a:bodyPr>
          <a:lstStyle>
            <a:lvl1pPr defTabSz="942404">
              <a:defRPr sz="1200">
                <a:latin typeface="Arial" charset="0"/>
                <a:ea typeface="ヒラギノ角ゴ Pro W3" pitchFamily="60" charset="-128"/>
              </a:defRPr>
            </a:lvl1pPr>
          </a:lstStyle>
          <a:p>
            <a:pPr>
              <a:defRPr/>
            </a:pPr>
            <a:endParaRPr lang="en-US"/>
          </a:p>
        </p:txBody>
      </p:sp>
      <p:sp>
        <p:nvSpPr>
          <p:cNvPr id="52227" name="Rectangle 3"/>
          <p:cNvSpPr>
            <a:spLocks noGrp="1" noChangeArrowheads="1"/>
          </p:cNvSpPr>
          <p:nvPr>
            <p:ph type="dt" idx="1"/>
          </p:nvPr>
        </p:nvSpPr>
        <p:spPr bwMode="auto">
          <a:xfrm>
            <a:off x="4024313" y="0"/>
            <a:ext cx="3078162" cy="469900"/>
          </a:xfrm>
          <a:prstGeom prst="rect">
            <a:avLst/>
          </a:prstGeom>
          <a:noFill/>
          <a:ln w="9525">
            <a:noFill/>
            <a:miter lim="800000"/>
            <a:headEnd/>
            <a:tailEnd/>
          </a:ln>
        </p:spPr>
        <p:txBody>
          <a:bodyPr vert="horz" wrap="square" lIns="94230" tIns="47115" rIns="94230" bIns="47115" numCol="1" anchor="t" anchorCtr="0" compatLnSpc="1">
            <a:prstTxWarp prst="textNoShape">
              <a:avLst/>
            </a:prstTxWarp>
          </a:bodyPr>
          <a:lstStyle>
            <a:lvl1pPr algn="r" defTabSz="942404">
              <a:defRPr sz="1200">
                <a:latin typeface="Arial" charset="0"/>
                <a:ea typeface="ヒラギノ角ゴ Pro W3" pitchFamily="60" charset="-128"/>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p:cNvSpPr>
            <a:spLocks noGrp="1" noChangeArrowheads="1"/>
          </p:cNvSpPr>
          <p:nvPr>
            <p:ph type="body" sz="quarter" idx="3"/>
          </p:nvPr>
        </p:nvSpPr>
        <p:spPr bwMode="auto">
          <a:xfrm>
            <a:off x="946150" y="4460875"/>
            <a:ext cx="5210175" cy="4224338"/>
          </a:xfrm>
          <a:prstGeom prst="rect">
            <a:avLst/>
          </a:prstGeom>
          <a:noFill/>
          <a:ln w="9525">
            <a:noFill/>
            <a:miter lim="800000"/>
            <a:headEnd/>
            <a:tailEnd/>
          </a:ln>
        </p:spPr>
        <p:txBody>
          <a:bodyPr vert="horz" wrap="square" lIns="94230" tIns="47115" rIns="94230" bIns="471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918575"/>
            <a:ext cx="3078163" cy="469900"/>
          </a:xfrm>
          <a:prstGeom prst="rect">
            <a:avLst/>
          </a:prstGeom>
          <a:noFill/>
          <a:ln w="9525">
            <a:noFill/>
            <a:miter lim="800000"/>
            <a:headEnd/>
            <a:tailEnd/>
          </a:ln>
        </p:spPr>
        <p:txBody>
          <a:bodyPr vert="horz" wrap="square" lIns="94230" tIns="47115" rIns="94230" bIns="47115" numCol="1" anchor="b" anchorCtr="0" compatLnSpc="1">
            <a:prstTxWarp prst="textNoShape">
              <a:avLst/>
            </a:prstTxWarp>
          </a:bodyPr>
          <a:lstStyle>
            <a:lvl1pPr defTabSz="942404">
              <a:defRPr sz="1200">
                <a:latin typeface="Arial" charset="0"/>
                <a:ea typeface="ヒラギノ角ゴ Pro W3" pitchFamily="60" charset="-128"/>
              </a:defRPr>
            </a:lvl1pPr>
          </a:lstStyle>
          <a:p>
            <a:pPr>
              <a:defRPr/>
            </a:pPr>
            <a:endParaRPr lang="en-US"/>
          </a:p>
        </p:txBody>
      </p:sp>
      <p:sp>
        <p:nvSpPr>
          <p:cNvPr id="52231" name="Rectangle 7"/>
          <p:cNvSpPr>
            <a:spLocks noGrp="1" noChangeArrowheads="1"/>
          </p:cNvSpPr>
          <p:nvPr>
            <p:ph type="sldNum" sz="quarter" idx="5"/>
          </p:nvPr>
        </p:nvSpPr>
        <p:spPr bwMode="auto">
          <a:xfrm>
            <a:off x="4024313" y="8918575"/>
            <a:ext cx="3078162" cy="469900"/>
          </a:xfrm>
          <a:prstGeom prst="rect">
            <a:avLst/>
          </a:prstGeom>
          <a:noFill/>
          <a:ln w="9525">
            <a:noFill/>
            <a:miter lim="800000"/>
            <a:headEnd/>
            <a:tailEnd/>
          </a:ln>
        </p:spPr>
        <p:txBody>
          <a:bodyPr vert="horz" wrap="square" lIns="94230" tIns="47115" rIns="94230" bIns="47115" numCol="1" anchor="b" anchorCtr="0" compatLnSpc="1">
            <a:prstTxWarp prst="textNoShape">
              <a:avLst/>
            </a:prstTxWarp>
          </a:bodyPr>
          <a:lstStyle>
            <a:lvl1pPr algn="r" defTabSz="942404">
              <a:defRPr sz="1200"/>
            </a:lvl1pPr>
          </a:lstStyle>
          <a:p>
            <a:pPr>
              <a:defRPr/>
            </a:pPr>
            <a:fld id="{5BF83E9B-B763-4FB1-BF26-370CFE0993A3}" type="slidenum">
              <a:rPr lang="en-US" altLang="en-US"/>
              <a:pPr>
                <a:defRPr/>
              </a:pPr>
              <a:t>‹#›</a:t>
            </a:fld>
            <a:endParaRPr lang="en-US" altLang="en-US"/>
          </a:p>
        </p:txBody>
      </p:sp>
    </p:spTree>
    <p:extLst>
      <p:ext uri="{BB962C8B-B14F-4D97-AF65-F5344CB8AC3E}">
        <p14:creationId xmlns:p14="http://schemas.microsoft.com/office/powerpoint/2010/main" val="1113155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6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6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6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6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6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ヒラギノ角ゴ Pro W3" pitchFamily="16" charset="-128"/>
              </a:rPr>
              <a:t>House cleaning on legal issues</a:t>
            </a: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2400">
                <a:solidFill>
                  <a:schemeClr val="tx1"/>
                </a:solidFill>
                <a:latin typeface="Arial" panose="020B0604020202020204" pitchFamily="34" charset="0"/>
                <a:ea typeface="ヒラギノ角ゴ Pro W3" pitchFamily="16" charset="-128"/>
              </a:defRPr>
            </a:lvl1pPr>
            <a:lvl2pPr marL="742950" indent="-285750" defTabSz="941388">
              <a:defRPr sz="2400">
                <a:solidFill>
                  <a:schemeClr val="tx1"/>
                </a:solidFill>
                <a:latin typeface="Arial" panose="020B0604020202020204" pitchFamily="34" charset="0"/>
                <a:ea typeface="ヒラギノ角ゴ Pro W3" pitchFamily="16" charset="-128"/>
              </a:defRPr>
            </a:lvl2pPr>
            <a:lvl3pPr marL="1143000" indent="-228600" defTabSz="941388">
              <a:defRPr sz="2400">
                <a:solidFill>
                  <a:schemeClr val="tx1"/>
                </a:solidFill>
                <a:latin typeface="Arial" panose="020B0604020202020204" pitchFamily="34" charset="0"/>
                <a:ea typeface="ヒラギノ角ゴ Pro W3" pitchFamily="16" charset="-128"/>
              </a:defRPr>
            </a:lvl3pPr>
            <a:lvl4pPr marL="1600200" indent="-228600" defTabSz="941388">
              <a:defRPr sz="2400">
                <a:solidFill>
                  <a:schemeClr val="tx1"/>
                </a:solidFill>
                <a:latin typeface="Arial" panose="020B0604020202020204" pitchFamily="34" charset="0"/>
                <a:ea typeface="ヒラギノ角ゴ Pro W3" pitchFamily="16" charset="-128"/>
              </a:defRPr>
            </a:lvl4pPr>
            <a:lvl5pPr marL="2057400" indent="-228600" defTabSz="941388">
              <a:defRPr sz="2400">
                <a:solidFill>
                  <a:schemeClr val="tx1"/>
                </a:solidFill>
                <a:latin typeface="Arial" panose="020B0604020202020204" pitchFamily="34" charset="0"/>
                <a:ea typeface="ヒラギノ角ゴ Pro W3" pitchFamily="16" charset="-128"/>
              </a:defRPr>
            </a:lvl5pPr>
            <a:lvl6pPr marL="2514600" indent="-228600" defTabSz="941388"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41388"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41388"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41388"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D01044E6-0B54-47EB-A567-66075AC2B85B}" type="slidenum">
              <a:rPr lang="en-US" altLang="en-US" sz="1200" smtClean="0"/>
              <a:pPr/>
              <a:t>2</a:t>
            </a:fld>
            <a:endParaRPr lang="en-US" altLang="en-US" sz="1200" smtClean="0"/>
          </a:p>
        </p:txBody>
      </p:sp>
    </p:spTree>
    <p:extLst>
      <p:ext uri="{BB962C8B-B14F-4D97-AF65-F5344CB8AC3E}">
        <p14:creationId xmlns:p14="http://schemas.microsoft.com/office/powerpoint/2010/main" val="1620606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ヒラギノ角ゴ Pro W3" pitchFamily="16" charset="-128"/>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2400">
                <a:solidFill>
                  <a:schemeClr val="tx1"/>
                </a:solidFill>
                <a:latin typeface="Arial" panose="020B0604020202020204" pitchFamily="34" charset="0"/>
                <a:ea typeface="ヒラギノ角ゴ Pro W3" pitchFamily="16" charset="-128"/>
              </a:defRPr>
            </a:lvl1pPr>
            <a:lvl2pPr marL="742950" indent="-285750" defTabSz="941388">
              <a:defRPr sz="2400">
                <a:solidFill>
                  <a:schemeClr val="tx1"/>
                </a:solidFill>
                <a:latin typeface="Arial" panose="020B0604020202020204" pitchFamily="34" charset="0"/>
                <a:ea typeface="ヒラギノ角ゴ Pro W3" pitchFamily="16" charset="-128"/>
              </a:defRPr>
            </a:lvl2pPr>
            <a:lvl3pPr marL="1143000" indent="-228600" defTabSz="941388">
              <a:defRPr sz="2400">
                <a:solidFill>
                  <a:schemeClr val="tx1"/>
                </a:solidFill>
                <a:latin typeface="Arial" panose="020B0604020202020204" pitchFamily="34" charset="0"/>
                <a:ea typeface="ヒラギノ角ゴ Pro W3" pitchFamily="16" charset="-128"/>
              </a:defRPr>
            </a:lvl3pPr>
            <a:lvl4pPr marL="1600200" indent="-228600" defTabSz="941388">
              <a:defRPr sz="2400">
                <a:solidFill>
                  <a:schemeClr val="tx1"/>
                </a:solidFill>
                <a:latin typeface="Arial" panose="020B0604020202020204" pitchFamily="34" charset="0"/>
                <a:ea typeface="ヒラギノ角ゴ Pro W3" pitchFamily="16" charset="-128"/>
              </a:defRPr>
            </a:lvl4pPr>
            <a:lvl5pPr marL="2057400" indent="-228600" defTabSz="941388">
              <a:defRPr sz="2400">
                <a:solidFill>
                  <a:schemeClr val="tx1"/>
                </a:solidFill>
                <a:latin typeface="Arial" panose="020B0604020202020204" pitchFamily="34" charset="0"/>
                <a:ea typeface="ヒラギノ角ゴ Pro W3" pitchFamily="16" charset="-128"/>
              </a:defRPr>
            </a:lvl5pPr>
            <a:lvl6pPr marL="2514600" indent="-228600" defTabSz="941388"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41388"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41388"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41388"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E0446413-BF4E-44DD-8B8A-298E039B7BDD}" type="slidenum">
              <a:rPr lang="en-US" altLang="en-US" sz="1200" smtClean="0"/>
              <a:pPr/>
              <a:t>3</a:t>
            </a:fld>
            <a:endParaRPr lang="en-US" altLang="en-US" sz="1200" smtClean="0"/>
          </a:p>
        </p:txBody>
      </p:sp>
    </p:spTree>
    <p:extLst>
      <p:ext uri="{BB962C8B-B14F-4D97-AF65-F5344CB8AC3E}">
        <p14:creationId xmlns:p14="http://schemas.microsoft.com/office/powerpoint/2010/main" val="334159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ヒラギノ角ゴ Pro W3" pitchFamily="16" charset="-128"/>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2400">
                <a:solidFill>
                  <a:schemeClr val="tx1"/>
                </a:solidFill>
                <a:latin typeface="Arial" panose="020B0604020202020204" pitchFamily="34" charset="0"/>
                <a:ea typeface="ヒラギノ角ゴ Pro W3" pitchFamily="16" charset="-128"/>
              </a:defRPr>
            </a:lvl1pPr>
            <a:lvl2pPr marL="742950" indent="-285750" defTabSz="941388">
              <a:defRPr sz="2400">
                <a:solidFill>
                  <a:schemeClr val="tx1"/>
                </a:solidFill>
                <a:latin typeface="Arial" panose="020B0604020202020204" pitchFamily="34" charset="0"/>
                <a:ea typeface="ヒラギノ角ゴ Pro W3" pitchFamily="16" charset="-128"/>
              </a:defRPr>
            </a:lvl2pPr>
            <a:lvl3pPr marL="1143000" indent="-228600" defTabSz="941388">
              <a:defRPr sz="2400">
                <a:solidFill>
                  <a:schemeClr val="tx1"/>
                </a:solidFill>
                <a:latin typeface="Arial" panose="020B0604020202020204" pitchFamily="34" charset="0"/>
                <a:ea typeface="ヒラギノ角ゴ Pro W3" pitchFamily="16" charset="-128"/>
              </a:defRPr>
            </a:lvl3pPr>
            <a:lvl4pPr marL="1600200" indent="-228600" defTabSz="941388">
              <a:defRPr sz="2400">
                <a:solidFill>
                  <a:schemeClr val="tx1"/>
                </a:solidFill>
                <a:latin typeface="Arial" panose="020B0604020202020204" pitchFamily="34" charset="0"/>
                <a:ea typeface="ヒラギノ角ゴ Pro W3" pitchFamily="16" charset="-128"/>
              </a:defRPr>
            </a:lvl4pPr>
            <a:lvl5pPr marL="2057400" indent="-228600" defTabSz="941388">
              <a:defRPr sz="2400">
                <a:solidFill>
                  <a:schemeClr val="tx1"/>
                </a:solidFill>
                <a:latin typeface="Arial" panose="020B0604020202020204" pitchFamily="34" charset="0"/>
                <a:ea typeface="ヒラギノ角ゴ Pro W3" pitchFamily="16" charset="-128"/>
              </a:defRPr>
            </a:lvl5pPr>
            <a:lvl6pPr marL="2514600" indent="-228600" defTabSz="941388"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41388"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41388"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41388"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E0446413-BF4E-44DD-8B8A-298E039B7BDD}" type="slidenum">
              <a:rPr lang="en-US" altLang="en-US" sz="1200" smtClean="0"/>
              <a:pPr/>
              <a:t>4</a:t>
            </a:fld>
            <a:endParaRPr lang="en-US" altLang="en-US" sz="1200" smtClean="0"/>
          </a:p>
        </p:txBody>
      </p:sp>
    </p:spTree>
    <p:extLst>
      <p:ext uri="{BB962C8B-B14F-4D97-AF65-F5344CB8AC3E}">
        <p14:creationId xmlns:p14="http://schemas.microsoft.com/office/powerpoint/2010/main" val="136791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ヒラギノ角ゴ Pro W3" pitchFamily="16" charset="-128"/>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2400">
                <a:solidFill>
                  <a:schemeClr val="tx1"/>
                </a:solidFill>
                <a:latin typeface="Arial" panose="020B0604020202020204" pitchFamily="34" charset="0"/>
                <a:ea typeface="ヒラギノ角ゴ Pro W3" pitchFamily="16" charset="-128"/>
              </a:defRPr>
            </a:lvl1pPr>
            <a:lvl2pPr marL="742950" indent="-285750" defTabSz="941388">
              <a:defRPr sz="2400">
                <a:solidFill>
                  <a:schemeClr val="tx1"/>
                </a:solidFill>
                <a:latin typeface="Arial" panose="020B0604020202020204" pitchFamily="34" charset="0"/>
                <a:ea typeface="ヒラギノ角ゴ Pro W3" pitchFamily="16" charset="-128"/>
              </a:defRPr>
            </a:lvl2pPr>
            <a:lvl3pPr marL="1143000" indent="-228600" defTabSz="941388">
              <a:defRPr sz="2400">
                <a:solidFill>
                  <a:schemeClr val="tx1"/>
                </a:solidFill>
                <a:latin typeface="Arial" panose="020B0604020202020204" pitchFamily="34" charset="0"/>
                <a:ea typeface="ヒラギノ角ゴ Pro W3" pitchFamily="16" charset="-128"/>
              </a:defRPr>
            </a:lvl3pPr>
            <a:lvl4pPr marL="1600200" indent="-228600" defTabSz="941388">
              <a:defRPr sz="2400">
                <a:solidFill>
                  <a:schemeClr val="tx1"/>
                </a:solidFill>
                <a:latin typeface="Arial" panose="020B0604020202020204" pitchFamily="34" charset="0"/>
                <a:ea typeface="ヒラギノ角ゴ Pro W3" pitchFamily="16" charset="-128"/>
              </a:defRPr>
            </a:lvl4pPr>
            <a:lvl5pPr marL="2057400" indent="-228600" defTabSz="941388">
              <a:defRPr sz="2400">
                <a:solidFill>
                  <a:schemeClr val="tx1"/>
                </a:solidFill>
                <a:latin typeface="Arial" panose="020B0604020202020204" pitchFamily="34" charset="0"/>
                <a:ea typeface="ヒラギノ角ゴ Pro W3" pitchFamily="16" charset="-128"/>
              </a:defRPr>
            </a:lvl5pPr>
            <a:lvl6pPr marL="2514600" indent="-228600" defTabSz="941388"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41388"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41388"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41388"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E0446413-BF4E-44DD-8B8A-298E039B7BDD}" type="slidenum">
              <a:rPr lang="en-US" altLang="en-US" sz="1200" smtClean="0"/>
              <a:pPr/>
              <a:t>5</a:t>
            </a:fld>
            <a:endParaRPr lang="en-US" altLang="en-US" sz="1200" smtClean="0"/>
          </a:p>
        </p:txBody>
      </p:sp>
    </p:spTree>
    <p:extLst>
      <p:ext uri="{BB962C8B-B14F-4D97-AF65-F5344CB8AC3E}">
        <p14:creationId xmlns:p14="http://schemas.microsoft.com/office/powerpoint/2010/main" val="169750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40299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3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5967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C6C8FE12-8A51-456B-8B1D-82E0518134B4}" type="slidenum">
              <a:rPr lang="en-US" altLang="en-US"/>
              <a:pPr>
                <a:defRPr/>
              </a:pPr>
              <a:t>‹#›</a:t>
            </a:fld>
            <a:endParaRPr lang="en-US" altLang="en-US">
              <a:solidFill>
                <a:schemeClr val="bg1"/>
              </a:solidFill>
            </a:endParaRPr>
          </a:p>
        </p:txBody>
      </p:sp>
    </p:spTree>
    <p:extLst>
      <p:ext uri="{BB962C8B-B14F-4D97-AF65-F5344CB8AC3E}">
        <p14:creationId xmlns:p14="http://schemas.microsoft.com/office/powerpoint/2010/main" val="2044997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B16ED498-98DC-4097-AAD1-1F357937C642}" type="slidenum">
              <a:rPr lang="en-US" altLang="en-US"/>
              <a:pPr>
                <a:defRPr/>
              </a:pPr>
              <a:t>‹#›</a:t>
            </a:fld>
            <a:endParaRPr lang="en-US" altLang="en-US">
              <a:solidFill>
                <a:schemeClr val="bg1"/>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70777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fld id="{FBEDBF6C-D260-4CD4-84B5-0F48823D5BDF}" type="slidenum">
              <a:rPr lang="en-US" altLang="en-US"/>
              <a:pPr>
                <a:defRPr/>
              </a:pPr>
              <a:t>‹#›</a:t>
            </a:fld>
            <a:endParaRPr lang="en-US" altLang="en-US">
              <a:solidFill>
                <a:schemeClr val="bg1"/>
              </a:solidFill>
            </a:endParaRPr>
          </a:p>
        </p:txBody>
      </p:sp>
    </p:spTree>
    <p:extLst>
      <p:ext uri="{BB962C8B-B14F-4D97-AF65-F5344CB8AC3E}">
        <p14:creationId xmlns:p14="http://schemas.microsoft.com/office/powerpoint/2010/main" val="27179309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752600"/>
            <a:ext cx="411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11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fld id="{8BE91CDC-A44F-45BC-ABC5-CA6BDA9783C3}" type="slidenum">
              <a:rPr lang="en-US" altLang="en-US"/>
              <a:pPr>
                <a:defRPr/>
              </a:pPr>
              <a:t>‹#›</a:t>
            </a:fld>
            <a:endParaRPr lang="en-US" altLang="en-US">
              <a:solidFill>
                <a:schemeClr val="bg1"/>
              </a:solidFill>
            </a:endParaRPr>
          </a:p>
        </p:txBody>
      </p:sp>
    </p:spTree>
    <p:extLst>
      <p:ext uri="{BB962C8B-B14F-4D97-AF65-F5344CB8AC3E}">
        <p14:creationId xmlns:p14="http://schemas.microsoft.com/office/powerpoint/2010/main" val="1866996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fld id="{6523A072-6A8B-4513-AC53-A48728AC81D7}" type="slidenum">
              <a:rPr lang="en-US" altLang="en-US"/>
              <a:pPr>
                <a:defRPr/>
              </a:pPr>
              <a:t>‹#›</a:t>
            </a:fld>
            <a:endParaRPr lang="en-US" altLang="en-US">
              <a:solidFill>
                <a:schemeClr val="bg1"/>
              </a:solidFill>
            </a:endParaRPr>
          </a:p>
        </p:txBody>
      </p:sp>
    </p:spTree>
    <p:extLst>
      <p:ext uri="{BB962C8B-B14F-4D97-AF65-F5344CB8AC3E}">
        <p14:creationId xmlns:p14="http://schemas.microsoft.com/office/powerpoint/2010/main" val="3485932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fld id="{5D0E93CE-716A-452D-95D9-232D935D7CBA}" type="slidenum">
              <a:rPr lang="en-US" altLang="en-US"/>
              <a:pPr>
                <a:defRPr/>
              </a:pPr>
              <a:t>‹#›</a:t>
            </a:fld>
            <a:endParaRPr lang="en-US" altLang="en-US">
              <a:solidFill>
                <a:schemeClr val="bg1"/>
              </a:solidFill>
            </a:endParaRPr>
          </a:p>
        </p:txBody>
      </p:sp>
    </p:spTree>
    <p:extLst>
      <p:ext uri="{BB962C8B-B14F-4D97-AF65-F5344CB8AC3E}">
        <p14:creationId xmlns:p14="http://schemas.microsoft.com/office/powerpoint/2010/main" val="566734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fld id="{9B1133AC-3D55-4494-B965-874F84C6BEF7}" type="slidenum">
              <a:rPr lang="en-US" altLang="en-US"/>
              <a:pPr>
                <a:defRPr/>
              </a:pPr>
              <a:t>‹#›</a:t>
            </a:fld>
            <a:endParaRPr lang="en-US" altLang="en-US">
              <a:solidFill>
                <a:schemeClr val="bg1"/>
              </a:solidFill>
            </a:endParaRPr>
          </a:p>
        </p:txBody>
      </p:sp>
    </p:spTree>
    <p:extLst>
      <p:ext uri="{BB962C8B-B14F-4D97-AF65-F5344CB8AC3E}">
        <p14:creationId xmlns:p14="http://schemas.microsoft.com/office/powerpoint/2010/main" val="363826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fld id="{E91FCDDD-43E1-41D4-961D-74FBB33C2DC5}" type="slidenum">
              <a:rPr lang="en-US" altLang="en-US"/>
              <a:pPr>
                <a:defRPr/>
              </a:pPr>
              <a:t>‹#›</a:t>
            </a:fld>
            <a:endParaRPr lang="en-US" altLang="en-US">
              <a:solidFill>
                <a:schemeClr val="bg1"/>
              </a:solidFill>
            </a:endParaRPr>
          </a:p>
        </p:txBody>
      </p:sp>
    </p:spTree>
    <p:extLst>
      <p:ext uri="{BB962C8B-B14F-4D97-AF65-F5344CB8AC3E}">
        <p14:creationId xmlns:p14="http://schemas.microsoft.com/office/powerpoint/2010/main" val="96336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0808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fld id="{AD8270BB-9C5A-420A-9427-8055D09E2D74}" type="slidenum">
              <a:rPr lang="en-US" altLang="en-US"/>
              <a:pPr>
                <a:defRPr/>
              </a:pPr>
              <a:t>‹#›</a:t>
            </a:fld>
            <a:endParaRPr lang="en-US" altLang="en-US">
              <a:solidFill>
                <a:schemeClr val="bg1"/>
              </a:solidFill>
            </a:endParaRPr>
          </a:p>
        </p:txBody>
      </p:sp>
    </p:spTree>
    <p:extLst>
      <p:ext uri="{BB962C8B-B14F-4D97-AF65-F5344CB8AC3E}">
        <p14:creationId xmlns:p14="http://schemas.microsoft.com/office/powerpoint/2010/main" val="3496357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B50A8ABC-0262-4F4C-BE7B-579FCD1F97A0}" type="slidenum">
              <a:rPr lang="en-US" altLang="en-US"/>
              <a:pPr>
                <a:defRPr/>
              </a:pPr>
              <a:t>‹#›</a:t>
            </a:fld>
            <a:endParaRPr lang="en-US" altLang="en-US">
              <a:solidFill>
                <a:schemeClr val="bg1"/>
              </a:solidFill>
            </a:endParaRPr>
          </a:p>
        </p:txBody>
      </p:sp>
    </p:spTree>
    <p:extLst>
      <p:ext uri="{BB962C8B-B14F-4D97-AF65-F5344CB8AC3E}">
        <p14:creationId xmlns:p14="http://schemas.microsoft.com/office/powerpoint/2010/main" val="122999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01688"/>
            <a:ext cx="2133600" cy="5065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801688"/>
            <a:ext cx="6248400" cy="5065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B88734E1-FE5F-454F-88F0-1B30DA8E7243}" type="slidenum">
              <a:rPr lang="en-US" altLang="en-US"/>
              <a:pPr>
                <a:defRPr/>
              </a:pPr>
              <a:t>‹#›</a:t>
            </a:fld>
            <a:endParaRPr lang="en-US" altLang="en-US">
              <a:solidFill>
                <a:schemeClr val="bg1"/>
              </a:solidFill>
            </a:endParaRPr>
          </a:p>
        </p:txBody>
      </p:sp>
    </p:spTree>
    <p:extLst>
      <p:ext uri="{BB962C8B-B14F-4D97-AF65-F5344CB8AC3E}">
        <p14:creationId xmlns:p14="http://schemas.microsoft.com/office/powerpoint/2010/main" val="539511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fld id="{54AD5A5B-96CF-47C7-BB8D-8FC0BECF36E6}" type="slidenum">
              <a:rPr lang="en-US" altLang="en-US"/>
              <a:pPr>
                <a:defRPr/>
              </a:pPr>
              <a:t>‹#›</a:t>
            </a:fld>
            <a:endParaRPr lang="en-US" altLang="en-US">
              <a:solidFill>
                <a:schemeClr val="bg1"/>
              </a:solidFill>
            </a:endParaRPr>
          </a:p>
        </p:txBody>
      </p:sp>
    </p:spTree>
    <p:extLst>
      <p:ext uri="{BB962C8B-B14F-4D97-AF65-F5344CB8AC3E}">
        <p14:creationId xmlns:p14="http://schemas.microsoft.com/office/powerpoint/2010/main" val="3526301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4EE56E3-8537-4A12-B981-FFC0F8DE2D0C}" type="datetimeFigureOut">
              <a:rPr lang="en-US"/>
              <a:pPr>
                <a:defRPr/>
              </a:pPr>
              <a:t>4/9/2019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29B83-B219-4D63-AE50-3D194DEE738E}" type="slidenum">
              <a:rPr lang="en-US"/>
              <a:pPr>
                <a:defRPr/>
              </a:pPr>
              <a:t>‹#›</a:t>
            </a:fld>
            <a:endParaRPr lang="en-US"/>
          </a:p>
        </p:txBody>
      </p:sp>
    </p:spTree>
    <p:extLst>
      <p:ext uri="{BB962C8B-B14F-4D97-AF65-F5344CB8AC3E}">
        <p14:creationId xmlns:p14="http://schemas.microsoft.com/office/powerpoint/2010/main" val="2698195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ED78AE-ADA6-438A-B035-4AD5E4C97BDE}" type="datetimeFigureOut">
              <a:rPr lang="en-US"/>
              <a:pPr>
                <a:defRPr/>
              </a:pPr>
              <a:t>4/9/2019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DB0FD9-28F2-4329-A47A-2B509D1C9708}" type="slidenum">
              <a:rPr lang="en-US"/>
              <a:pPr>
                <a:defRPr/>
              </a:pPr>
              <a:t>‹#›</a:t>
            </a:fld>
            <a:endParaRPr lang="en-US"/>
          </a:p>
        </p:txBody>
      </p:sp>
    </p:spTree>
    <p:extLst>
      <p:ext uri="{BB962C8B-B14F-4D97-AF65-F5344CB8AC3E}">
        <p14:creationId xmlns:p14="http://schemas.microsoft.com/office/powerpoint/2010/main" val="1599913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1A013E-1DED-4980-B7EF-D3C6C548B0F6}" type="datetimeFigureOut">
              <a:rPr lang="en-US"/>
              <a:pPr>
                <a:defRPr/>
              </a:pPr>
              <a:t>4/9/2019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DDB47-6848-4F99-ABF5-263C58F06305}" type="slidenum">
              <a:rPr lang="en-US"/>
              <a:pPr>
                <a:defRPr/>
              </a:pPr>
              <a:t>‹#›</a:t>
            </a:fld>
            <a:endParaRPr lang="en-US"/>
          </a:p>
        </p:txBody>
      </p:sp>
    </p:spTree>
    <p:extLst>
      <p:ext uri="{BB962C8B-B14F-4D97-AF65-F5344CB8AC3E}">
        <p14:creationId xmlns:p14="http://schemas.microsoft.com/office/powerpoint/2010/main" val="1886620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1B1D7E1-9793-4DC5-8507-BD013204573F}" type="datetimeFigureOut">
              <a:rPr lang="en-US"/>
              <a:pPr>
                <a:defRPr/>
              </a:pPr>
              <a:t>4/9/2019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E00E8E-ED74-433C-BC81-BE891811DDED}" type="slidenum">
              <a:rPr lang="en-US"/>
              <a:pPr>
                <a:defRPr/>
              </a:pPr>
              <a:t>‹#›</a:t>
            </a:fld>
            <a:endParaRPr lang="en-US"/>
          </a:p>
        </p:txBody>
      </p:sp>
    </p:spTree>
    <p:extLst>
      <p:ext uri="{BB962C8B-B14F-4D97-AF65-F5344CB8AC3E}">
        <p14:creationId xmlns:p14="http://schemas.microsoft.com/office/powerpoint/2010/main" val="933964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33EFFA-A9D5-44DC-9292-ABDEF72CB9F6}" type="datetimeFigureOut">
              <a:rPr lang="en-US"/>
              <a:pPr>
                <a:defRPr/>
              </a:pPr>
              <a:t>4/9/2019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DE7E6AA-FD31-4542-898C-E9768C8FEC1B}" type="slidenum">
              <a:rPr lang="en-US"/>
              <a:pPr>
                <a:defRPr/>
              </a:pPr>
              <a:t>‹#›</a:t>
            </a:fld>
            <a:endParaRPr lang="en-US"/>
          </a:p>
        </p:txBody>
      </p:sp>
    </p:spTree>
    <p:extLst>
      <p:ext uri="{BB962C8B-B14F-4D97-AF65-F5344CB8AC3E}">
        <p14:creationId xmlns:p14="http://schemas.microsoft.com/office/powerpoint/2010/main" val="4066612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248407-FD40-4334-A2A7-4AE22C08F84C}" type="datetimeFigureOut">
              <a:rPr lang="en-US"/>
              <a:pPr>
                <a:defRPr/>
              </a:pPr>
              <a:t>4/9/2019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F0FEBE-2302-4F41-818F-DBA4BFC6F0D4}" type="slidenum">
              <a:rPr lang="en-US"/>
              <a:pPr>
                <a:defRPr/>
              </a:pPr>
              <a:t>‹#›</a:t>
            </a:fld>
            <a:endParaRPr lang="en-US"/>
          </a:p>
        </p:txBody>
      </p:sp>
    </p:spTree>
    <p:extLst>
      <p:ext uri="{BB962C8B-B14F-4D97-AF65-F5344CB8AC3E}">
        <p14:creationId xmlns:p14="http://schemas.microsoft.com/office/powerpoint/2010/main" val="763806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3015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257CF3-5D32-4368-B50F-9F68E83132DB}" type="datetimeFigureOut">
              <a:rPr lang="en-US"/>
              <a:pPr>
                <a:defRPr/>
              </a:pPr>
              <a:t>4/9/2019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BE5F12-4760-4E64-A30D-86BB38E9C8AD}" type="slidenum">
              <a:rPr lang="en-US"/>
              <a:pPr>
                <a:defRPr/>
              </a:pPr>
              <a:t>‹#›</a:t>
            </a:fld>
            <a:endParaRPr lang="en-US"/>
          </a:p>
        </p:txBody>
      </p:sp>
    </p:spTree>
    <p:extLst>
      <p:ext uri="{BB962C8B-B14F-4D97-AF65-F5344CB8AC3E}">
        <p14:creationId xmlns:p14="http://schemas.microsoft.com/office/powerpoint/2010/main" val="2860941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1FA18F-570B-426F-8032-264BFB43D4E6}" type="datetimeFigureOut">
              <a:rPr lang="en-US"/>
              <a:pPr>
                <a:defRPr/>
              </a:pPr>
              <a:t>4/9/2019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9DB677-428C-4B30-9AD0-17C440E3B1B0}" type="slidenum">
              <a:rPr lang="en-US"/>
              <a:pPr>
                <a:defRPr/>
              </a:pPr>
              <a:t>‹#›</a:t>
            </a:fld>
            <a:endParaRPr lang="en-US"/>
          </a:p>
        </p:txBody>
      </p:sp>
    </p:spTree>
    <p:extLst>
      <p:ext uri="{BB962C8B-B14F-4D97-AF65-F5344CB8AC3E}">
        <p14:creationId xmlns:p14="http://schemas.microsoft.com/office/powerpoint/2010/main" val="1829506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4BC7B0-7ED4-4339-8E2E-B0246872D33E}" type="datetimeFigureOut">
              <a:rPr lang="en-US"/>
              <a:pPr>
                <a:defRPr/>
              </a:pPr>
              <a:t>4/9/2019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11DA6B-929A-449A-93B3-B35944A96283}" type="slidenum">
              <a:rPr lang="en-US"/>
              <a:pPr>
                <a:defRPr/>
              </a:pPr>
              <a:t>‹#›</a:t>
            </a:fld>
            <a:endParaRPr lang="en-US"/>
          </a:p>
        </p:txBody>
      </p:sp>
    </p:spTree>
    <p:extLst>
      <p:ext uri="{BB962C8B-B14F-4D97-AF65-F5344CB8AC3E}">
        <p14:creationId xmlns:p14="http://schemas.microsoft.com/office/powerpoint/2010/main" val="1348750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E6026D-C495-4332-8C2C-8D7C8B0BF05E}" type="datetimeFigureOut">
              <a:rPr lang="en-US"/>
              <a:pPr>
                <a:defRPr/>
              </a:pPr>
              <a:t>4/9/2019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B20C7C-2A99-4056-A712-813A41009628}" type="slidenum">
              <a:rPr lang="en-US"/>
              <a:pPr>
                <a:defRPr/>
              </a:pPr>
              <a:t>‹#›</a:t>
            </a:fld>
            <a:endParaRPr lang="en-US"/>
          </a:p>
        </p:txBody>
      </p:sp>
    </p:spTree>
    <p:extLst>
      <p:ext uri="{BB962C8B-B14F-4D97-AF65-F5344CB8AC3E}">
        <p14:creationId xmlns:p14="http://schemas.microsoft.com/office/powerpoint/2010/main" val="1249162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4F38FD-CD9C-49D6-A401-1F29EC0A24D7}" type="datetimeFigureOut">
              <a:rPr lang="en-US"/>
              <a:pPr>
                <a:defRPr/>
              </a:pPr>
              <a:t>4/9/2019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73276E-E9C9-405B-A635-3DAFA63F13DE}" type="slidenum">
              <a:rPr lang="en-US"/>
              <a:pPr>
                <a:defRPr/>
              </a:pPr>
              <a:t>‹#›</a:t>
            </a:fld>
            <a:endParaRPr lang="en-US"/>
          </a:p>
        </p:txBody>
      </p:sp>
    </p:spTree>
    <p:extLst>
      <p:ext uri="{BB962C8B-B14F-4D97-AF65-F5344CB8AC3E}">
        <p14:creationId xmlns:p14="http://schemas.microsoft.com/office/powerpoint/2010/main" val="140084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46816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8466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912877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353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87289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106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3175"/>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MANTRA"/>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107113"/>
            <a:ext cx="58674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OKI event photoba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27000" y="2451100"/>
            <a:ext cx="89122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OKITriStateC"/>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400800" y="6003925"/>
            <a:ext cx="2286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7"/>
          <p:cNvSpPr txBox="1">
            <a:spLocks noChangeArrowheads="1"/>
          </p:cNvSpPr>
          <p:nvPr userDrawn="1"/>
        </p:nvSpPr>
        <p:spPr bwMode="auto">
          <a:xfrm>
            <a:off x="2286000" y="4724400"/>
            <a:ext cx="6302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spcBef>
                <a:spcPct val="50000"/>
              </a:spcBef>
              <a:defRPr/>
            </a:pPr>
            <a:endParaRPr lang="en-US" altLang="en-US" smtClean="0"/>
          </a:p>
        </p:txBody>
      </p:sp>
      <p:sp>
        <p:nvSpPr>
          <p:cNvPr id="1031" name="Text Box 8"/>
          <p:cNvSpPr txBox="1">
            <a:spLocks noChangeArrowheads="1"/>
          </p:cNvSpPr>
          <p:nvPr userDrawn="1"/>
        </p:nvSpPr>
        <p:spPr bwMode="auto">
          <a:xfrm>
            <a:off x="3657600" y="48006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spcBef>
                <a:spcPct val="50000"/>
              </a:spcBef>
              <a:defRPr/>
            </a:pPr>
            <a:endParaRPr lang="en-US" altLang="en-US" smtClean="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2pPr>
      <a:lvl3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3pPr>
      <a:lvl4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4pPr>
      <a:lvl5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5pPr>
      <a:lvl6pPr marL="457200" algn="l" rtl="0" fontAlgn="base">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6pPr>
      <a:lvl7pPr marL="914400" algn="l" rtl="0" fontAlgn="base">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7pPr>
      <a:lvl8pPr marL="1371600" algn="l" rtl="0" fontAlgn="base">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8pPr>
      <a:lvl9pPr marL="1828800" algn="l" rtl="0" fontAlgn="base">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lnSpc>
          <a:spcPct val="140000"/>
        </a:lnSpc>
        <a:spcBef>
          <a:spcPct val="20000"/>
        </a:spcBef>
        <a:spcAft>
          <a:spcPct val="0"/>
        </a:spcAft>
        <a:buBlip>
          <a:blip r:embed="rId17"/>
        </a:buBlip>
        <a:defRPr sz="1600">
          <a:solidFill>
            <a:schemeClr val="tx1"/>
          </a:solidFill>
          <a:latin typeface="+mn-lt"/>
          <a:ea typeface="+mn-ea"/>
          <a:cs typeface="+mn-cs"/>
        </a:defRPr>
      </a:lvl1pPr>
      <a:lvl2pPr marL="742950" indent="-285750" algn="l" rtl="0" eaLnBrk="0" fontAlgn="base" hangingPunct="0">
        <a:lnSpc>
          <a:spcPct val="140000"/>
        </a:lnSpc>
        <a:spcBef>
          <a:spcPct val="20000"/>
        </a:spcBef>
        <a:spcAft>
          <a:spcPct val="0"/>
        </a:spcAft>
        <a:buClr>
          <a:schemeClr val="bg2"/>
        </a:buClr>
        <a:buFont typeface="Wingdings" panose="05000000000000000000" pitchFamily="2" charset="2"/>
        <a:buChar char="§"/>
        <a:defRPr sz="1600">
          <a:solidFill>
            <a:schemeClr val="tx1"/>
          </a:solidFill>
          <a:latin typeface="+mj-lt"/>
        </a:defRPr>
      </a:lvl2pPr>
      <a:lvl3pPr marL="1143000" indent="-228600" algn="l" rtl="0" eaLnBrk="0" fontAlgn="base" hangingPunct="0">
        <a:lnSpc>
          <a:spcPct val="140000"/>
        </a:lnSpc>
        <a:spcBef>
          <a:spcPct val="20000"/>
        </a:spcBef>
        <a:spcAft>
          <a:spcPct val="0"/>
        </a:spcAft>
        <a:buClr>
          <a:schemeClr val="bg2"/>
        </a:buClr>
        <a:buSzPct val="75000"/>
        <a:buChar char="o"/>
        <a:defRPr sz="1600">
          <a:solidFill>
            <a:schemeClr val="tx1"/>
          </a:solidFill>
          <a:latin typeface="+mj-lt"/>
        </a:defRPr>
      </a:lvl3pPr>
      <a:lvl4pPr marL="1600200" indent="-228600" algn="l" rtl="0" eaLnBrk="0" fontAlgn="base" hangingPunct="0">
        <a:lnSpc>
          <a:spcPct val="120000"/>
        </a:lnSpc>
        <a:spcBef>
          <a:spcPct val="20000"/>
        </a:spcBef>
        <a:spcAft>
          <a:spcPct val="0"/>
        </a:spcAft>
        <a:buClr>
          <a:schemeClr val="bg2"/>
        </a:buClr>
        <a:buChar char="–"/>
        <a:defRPr sz="1400" b="1" i="1">
          <a:solidFill>
            <a:srgbClr val="3C4954"/>
          </a:solidFill>
          <a:latin typeface="+mj-lt"/>
        </a:defRPr>
      </a:lvl4pPr>
      <a:lvl5pPr marL="2057400" indent="-228600" algn="l" rtl="0" eaLnBrk="0" fontAlgn="base" hangingPunct="0">
        <a:lnSpc>
          <a:spcPct val="120000"/>
        </a:lnSpc>
        <a:spcBef>
          <a:spcPct val="20000"/>
        </a:spcBef>
        <a:spcAft>
          <a:spcPct val="0"/>
        </a:spcAft>
        <a:buClr>
          <a:schemeClr val="bg2"/>
        </a:buClr>
        <a:buSzPct val="75000"/>
        <a:buFont typeface="Times" panose="02020603050405020304" pitchFamily="18" charset="0"/>
        <a:buChar char="•"/>
        <a:defRPr sz="1400" b="1">
          <a:solidFill>
            <a:srgbClr val="3C4954"/>
          </a:solidFill>
          <a:latin typeface="+mj-lt"/>
        </a:defRPr>
      </a:lvl5pPr>
      <a:lvl6pPr marL="2514600" indent="-228600" algn="l" rtl="0" fontAlgn="base">
        <a:lnSpc>
          <a:spcPct val="120000"/>
        </a:lnSpc>
        <a:spcBef>
          <a:spcPct val="20000"/>
        </a:spcBef>
        <a:spcAft>
          <a:spcPct val="0"/>
        </a:spcAft>
        <a:buClr>
          <a:schemeClr val="bg2"/>
        </a:buClr>
        <a:buSzPct val="75000"/>
        <a:buFont typeface="Times" pitchFamily="60" charset="0"/>
        <a:buChar char="•"/>
        <a:defRPr sz="1400" b="1">
          <a:solidFill>
            <a:srgbClr val="3C4954"/>
          </a:solidFill>
          <a:latin typeface="+mj-lt"/>
        </a:defRPr>
      </a:lvl6pPr>
      <a:lvl7pPr marL="2971800" indent="-228600" algn="l" rtl="0" fontAlgn="base">
        <a:lnSpc>
          <a:spcPct val="120000"/>
        </a:lnSpc>
        <a:spcBef>
          <a:spcPct val="20000"/>
        </a:spcBef>
        <a:spcAft>
          <a:spcPct val="0"/>
        </a:spcAft>
        <a:buClr>
          <a:schemeClr val="bg2"/>
        </a:buClr>
        <a:buSzPct val="75000"/>
        <a:buFont typeface="Times" pitchFamily="60" charset="0"/>
        <a:buChar char="•"/>
        <a:defRPr sz="1400" b="1">
          <a:solidFill>
            <a:srgbClr val="3C4954"/>
          </a:solidFill>
          <a:latin typeface="+mj-lt"/>
        </a:defRPr>
      </a:lvl7pPr>
      <a:lvl8pPr marL="3429000" indent="-228600" algn="l" rtl="0" fontAlgn="base">
        <a:lnSpc>
          <a:spcPct val="120000"/>
        </a:lnSpc>
        <a:spcBef>
          <a:spcPct val="20000"/>
        </a:spcBef>
        <a:spcAft>
          <a:spcPct val="0"/>
        </a:spcAft>
        <a:buClr>
          <a:schemeClr val="bg2"/>
        </a:buClr>
        <a:buSzPct val="75000"/>
        <a:buFont typeface="Times" pitchFamily="60" charset="0"/>
        <a:buChar char="•"/>
        <a:defRPr sz="1400" b="1">
          <a:solidFill>
            <a:srgbClr val="3C4954"/>
          </a:solidFill>
          <a:latin typeface="+mj-lt"/>
        </a:defRPr>
      </a:lvl8pPr>
      <a:lvl9pPr marL="3886200" indent="-228600" algn="l" rtl="0" fontAlgn="base">
        <a:lnSpc>
          <a:spcPct val="120000"/>
        </a:lnSpc>
        <a:spcBef>
          <a:spcPct val="20000"/>
        </a:spcBef>
        <a:spcAft>
          <a:spcPct val="0"/>
        </a:spcAft>
        <a:buClr>
          <a:schemeClr val="bg2"/>
        </a:buClr>
        <a:buSzPct val="75000"/>
        <a:buFont typeface="Times" pitchFamily="60" charset="0"/>
        <a:buChar char="•"/>
        <a:defRPr sz="1400" b="1">
          <a:solidFill>
            <a:srgbClr val="3C4954"/>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auto">
          <a:xfrm>
            <a:off x="392113" y="801688"/>
            <a:ext cx="8534400" cy="5191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p>
        </p:txBody>
      </p:sp>
      <p:sp>
        <p:nvSpPr>
          <p:cNvPr id="2052" name="Rectangle 4"/>
          <p:cNvSpPr>
            <a:spLocks noGrp="1" noChangeArrowheads="1"/>
          </p:cNvSpPr>
          <p:nvPr>
            <p:ph type="body" idx="1"/>
          </p:nvPr>
        </p:nvSpPr>
        <p:spPr bwMode="auto">
          <a:xfrm>
            <a:off x="381000" y="1752600"/>
            <a:ext cx="83820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5" name="Rectangle 5"/>
          <p:cNvSpPr>
            <a:spLocks noGrp="1" noChangeArrowheads="1"/>
          </p:cNvSpPr>
          <p:nvPr>
            <p:ph type="ftr" sz="quarter" idx="3"/>
          </p:nvPr>
        </p:nvSpPr>
        <p:spPr bwMode="auto">
          <a:xfrm>
            <a:off x="381000" y="6262688"/>
            <a:ext cx="3810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300" b="1">
                <a:solidFill>
                  <a:schemeClr val="bg2"/>
                </a:solidFill>
                <a:latin typeface="Arial Narrow" panose="020B0606020202030204" pitchFamily="34" charset="0"/>
              </a:defRPr>
            </a:lvl1pPr>
          </a:lstStyle>
          <a:p>
            <a:pPr>
              <a:defRPr/>
            </a:pPr>
            <a:fld id="{2FC7B300-166E-452A-B6A6-976FD60DC03F}" type="slidenum">
              <a:rPr lang="en-US" altLang="en-US"/>
              <a:pPr>
                <a:defRPr/>
              </a:pPr>
              <a:t>‹#›</a:t>
            </a:fld>
            <a:endParaRPr lang="en-US" altLang="en-US">
              <a:solidFill>
                <a:schemeClr val="bg1"/>
              </a:solidFill>
            </a:endParaRPr>
          </a:p>
        </p:txBody>
      </p:sp>
      <p:pic>
        <p:nvPicPr>
          <p:cNvPr id="2054" name="Picture 8" descr="C:\Documents and Settings\Dell\My Documents\OKI (501c3)\LOGOS &amp; Pics\BI_OKI Logos\OKITriState_CNAIC.jpg"/>
          <p:cNvPicPr>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324600" y="6172200"/>
            <a:ext cx="2378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9"/>
          <p:cNvSpPr txBox="1">
            <a:spLocks noChangeArrowheads="1"/>
          </p:cNvSpPr>
          <p:nvPr userDrawn="1"/>
        </p:nvSpPr>
        <p:spPr bwMode="auto">
          <a:xfrm>
            <a:off x="392113" y="228600"/>
            <a:ext cx="5856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spcBef>
                <a:spcPct val="50000"/>
              </a:spcBef>
              <a:defRPr/>
            </a:pPr>
            <a:r>
              <a:rPr lang="en-US" altLang="en-US" sz="1800" dirty="0" smtClean="0">
                <a:solidFill>
                  <a:schemeClr val="bg1"/>
                </a:solidFill>
              </a:rPr>
              <a:t>Booking</a:t>
            </a:r>
            <a:r>
              <a:rPr lang="en-US" altLang="en-US" sz="1800" baseline="0" dirty="0" smtClean="0">
                <a:solidFill>
                  <a:schemeClr val="bg1"/>
                </a:solidFill>
              </a:rPr>
              <a:t> Holdings, Inc. (BKNG)</a:t>
            </a:r>
            <a:endParaRPr lang="en-US" altLang="en-US" sz="1800" dirty="0" smtClean="0">
              <a:solidFill>
                <a:schemeClr val="bg1"/>
              </a:solidFill>
            </a:endParaRPr>
          </a:p>
        </p:txBody>
      </p:sp>
      <p:pic>
        <p:nvPicPr>
          <p:cNvPr id="2056" name="Picture 8" descr="MANTRA"/>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62000" y="6248400"/>
            <a:ext cx="5486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tx1"/>
          </a:solidFill>
          <a:effectLst>
            <a:outerShdw blurRad="38100" dist="38100" dir="2700000" algn="tl">
              <a:srgbClr val="C0C0C0"/>
            </a:outerShdw>
          </a:effectLst>
          <a:latin typeface="Arial Narrow" pitchFamily="34" charset="0"/>
        </a:defRPr>
      </a:lvl2pPr>
      <a:lvl3pPr algn="l" rtl="0" eaLnBrk="0" fontAlgn="base" hangingPunct="0">
        <a:spcBef>
          <a:spcPct val="0"/>
        </a:spcBef>
        <a:spcAft>
          <a:spcPct val="0"/>
        </a:spcAft>
        <a:defRPr sz="2800" b="1">
          <a:solidFill>
            <a:schemeClr val="tx1"/>
          </a:solidFill>
          <a:effectLst>
            <a:outerShdw blurRad="38100" dist="38100" dir="2700000" algn="tl">
              <a:srgbClr val="C0C0C0"/>
            </a:outerShdw>
          </a:effectLst>
          <a:latin typeface="Arial Narrow" pitchFamily="34" charset="0"/>
        </a:defRPr>
      </a:lvl3pPr>
      <a:lvl4pPr algn="l" rtl="0" eaLnBrk="0" fontAlgn="base" hangingPunct="0">
        <a:spcBef>
          <a:spcPct val="0"/>
        </a:spcBef>
        <a:spcAft>
          <a:spcPct val="0"/>
        </a:spcAft>
        <a:defRPr sz="2800" b="1">
          <a:solidFill>
            <a:schemeClr val="tx1"/>
          </a:solidFill>
          <a:effectLst>
            <a:outerShdw blurRad="38100" dist="38100" dir="2700000" algn="tl">
              <a:srgbClr val="C0C0C0"/>
            </a:outerShdw>
          </a:effectLst>
          <a:latin typeface="Arial Narrow" pitchFamily="34" charset="0"/>
        </a:defRPr>
      </a:lvl4pPr>
      <a:lvl5pPr algn="l" rtl="0" eaLnBrk="0" fontAlgn="base" hangingPunct="0">
        <a:spcBef>
          <a:spcPct val="0"/>
        </a:spcBef>
        <a:spcAft>
          <a:spcPct val="0"/>
        </a:spcAft>
        <a:defRPr sz="2800" b="1">
          <a:solidFill>
            <a:schemeClr val="tx1"/>
          </a:solidFill>
          <a:effectLst>
            <a:outerShdw blurRad="38100" dist="38100" dir="2700000" algn="tl">
              <a:srgbClr val="C0C0C0"/>
            </a:outerShdw>
          </a:effectLst>
          <a:latin typeface="Arial Narrow" pitchFamily="34" charset="0"/>
        </a:defRPr>
      </a:lvl5pPr>
      <a:lvl6pPr marL="457200" algn="l" rtl="0" fontAlgn="base">
        <a:spcBef>
          <a:spcPct val="0"/>
        </a:spcBef>
        <a:spcAft>
          <a:spcPct val="0"/>
        </a:spcAft>
        <a:defRPr sz="2800" b="1">
          <a:solidFill>
            <a:schemeClr val="tx1"/>
          </a:solidFill>
          <a:effectLst>
            <a:outerShdw blurRad="38100" dist="38100" dir="2700000" algn="tl">
              <a:srgbClr val="C0C0C0"/>
            </a:outerShdw>
          </a:effectLst>
          <a:latin typeface="Arial Narrow" pitchFamily="34" charset="0"/>
        </a:defRPr>
      </a:lvl6pPr>
      <a:lvl7pPr marL="914400" algn="l" rtl="0" fontAlgn="base">
        <a:spcBef>
          <a:spcPct val="0"/>
        </a:spcBef>
        <a:spcAft>
          <a:spcPct val="0"/>
        </a:spcAft>
        <a:defRPr sz="2800" b="1">
          <a:solidFill>
            <a:schemeClr val="tx1"/>
          </a:solidFill>
          <a:effectLst>
            <a:outerShdw blurRad="38100" dist="38100" dir="2700000" algn="tl">
              <a:srgbClr val="C0C0C0"/>
            </a:outerShdw>
          </a:effectLst>
          <a:latin typeface="Arial Narrow" pitchFamily="34" charset="0"/>
        </a:defRPr>
      </a:lvl7pPr>
      <a:lvl8pPr marL="1371600" algn="l" rtl="0" fontAlgn="base">
        <a:spcBef>
          <a:spcPct val="0"/>
        </a:spcBef>
        <a:spcAft>
          <a:spcPct val="0"/>
        </a:spcAft>
        <a:defRPr sz="2800" b="1">
          <a:solidFill>
            <a:schemeClr val="tx1"/>
          </a:solidFill>
          <a:effectLst>
            <a:outerShdw blurRad="38100" dist="38100" dir="2700000" algn="tl">
              <a:srgbClr val="C0C0C0"/>
            </a:outerShdw>
          </a:effectLst>
          <a:latin typeface="Arial Narrow" pitchFamily="34" charset="0"/>
        </a:defRPr>
      </a:lvl8pPr>
      <a:lvl9pPr marL="1828800" algn="l" rtl="0" fontAlgn="base">
        <a:spcBef>
          <a:spcPct val="0"/>
        </a:spcBef>
        <a:spcAft>
          <a:spcPct val="0"/>
        </a:spcAft>
        <a:defRPr sz="2800" b="1">
          <a:solidFill>
            <a:schemeClr val="tx1"/>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70000"/>
        </a:spcBef>
        <a:spcAft>
          <a:spcPct val="0"/>
        </a:spcAft>
        <a:buBlip>
          <a:blip r:embed="rId17"/>
        </a:buBlip>
        <a:defRPr sz="2000">
          <a:solidFill>
            <a:schemeClr val="tx1"/>
          </a:solidFill>
          <a:latin typeface="+mn-lt"/>
          <a:ea typeface="+mn-ea"/>
          <a:cs typeface="+mn-cs"/>
        </a:defRPr>
      </a:lvl1pPr>
      <a:lvl2pPr marL="742950" indent="-285750" algn="l" rtl="0" eaLnBrk="0" fontAlgn="base" hangingPunct="0">
        <a:spcBef>
          <a:spcPct val="25000"/>
        </a:spcBef>
        <a:spcAft>
          <a:spcPct val="0"/>
        </a:spcAft>
        <a:buClr>
          <a:schemeClr val="bg2"/>
        </a:buClr>
        <a:buFont typeface="Wingdings" panose="05000000000000000000" pitchFamily="2" charset="2"/>
        <a:buChar char="§"/>
        <a:defRPr sz="2000">
          <a:solidFill>
            <a:schemeClr val="tx1"/>
          </a:solidFill>
          <a:latin typeface="+mn-lt"/>
        </a:defRPr>
      </a:lvl2pPr>
      <a:lvl3pPr marL="1143000" indent="-228600" algn="l" rtl="0" eaLnBrk="0" fontAlgn="base" hangingPunct="0">
        <a:spcBef>
          <a:spcPct val="25000"/>
        </a:spcBef>
        <a:spcAft>
          <a:spcPct val="0"/>
        </a:spcAft>
        <a:buClr>
          <a:schemeClr val="bg2"/>
        </a:buClr>
        <a:buSzPct val="75000"/>
        <a:buChar char="o"/>
        <a:defRPr>
          <a:solidFill>
            <a:schemeClr val="tx1"/>
          </a:solidFill>
          <a:latin typeface="+mn-lt"/>
        </a:defRPr>
      </a:lvl3pPr>
      <a:lvl4pPr marL="1600200" indent="-228600" algn="l" rtl="0" eaLnBrk="0" fontAlgn="base" hangingPunct="0">
        <a:spcBef>
          <a:spcPct val="25000"/>
        </a:spcBef>
        <a:spcAft>
          <a:spcPct val="0"/>
        </a:spcAft>
        <a:buClr>
          <a:schemeClr val="bg2"/>
        </a:buClr>
        <a:buChar char="–"/>
        <a:defRPr sz="1600" b="1">
          <a:solidFill>
            <a:srgbClr val="3C4954"/>
          </a:solidFill>
          <a:latin typeface="+mn-lt"/>
        </a:defRPr>
      </a:lvl4pPr>
      <a:lvl5pPr marL="2057400" indent="-228600" algn="l" rtl="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mn-lt"/>
        </a:defRPr>
      </a:lvl5pPr>
      <a:lvl6pPr marL="2514600" indent="-228600" algn="l" rtl="0" fontAlgn="base">
        <a:spcBef>
          <a:spcPct val="25000"/>
        </a:spcBef>
        <a:spcAft>
          <a:spcPct val="0"/>
        </a:spcAft>
        <a:buClr>
          <a:schemeClr val="bg2"/>
        </a:buClr>
        <a:buSzPct val="75000"/>
        <a:buFont typeface="Times" pitchFamily="60" charset="0"/>
        <a:buChar char="•"/>
        <a:defRPr sz="1400" b="1">
          <a:solidFill>
            <a:srgbClr val="3C4954"/>
          </a:solidFill>
          <a:latin typeface="+mn-lt"/>
        </a:defRPr>
      </a:lvl6pPr>
      <a:lvl7pPr marL="2971800" indent="-228600" algn="l" rtl="0" fontAlgn="base">
        <a:spcBef>
          <a:spcPct val="25000"/>
        </a:spcBef>
        <a:spcAft>
          <a:spcPct val="0"/>
        </a:spcAft>
        <a:buClr>
          <a:schemeClr val="bg2"/>
        </a:buClr>
        <a:buSzPct val="75000"/>
        <a:buFont typeface="Times" pitchFamily="60" charset="0"/>
        <a:buChar char="•"/>
        <a:defRPr sz="1400" b="1">
          <a:solidFill>
            <a:srgbClr val="3C4954"/>
          </a:solidFill>
          <a:latin typeface="+mn-lt"/>
        </a:defRPr>
      </a:lvl7pPr>
      <a:lvl8pPr marL="3429000" indent="-228600" algn="l" rtl="0" fontAlgn="base">
        <a:spcBef>
          <a:spcPct val="25000"/>
        </a:spcBef>
        <a:spcAft>
          <a:spcPct val="0"/>
        </a:spcAft>
        <a:buClr>
          <a:schemeClr val="bg2"/>
        </a:buClr>
        <a:buSzPct val="75000"/>
        <a:buFont typeface="Times" pitchFamily="60" charset="0"/>
        <a:buChar char="•"/>
        <a:defRPr sz="1400" b="1">
          <a:solidFill>
            <a:srgbClr val="3C4954"/>
          </a:solidFill>
          <a:latin typeface="+mn-lt"/>
        </a:defRPr>
      </a:lvl8pPr>
      <a:lvl9pPr marL="3886200" indent="-228600" algn="l" rtl="0" fontAlgn="base">
        <a:spcBef>
          <a:spcPct val="25000"/>
        </a:spcBef>
        <a:spcAft>
          <a:spcPct val="0"/>
        </a:spcAft>
        <a:buClr>
          <a:schemeClr val="bg2"/>
        </a:buClr>
        <a:buSzPct val="75000"/>
        <a:buFont typeface="Times" pitchFamily="60" charset="0"/>
        <a:buChar char="•"/>
        <a:defRPr sz="1400" b="1">
          <a:solidFill>
            <a:srgbClr val="3C49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A0BC723-2335-4E51-B087-6FA9B79FC935}" type="datetimeFigureOut">
              <a:rPr lang="en-US"/>
              <a:pPr>
                <a:defRPr/>
              </a:pPr>
              <a:t>4/9/2019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410D76B-5753-4A86-8222-129D10957E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s://www.manifestinvesting.com/companies/al" TargetMode="External"/><Relationship Id="rId3" Type="http://schemas.openxmlformats.org/officeDocument/2006/relationships/hyperlink" Target="https://www.manifestinvesting.com/companies/epam" TargetMode="External"/><Relationship Id="rId7" Type="http://schemas.openxmlformats.org/officeDocument/2006/relationships/hyperlink" Target="https://www.manifestinvesting.com/companies/asgn" TargetMode="External"/><Relationship Id="rId12" Type="http://schemas.openxmlformats.org/officeDocument/2006/relationships/hyperlink" Target="https://www.manifestinvesting.com/companies/ozk"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www.manifestinvesting.com/companies/bkng" TargetMode="External"/><Relationship Id="rId11" Type="http://schemas.openxmlformats.org/officeDocument/2006/relationships/hyperlink" Target="https://www.manifestinvesting.com/companies/schw" TargetMode="External"/><Relationship Id="rId5" Type="http://schemas.openxmlformats.org/officeDocument/2006/relationships/hyperlink" Target="https://www.manifestinvesting.com/companies/iivi" TargetMode="External"/><Relationship Id="rId10" Type="http://schemas.openxmlformats.org/officeDocument/2006/relationships/hyperlink" Target="https://www.manifestinvesting.com/companies/hei" TargetMode="External"/><Relationship Id="rId4" Type="http://schemas.openxmlformats.org/officeDocument/2006/relationships/hyperlink" Target="https://www.manifestinvesting.com/companies/slp" TargetMode="External"/><Relationship Id="rId9" Type="http://schemas.openxmlformats.org/officeDocument/2006/relationships/hyperlink" Target="https://www.manifestinvesting.com/companies/goo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idx="4294967295"/>
          </p:nvPr>
        </p:nvSpPr>
        <p:spPr bwMode="auto">
          <a:xfrm>
            <a:off x="533400" y="954253"/>
            <a:ext cx="8001000" cy="563231"/>
          </a:xfrm>
          <a:prstGeom prst="rect">
            <a:avLst/>
          </a:prstGeom>
          <a:ln>
            <a:miter lim="800000"/>
            <a:headEnd/>
            <a:tailEnd/>
          </a:ln>
        </p:spPr>
        <p:txBody>
          <a:bodyPr anchor="ctr">
            <a:spAutoFit/>
          </a:bodyPr>
          <a:lstStyle>
            <a:lvl1pPr>
              <a:defRPr sz="2600" b="1">
                <a:solidFill>
                  <a:schemeClr val="tx1"/>
                </a:solidFill>
                <a:latin typeface="Arial Narrow" panose="020B0606020202030204" pitchFamily="34" charset="0"/>
              </a:defRPr>
            </a:lvl1pPr>
            <a:lvl2pPr>
              <a:defRPr sz="2600" b="1">
                <a:solidFill>
                  <a:schemeClr val="tx1"/>
                </a:solidFill>
                <a:latin typeface="Arial Narrow" panose="020B0606020202030204" pitchFamily="34" charset="0"/>
              </a:defRPr>
            </a:lvl2pPr>
            <a:lvl3pPr>
              <a:defRPr sz="2600" b="1">
                <a:solidFill>
                  <a:schemeClr val="tx1"/>
                </a:solidFill>
                <a:latin typeface="Arial Narrow" panose="020B0606020202030204" pitchFamily="34" charset="0"/>
              </a:defRPr>
            </a:lvl3pPr>
            <a:lvl4pPr>
              <a:defRPr sz="2600" b="1">
                <a:solidFill>
                  <a:schemeClr val="tx1"/>
                </a:solidFill>
                <a:latin typeface="Arial Narrow" panose="020B0606020202030204" pitchFamily="34" charset="0"/>
              </a:defRPr>
            </a:lvl4pPr>
            <a:lvl5pPr>
              <a:defRPr sz="2600" b="1">
                <a:solidFill>
                  <a:schemeClr val="tx1"/>
                </a:solidFill>
                <a:latin typeface="Arial Narrow" panose="020B0606020202030204" pitchFamily="34" charset="0"/>
              </a:defRPr>
            </a:lvl5pPr>
            <a:lvl6pPr marL="457200" eaLnBrk="0" fontAlgn="base" hangingPunct="0">
              <a:spcBef>
                <a:spcPct val="0"/>
              </a:spcBef>
              <a:spcAft>
                <a:spcPct val="0"/>
              </a:spcAft>
              <a:defRPr sz="2600" b="1">
                <a:solidFill>
                  <a:schemeClr val="tx1"/>
                </a:solidFill>
                <a:latin typeface="Arial Narrow" panose="020B0606020202030204" pitchFamily="34" charset="0"/>
              </a:defRPr>
            </a:lvl6pPr>
            <a:lvl7pPr marL="914400" eaLnBrk="0" fontAlgn="base" hangingPunct="0">
              <a:spcBef>
                <a:spcPct val="0"/>
              </a:spcBef>
              <a:spcAft>
                <a:spcPct val="0"/>
              </a:spcAft>
              <a:defRPr sz="2600" b="1">
                <a:solidFill>
                  <a:schemeClr val="tx1"/>
                </a:solidFill>
                <a:latin typeface="Arial Narrow" panose="020B0606020202030204" pitchFamily="34" charset="0"/>
              </a:defRPr>
            </a:lvl7pPr>
            <a:lvl8pPr marL="1371600" eaLnBrk="0" fontAlgn="base" hangingPunct="0">
              <a:spcBef>
                <a:spcPct val="0"/>
              </a:spcBef>
              <a:spcAft>
                <a:spcPct val="0"/>
              </a:spcAft>
              <a:defRPr sz="2600" b="1">
                <a:solidFill>
                  <a:schemeClr val="tx1"/>
                </a:solidFill>
                <a:latin typeface="Arial Narrow" panose="020B0606020202030204" pitchFamily="34" charset="0"/>
              </a:defRPr>
            </a:lvl8pPr>
            <a:lvl9pPr marL="1828800" eaLnBrk="0" fontAlgn="base" hangingPunct="0">
              <a:spcBef>
                <a:spcPct val="0"/>
              </a:spcBef>
              <a:spcAft>
                <a:spcPct val="0"/>
              </a:spcAft>
              <a:defRPr sz="2600" b="1">
                <a:solidFill>
                  <a:schemeClr val="tx1"/>
                </a:solidFill>
                <a:latin typeface="Arial Narrow" panose="020B0606020202030204" pitchFamily="34" charset="0"/>
              </a:defRPr>
            </a:lvl9pPr>
          </a:lstStyle>
          <a:p>
            <a:pPr eaLnBrk="1" hangingPunct="1">
              <a:lnSpc>
                <a:spcPct val="90000"/>
              </a:lnSpc>
              <a:defRPr/>
            </a:pPr>
            <a:r>
              <a:rPr lang="en-US" altLang="en-US" sz="3400" dirty="0" smtClean="0">
                <a:solidFill>
                  <a:schemeClr val="bg1"/>
                </a:solidFill>
                <a:latin typeface="Arial" panose="020B0604020202020204" pitchFamily="34" charset="0"/>
              </a:rPr>
              <a:t>Booking Holdings, Inc. (BKNG) </a:t>
            </a:r>
            <a:endParaRPr lang="en-US" altLang="en-US" sz="4100" i="1" dirty="0" smtClean="0">
              <a:solidFill>
                <a:schemeClr val="bg1"/>
              </a:solidFill>
              <a:latin typeface="Arial" panose="020B0604020202020204" pitchFamily="34" charset="0"/>
            </a:endParaRPr>
          </a:p>
        </p:txBody>
      </p:sp>
      <p:sp>
        <p:nvSpPr>
          <p:cNvPr id="6147" name="Rectangle 7"/>
          <p:cNvSpPr>
            <a:spLocks noChangeArrowheads="1"/>
          </p:cNvSpPr>
          <p:nvPr/>
        </p:nvSpPr>
        <p:spPr bwMode="auto">
          <a:xfrm>
            <a:off x="533400" y="178435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eaLnBrk="1" hangingPunct="1">
              <a:lnSpc>
                <a:spcPct val="140000"/>
              </a:lnSpc>
              <a:spcBef>
                <a:spcPct val="20000"/>
              </a:spcBef>
            </a:pPr>
            <a:r>
              <a:rPr lang="en-US" altLang="en-US" dirty="0" smtClean="0">
                <a:solidFill>
                  <a:schemeClr val="bg1"/>
                </a:solidFill>
              </a:rPr>
              <a:t>April 20, 2019 </a:t>
            </a:r>
            <a:r>
              <a:rPr lang="en-US" altLang="en-US" dirty="0">
                <a:solidFill>
                  <a:schemeClr val="bg1"/>
                </a:solidFill>
              </a:rPr>
              <a:t>/ Cincinnati Model Investment Club</a:t>
            </a:r>
          </a:p>
        </p:txBody>
      </p:sp>
      <p:pic>
        <p:nvPicPr>
          <p:cNvPr id="6148" name="Picture 8" descr="blank 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495800"/>
            <a:ext cx="9874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9"/>
          <p:cNvSpPr txBox="1">
            <a:spLocks noChangeArrowheads="1"/>
          </p:cNvSpPr>
          <p:nvPr/>
        </p:nvSpPr>
        <p:spPr bwMode="auto">
          <a:xfrm>
            <a:off x="1676400" y="4386263"/>
            <a:ext cx="67818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r>
              <a:rPr lang="en-US" altLang="en-US" b="1"/>
              <a:t>Richard Alden</a:t>
            </a:r>
          </a:p>
          <a:p>
            <a:r>
              <a:rPr lang="en-US" altLang="en-US" sz="1600"/>
              <a:t>Member of BetterInvesting.org / dedicated to Investment Education</a:t>
            </a:r>
          </a:p>
          <a:p>
            <a:r>
              <a:rPr lang="en-US" altLang="en-US" sz="1600"/>
              <a:t>Presiding Partner, Cincinnati Model Investment Club</a:t>
            </a:r>
          </a:p>
        </p:txBody>
      </p:sp>
      <p:pic>
        <p:nvPicPr>
          <p:cNvPr id="61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375" y="4495800"/>
            <a:ext cx="9874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52"/>
                                        </p:tgtEl>
                                        <p:attrNameLst>
                                          <p:attrName>style.visibility</p:attrName>
                                        </p:attrNameLst>
                                      </p:cBhvr>
                                      <p:to>
                                        <p:strVal val="visible"/>
                                      </p:to>
                                    </p:set>
                                    <p:animEffect transition="in" filter="wipe(left)">
                                      <p:cBhvr>
                                        <p:cTn id="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fld id="{B16ED498-98DC-4097-AAD1-1F357937C642}" type="slidenum">
              <a:rPr lang="en-US" altLang="en-US" smtClean="0"/>
              <a:pPr>
                <a:defRPr/>
              </a:pPr>
              <a:t>10</a:t>
            </a:fld>
            <a:endParaRPr lang="en-US" altLang="en-US">
              <a:solidFill>
                <a:schemeClr val="bg1"/>
              </a:solidFill>
            </a:endParaRPr>
          </a:p>
        </p:txBody>
      </p:sp>
      <p:sp>
        <p:nvSpPr>
          <p:cNvPr id="4" name="Title 3"/>
          <p:cNvSpPr>
            <a:spLocks noGrp="1"/>
          </p:cNvSpPr>
          <p:nvPr>
            <p:ph type="title"/>
          </p:nvPr>
        </p:nvSpPr>
        <p:spPr/>
        <p:txBody>
          <a:bodyPr/>
          <a:lstStyle/>
          <a:p>
            <a:r>
              <a:rPr lang="en-US" dirty="0" smtClean="0"/>
              <a:t>Manifest Investing</a:t>
            </a:r>
            <a:endParaRPr lang="en-US" dirty="0"/>
          </a:p>
        </p:txBody>
      </p:sp>
      <p:pic>
        <p:nvPicPr>
          <p:cNvPr id="12" name="Picture 11"/>
          <p:cNvPicPr>
            <a:picLocks noChangeAspect="1"/>
          </p:cNvPicPr>
          <p:nvPr/>
        </p:nvPicPr>
        <p:blipFill>
          <a:blip r:embed="rId2"/>
          <a:stretch>
            <a:fillRect/>
          </a:stretch>
        </p:blipFill>
        <p:spPr>
          <a:xfrm>
            <a:off x="429183" y="1823286"/>
            <a:ext cx="8181975" cy="3895725"/>
          </a:xfrm>
          <a:prstGeom prst="rect">
            <a:avLst/>
          </a:prstGeom>
        </p:spPr>
      </p:pic>
    </p:spTree>
    <p:extLst>
      <p:ext uri="{BB962C8B-B14F-4D97-AF65-F5344CB8AC3E}">
        <p14:creationId xmlns:p14="http://schemas.microsoft.com/office/powerpoint/2010/main" val="4129561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1"/>
            <a:ext cx="8382000" cy="381000"/>
          </a:xfrm>
        </p:spPr>
        <p:txBody>
          <a:bodyPr/>
          <a:lstStyle/>
          <a:p>
            <a:r>
              <a:rPr lang="en-US" dirty="0" smtClean="0"/>
              <a:t>From the </a:t>
            </a:r>
            <a:r>
              <a:rPr lang="en-US" dirty="0"/>
              <a:t>F</a:t>
            </a:r>
            <a:r>
              <a:rPr lang="en-US" dirty="0" smtClean="0"/>
              <a:t>eb 8, 2019 Value Line report:</a:t>
            </a:r>
          </a:p>
        </p:txBody>
      </p:sp>
      <p:sp>
        <p:nvSpPr>
          <p:cNvPr id="3" name="Footer Placeholder 2"/>
          <p:cNvSpPr>
            <a:spLocks noGrp="1"/>
          </p:cNvSpPr>
          <p:nvPr>
            <p:ph type="ftr" sz="quarter" idx="10"/>
          </p:nvPr>
        </p:nvSpPr>
        <p:spPr/>
        <p:txBody>
          <a:bodyPr/>
          <a:lstStyle/>
          <a:p>
            <a:pPr>
              <a:defRPr/>
            </a:pPr>
            <a:fld id="{B16ED498-98DC-4097-AAD1-1F357937C642}" type="slidenum">
              <a:rPr lang="en-US" altLang="en-US" smtClean="0"/>
              <a:pPr>
                <a:defRPr/>
              </a:pPr>
              <a:t>11</a:t>
            </a:fld>
            <a:endParaRPr lang="en-US" altLang="en-US">
              <a:solidFill>
                <a:schemeClr val="bg1"/>
              </a:solidFill>
            </a:endParaRPr>
          </a:p>
        </p:txBody>
      </p:sp>
      <p:sp>
        <p:nvSpPr>
          <p:cNvPr id="4" name="Title 3"/>
          <p:cNvSpPr>
            <a:spLocks noGrp="1"/>
          </p:cNvSpPr>
          <p:nvPr>
            <p:ph type="title"/>
          </p:nvPr>
        </p:nvSpPr>
        <p:spPr/>
        <p:txBody>
          <a:bodyPr/>
          <a:lstStyle/>
          <a:p>
            <a:r>
              <a:rPr lang="en-US" dirty="0" smtClean="0"/>
              <a:t>Value Line</a:t>
            </a:r>
            <a:endParaRPr lang="en-US" dirty="0"/>
          </a:p>
        </p:txBody>
      </p:sp>
      <p:pic>
        <p:nvPicPr>
          <p:cNvPr id="5" name="Picture 4"/>
          <p:cNvPicPr>
            <a:picLocks noChangeAspect="1"/>
          </p:cNvPicPr>
          <p:nvPr/>
        </p:nvPicPr>
        <p:blipFill>
          <a:blip r:embed="rId2"/>
          <a:stretch>
            <a:fillRect/>
          </a:stretch>
        </p:blipFill>
        <p:spPr>
          <a:xfrm>
            <a:off x="457200" y="2286000"/>
            <a:ext cx="8235411" cy="2743200"/>
          </a:xfrm>
          <a:prstGeom prst="rect">
            <a:avLst/>
          </a:prstGeom>
        </p:spPr>
      </p:pic>
      <p:sp>
        <p:nvSpPr>
          <p:cNvPr id="6" name="Rectangle 5"/>
          <p:cNvSpPr/>
          <p:nvPr/>
        </p:nvSpPr>
        <p:spPr bwMode="auto">
          <a:xfrm>
            <a:off x="495300" y="3414584"/>
            <a:ext cx="1485900" cy="547816"/>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60" charset="-128"/>
            </a:endParaRPr>
          </a:p>
        </p:txBody>
      </p:sp>
      <p:sp>
        <p:nvSpPr>
          <p:cNvPr id="7" name="Rectangle 6"/>
          <p:cNvSpPr/>
          <p:nvPr/>
        </p:nvSpPr>
        <p:spPr bwMode="auto">
          <a:xfrm>
            <a:off x="4343400" y="2322386"/>
            <a:ext cx="1371600" cy="344614"/>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60" charset="-128"/>
            </a:endParaRPr>
          </a:p>
        </p:txBody>
      </p:sp>
      <p:sp>
        <p:nvSpPr>
          <p:cNvPr id="8" name="Rectangle 7"/>
          <p:cNvSpPr/>
          <p:nvPr/>
        </p:nvSpPr>
        <p:spPr bwMode="auto">
          <a:xfrm>
            <a:off x="6248399" y="2819400"/>
            <a:ext cx="2444211" cy="685800"/>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60" charset="-128"/>
            </a:endParaRPr>
          </a:p>
        </p:txBody>
      </p:sp>
      <p:sp>
        <p:nvSpPr>
          <p:cNvPr id="9" name="Rectangle 8"/>
          <p:cNvSpPr/>
          <p:nvPr/>
        </p:nvSpPr>
        <p:spPr bwMode="auto">
          <a:xfrm>
            <a:off x="497359" y="3200400"/>
            <a:ext cx="1102841" cy="214184"/>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60" charset="-128"/>
            </a:endParaRPr>
          </a:p>
        </p:txBody>
      </p:sp>
    </p:spTree>
    <p:extLst>
      <p:ext uri="{BB962C8B-B14F-4D97-AF65-F5344CB8AC3E}">
        <p14:creationId xmlns:p14="http://schemas.microsoft.com/office/powerpoint/2010/main" val="2993758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1"/>
            <a:ext cx="8382000" cy="381000"/>
          </a:xfrm>
        </p:spPr>
        <p:txBody>
          <a:bodyPr/>
          <a:lstStyle/>
          <a:p>
            <a:r>
              <a:rPr lang="en-US" dirty="0" smtClean="0"/>
              <a:t>From the </a:t>
            </a:r>
            <a:r>
              <a:rPr lang="en-US" dirty="0"/>
              <a:t>F</a:t>
            </a:r>
            <a:r>
              <a:rPr lang="en-US" dirty="0" smtClean="0"/>
              <a:t>eb 8, 2019 Value Line report:</a:t>
            </a:r>
          </a:p>
        </p:txBody>
      </p:sp>
      <p:sp>
        <p:nvSpPr>
          <p:cNvPr id="3" name="Footer Placeholder 2"/>
          <p:cNvSpPr>
            <a:spLocks noGrp="1"/>
          </p:cNvSpPr>
          <p:nvPr>
            <p:ph type="ftr" sz="quarter" idx="10"/>
          </p:nvPr>
        </p:nvSpPr>
        <p:spPr/>
        <p:txBody>
          <a:bodyPr/>
          <a:lstStyle/>
          <a:p>
            <a:pPr>
              <a:defRPr/>
            </a:pPr>
            <a:fld id="{B16ED498-98DC-4097-AAD1-1F357937C642}" type="slidenum">
              <a:rPr lang="en-US" altLang="en-US" smtClean="0"/>
              <a:pPr>
                <a:defRPr/>
              </a:pPr>
              <a:t>12</a:t>
            </a:fld>
            <a:endParaRPr lang="en-US" altLang="en-US">
              <a:solidFill>
                <a:schemeClr val="bg1"/>
              </a:solidFill>
            </a:endParaRPr>
          </a:p>
        </p:txBody>
      </p:sp>
      <p:sp>
        <p:nvSpPr>
          <p:cNvPr id="4" name="Title 3"/>
          <p:cNvSpPr>
            <a:spLocks noGrp="1"/>
          </p:cNvSpPr>
          <p:nvPr>
            <p:ph type="title"/>
          </p:nvPr>
        </p:nvSpPr>
        <p:spPr/>
        <p:txBody>
          <a:bodyPr/>
          <a:lstStyle/>
          <a:p>
            <a:r>
              <a:rPr lang="en-US" dirty="0" smtClean="0"/>
              <a:t>Value Line</a:t>
            </a:r>
            <a:endParaRPr lang="en-US" dirty="0"/>
          </a:p>
        </p:txBody>
      </p:sp>
      <p:pic>
        <p:nvPicPr>
          <p:cNvPr id="9" name="Picture 8"/>
          <p:cNvPicPr>
            <a:picLocks noChangeAspect="1"/>
          </p:cNvPicPr>
          <p:nvPr/>
        </p:nvPicPr>
        <p:blipFill>
          <a:blip r:embed="rId2"/>
          <a:stretch>
            <a:fillRect/>
          </a:stretch>
        </p:blipFill>
        <p:spPr>
          <a:xfrm>
            <a:off x="457200" y="2209800"/>
            <a:ext cx="2695575" cy="2066608"/>
          </a:xfrm>
          <a:prstGeom prst="rect">
            <a:avLst/>
          </a:prstGeom>
        </p:spPr>
      </p:pic>
      <p:pic>
        <p:nvPicPr>
          <p:cNvPr id="10" name="Picture 9"/>
          <p:cNvPicPr>
            <a:picLocks noChangeAspect="1"/>
          </p:cNvPicPr>
          <p:nvPr/>
        </p:nvPicPr>
        <p:blipFill>
          <a:blip r:embed="rId3"/>
          <a:stretch>
            <a:fillRect/>
          </a:stretch>
        </p:blipFill>
        <p:spPr>
          <a:xfrm>
            <a:off x="3647303" y="2257581"/>
            <a:ext cx="3714750" cy="1400175"/>
          </a:xfrm>
          <a:prstGeom prst="rect">
            <a:avLst/>
          </a:prstGeom>
        </p:spPr>
      </p:pic>
      <p:pic>
        <p:nvPicPr>
          <p:cNvPr id="11" name="Picture 10"/>
          <p:cNvPicPr>
            <a:picLocks noChangeAspect="1"/>
          </p:cNvPicPr>
          <p:nvPr/>
        </p:nvPicPr>
        <p:blipFill>
          <a:blip r:embed="rId4"/>
          <a:stretch>
            <a:fillRect/>
          </a:stretch>
        </p:blipFill>
        <p:spPr>
          <a:xfrm>
            <a:off x="4537890" y="4719636"/>
            <a:ext cx="3552825" cy="923925"/>
          </a:xfrm>
          <a:prstGeom prst="rect">
            <a:avLst/>
          </a:prstGeom>
        </p:spPr>
      </p:pic>
      <p:sp>
        <p:nvSpPr>
          <p:cNvPr id="6" name="Rectangle 5"/>
          <p:cNvSpPr/>
          <p:nvPr/>
        </p:nvSpPr>
        <p:spPr bwMode="auto">
          <a:xfrm>
            <a:off x="490537" y="2209800"/>
            <a:ext cx="2628900" cy="747869"/>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60" charset="-128"/>
            </a:endParaRPr>
          </a:p>
        </p:txBody>
      </p:sp>
      <p:sp>
        <p:nvSpPr>
          <p:cNvPr id="7" name="Rectangle 6"/>
          <p:cNvSpPr/>
          <p:nvPr/>
        </p:nvSpPr>
        <p:spPr bwMode="auto">
          <a:xfrm>
            <a:off x="6314303" y="2331638"/>
            <a:ext cx="1047750" cy="1237374"/>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60" charset="-128"/>
            </a:endParaRPr>
          </a:p>
        </p:txBody>
      </p:sp>
      <p:sp>
        <p:nvSpPr>
          <p:cNvPr id="8" name="Rectangle 7"/>
          <p:cNvSpPr/>
          <p:nvPr/>
        </p:nvSpPr>
        <p:spPr bwMode="auto">
          <a:xfrm>
            <a:off x="7391400" y="4800598"/>
            <a:ext cx="457200" cy="761999"/>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60" charset="-128"/>
            </a:endParaRPr>
          </a:p>
        </p:txBody>
      </p:sp>
      <p:pic>
        <p:nvPicPr>
          <p:cNvPr id="12" name="Picture 11"/>
          <p:cNvPicPr>
            <a:picLocks noChangeAspect="1"/>
          </p:cNvPicPr>
          <p:nvPr/>
        </p:nvPicPr>
        <p:blipFill rotWithShape="1">
          <a:blip r:embed="rId5"/>
          <a:srcRect t="4226"/>
          <a:stretch/>
        </p:blipFill>
        <p:spPr>
          <a:xfrm>
            <a:off x="504953" y="4533899"/>
            <a:ext cx="3597207" cy="1295400"/>
          </a:xfrm>
          <a:prstGeom prst="rect">
            <a:avLst/>
          </a:prstGeom>
        </p:spPr>
      </p:pic>
    </p:spTree>
    <p:extLst>
      <p:ext uri="{BB962C8B-B14F-4D97-AF65-F5344CB8AC3E}">
        <p14:creationId xmlns:p14="http://schemas.microsoft.com/office/powerpoint/2010/main" val="1863366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518" y="2133600"/>
            <a:ext cx="8382000" cy="3124200"/>
          </a:xfrm>
        </p:spPr>
        <p:txBody>
          <a:bodyPr/>
          <a:lstStyle/>
          <a:p>
            <a:r>
              <a:rPr lang="en-US" dirty="0" smtClean="0"/>
              <a:t>From the April 15, 2019 report:</a:t>
            </a:r>
          </a:p>
          <a:p>
            <a:pPr lvl="1"/>
            <a:r>
              <a:rPr lang="en-US" dirty="0" smtClean="0"/>
              <a:t>Classified as Large Growth, four star rating</a:t>
            </a:r>
          </a:p>
          <a:p>
            <a:pPr lvl="1"/>
            <a:r>
              <a:rPr lang="en-US" dirty="0" smtClean="0"/>
              <a:t>Exemplary Stewardship, Narrow </a:t>
            </a:r>
            <a:r>
              <a:rPr lang="en-US" dirty="0"/>
              <a:t>M</a:t>
            </a:r>
            <a:r>
              <a:rPr lang="en-US" dirty="0" smtClean="0"/>
              <a:t>oat</a:t>
            </a:r>
          </a:p>
          <a:p>
            <a:pPr lvl="1"/>
            <a:r>
              <a:rPr lang="en-US" dirty="0" smtClean="0"/>
              <a:t>Classified as Consumer Cyclical / Leisure</a:t>
            </a:r>
          </a:p>
          <a:p>
            <a:pPr lvl="1"/>
            <a:r>
              <a:rPr lang="en-US" dirty="0" smtClean="0"/>
              <a:t>This is a Cyclical stock, expect financial performance fluctuations with general economic conditions</a:t>
            </a:r>
          </a:p>
          <a:p>
            <a:pPr lvl="1"/>
            <a:r>
              <a:rPr lang="en-US" dirty="0" smtClean="0"/>
              <a:t>With a large international presence, expect currency fluctuations to affect profitability – Euro, </a:t>
            </a:r>
            <a:r>
              <a:rPr lang="en-US" dirty="0" err="1" smtClean="0"/>
              <a:t>Brexit</a:t>
            </a:r>
            <a:r>
              <a:rPr lang="en-US" dirty="0" smtClean="0"/>
              <a:t> activity</a:t>
            </a:r>
          </a:p>
          <a:p>
            <a:pPr lvl="1"/>
            <a:endParaRPr lang="en-US" dirty="0" smtClean="0"/>
          </a:p>
        </p:txBody>
      </p:sp>
      <p:sp>
        <p:nvSpPr>
          <p:cNvPr id="3" name="Footer Placeholder 2"/>
          <p:cNvSpPr>
            <a:spLocks noGrp="1"/>
          </p:cNvSpPr>
          <p:nvPr>
            <p:ph type="ftr" sz="quarter" idx="10"/>
          </p:nvPr>
        </p:nvSpPr>
        <p:spPr/>
        <p:txBody>
          <a:bodyPr/>
          <a:lstStyle/>
          <a:p>
            <a:pPr>
              <a:defRPr/>
            </a:pPr>
            <a:fld id="{B16ED498-98DC-4097-AAD1-1F357937C642}" type="slidenum">
              <a:rPr lang="en-US" altLang="en-US" smtClean="0"/>
              <a:pPr>
                <a:defRPr/>
              </a:pPr>
              <a:t>13</a:t>
            </a:fld>
            <a:endParaRPr lang="en-US" altLang="en-US">
              <a:solidFill>
                <a:schemeClr val="bg1"/>
              </a:solidFill>
            </a:endParaRPr>
          </a:p>
        </p:txBody>
      </p:sp>
      <p:sp>
        <p:nvSpPr>
          <p:cNvPr id="4" name="Title 3"/>
          <p:cNvSpPr>
            <a:spLocks noGrp="1"/>
          </p:cNvSpPr>
          <p:nvPr>
            <p:ph type="title"/>
          </p:nvPr>
        </p:nvSpPr>
        <p:spPr/>
        <p:txBody>
          <a:bodyPr/>
          <a:lstStyle/>
          <a:p>
            <a:r>
              <a:rPr lang="en-US" dirty="0" smtClean="0"/>
              <a:t>Morningstar</a:t>
            </a:r>
            <a:endParaRPr lang="en-US" dirty="0"/>
          </a:p>
        </p:txBody>
      </p:sp>
    </p:spTree>
    <p:extLst>
      <p:ext uri="{BB962C8B-B14F-4D97-AF65-F5344CB8AC3E}">
        <p14:creationId xmlns:p14="http://schemas.microsoft.com/office/powerpoint/2010/main" val="120494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fld id="{B16ED498-98DC-4097-AAD1-1F357937C642}" type="slidenum">
              <a:rPr lang="en-US" altLang="en-US" smtClean="0"/>
              <a:pPr>
                <a:defRPr/>
              </a:pPr>
              <a:t>14</a:t>
            </a:fld>
            <a:endParaRPr lang="en-US" altLang="en-US">
              <a:solidFill>
                <a:schemeClr val="bg1"/>
              </a:solidFill>
            </a:endParaRPr>
          </a:p>
        </p:txBody>
      </p:sp>
      <p:sp>
        <p:nvSpPr>
          <p:cNvPr id="4" name="Title 3"/>
          <p:cNvSpPr>
            <a:spLocks noGrp="1"/>
          </p:cNvSpPr>
          <p:nvPr>
            <p:ph type="title"/>
          </p:nvPr>
        </p:nvSpPr>
        <p:spPr/>
        <p:txBody>
          <a:bodyPr/>
          <a:lstStyle/>
          <a:p>
            <a:r>
              <a:rPr lang="en-US" dirty="0" smtClean="0"/>
              <a:t>Morningstar</a:t>
            </a:r>
            <a:endParaRPr lang="en-US" dirty="0"/>
          </a:p>
        </p:txBody>
      </p:sp>
      <p:pic>
        <p:nvPicPr>
          <p:cNvPr id="6" name="Picture 5"/>
          <p:cNvPicPr>
            <a:picLocks noChangeAspect="1"/>
          </p:cNvPicPr>
          <p:nvPr/>
        </p:nvPicPr>
        <p:blipFill>
          <a:blip r:embed="rId2"/>
          <a:stretch>
            <a:fillRect/>
          </a:stretch>
        </p:blipFill>
        <p:spPr>
          <a:xfrm>
            <a:off x="1543050" y="1809750"/>
            <a:ext cx="6057900" cy="3238500"/>
          </a:xfrm>
          <a:prstGeom prst="rect">
            <a:avLst/>
          </a:prstGeom>
        </p:spPr>
      </p:pic>
    </p:spTree>
    <p:extLst>
      <p:ext uri="{BB962C8B-B14F-4D97-AF65-F5344CB8AC3E}">
        <p14:creationId xmlns:p14="http://schemas.microsoft.com/office/powerpoint/2010/main" val="1561881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518" y="2133600"/>
            <a:ext cx="8382000" cy="3429000"/>
          </a:xfrm>
        </p:spPr>
        <p:txBody>
          <a:bodyPr/>
          <a:lstStyle/>
          <a:p>
            <a:r>
              <a:rPr lang="en-US" dirty="0" smtClean="0"/>
              <a:t>Comments:</a:t>
            </a:r>
          </a:p>
          <a:p>
            <a:pPr lvl="1"/>
            <a:r>
              <a:rPr lang="en-US" dirty="0" smtClean="0"/>
              <a:t>Superior position in China, leadership position in maturing European market (near 50%)</a:t>
            </a:r>
          </a:p>
          <a:p>
            <a:pPr lvl="1"/>
            <a:r>
              <a:rPr lang="en-US" dirty="0" smtClean="0"/>
              <a:t>Growth through the Asia Pacific region and additional acquisitions</a:t>
            </a:r>
          </a:p>
          <a:p>
            <a:pPr lvl="1"/>
            <a:r>
              <a:rPr lang="en-US" dirty="0" smtClean="0"/>
              <a:t>Well ahead of Expedia and </a:t>
            </a:r>
            <a:r>
              <a:rPr lang="en-US" dirty="0" err="1" smtClean="0"/>
              <a:t>TripAdvisor</a:t>
            </a:r>
            <a:r>
              <a:rPr lang="en-US" dirty="0" smtClean="0"/>
              <a:t> in a fragmented market</a:t>
            </a:r>
          </a:p>
          <a:p>
            <a:pPr lvl="1"/>
            <a:r>
              <a:rPr lang="en-US" dirty="0" smtClean="0"/>
              <a:t>Potential competition from Amazon, Google, Facebook</a:t>
            </a:r>
          </a:p>
          <a:p>
            <a:pPr lvl="1"/>
            <a:r>
              <a:rPr lang="en-US" dirty="0" smtClean="0"/>
              <a:t>Mobile is 50% of the business and growing</a:t>
            </a:r>
          </a:p>
          <a:p>
            <a:pPr lvl="1"/>
            <a:r>
              <a:rPr lang="en-US" dirty="0" smtClean="0"/>
              <a:t>European economy is entering a maturing phase and cooling economically</a:t>
            </a:r>
          </a:p>
          <a:p>
            <a:pPr lvl="1"/>
            <a:endParaRPr lang="en-US" dirty="0" smtClean="0"/>
          </a:p>
        </p:txBody>
      </p:sp>
      <p:sp>
        <p:nvSpPr>
          <p:cNvPr id="3" name="Footer Placeholder 2"/>
          <p:cNvSpPr>
            <a:spLocks noGrp="1"/>
          </p:cNvSpPr>
          <p:nvPr>
            <p:ph type="ftr" sz="quarter" idx="10"/>
          </p:nvPr>
        </p:nvSpPr>
        <p:spPr/>
        <p:txBody>
          <a:bodyPr/>
          <a:lstStyle/>
          <a:p>
            <a:pPr>
              <a:defRPr/>
            </a:pPr>
            <a:fld id="{B16ED498-98DC-4097-AAD1-1F357937C642}" type="slidenum">
              <a:rPr lang="en-US" altLang="en-US" smtClean="0"/>
              <a:pPr>
                <a:defRPr/>
              </a:pPr>
              <a:t>15</a:t>
            </a:fld>
            <a:endParaRPr lang="en-US" altLang="en-US">
              <a:solidFill>
                <a:schemeClr val="bg1"/>
              </a:solidFill>
            </a:endParaRPr>
          </a:p>
        </p:txBody>
      </p:sp>
      <p:sp>
        <p:nvSpPr>
          <p:cNvPr id="4" name="Title 3"/>
          <p:cNvSpPr>
            <a:spLocks noGrp="1"/>
          </p:cNvSpPr>
          <p:nvPr>
            <p:ph type="title"/>
          </p:nvPr>
        </p:nvSpPr>
        <p:spPr/>
        <p:txBody>
          <a:bodyPr/>
          <a:lstStyle/>
          <a:p>
            <a:r>
              <a:rPr lang="en-US" dirty="0" smtClean="0"/>
              <a:t>Morningstar</a:t>
            </a:r>
            <a:endParaRPr lang="en-US" dirty="0"/>
          </a:p>
        </p:txBody>
      </p:sp>
    </p:spTree>
    <p:extLst>
      <p:ext uri="{BB962C8B-B14F-4D97-AF65-F5344CB8AC3E}">
        <p14:creationId xmlns:p14="http://schemas.microsoft.com/office/powerpoint/2010/main" val="3309616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518" y="2133600"/>
            <a:ext cx="8382000" cy="3124200"/>
          </a:xfrm>
        </p:spPr>
        <p:txBody>
          <a:bodyPr/>
          <a:lstStyle/>
          <a:p>
            <a:r>
              <a:rPr lang="en-US" dirty="0" smtClean="0"/>
              <a:t>Comments:</a:t>
            </a:r>
          </a:p>
          <a:p>
            <a:pPr lvl="1"/>
            <a:r>
              <a:rPr lang="en-US" dirty="0" smtClean="0"/>
              <a:t>BKNG expects 2019 non-GAAP constant currency EPS growth to be in the low-double digits</a:t>
            </a:r>
          </a:p>
          <a:p>
            <a:pPr lvl="1"/>
            <a:r>
              <a:rPr lang="en-US" dirty="0" smtClean="0"/>
              <a:t>Adjusting for currency, growth rate could be in the high single digits, resulting in an EPS of $95, or a PE of about 18</a:t>
            </a:r>
          </a:p>
          <a:p>
            <a:pPr lvl="1"/>
            <a:r>
              <a:rPr lang="en-US" dirty="0" smtClean="0"/>
              <a:t>Weak Euro is expected to shave 6% from reported growth, late Easter will move revenue from 1Q to 2Q.</a:t>
            </a:r>
          </a:p>
          <a:p>
            <a:pPr lvl="1"/>
            <a:r>
              <a:rPr lang="en-US" dirty="0" smtClean="0"/>
              <a:t>Improvements expected in alternative accommodations, payments platform</a:t>
            </a:r>
          </a:p>
          <a:p>
            <a:pPr lvl="1"/>
            <a:endParaRPr lang="en-US" dirty="0" smtClean="0"/>
          </a:p>
        </p:txBody>
      </p:sp>
      <p:sp>
        <p:nvSpPr>
          <p:cNvPr id="3" name="Footer Placeholder 2"/>
          <p:cNvSpPr>
            <a:spLocks noGrp="1"/>
          </p:cNvSpPr>
          <p:nvPr>
            <p:ph type="ftr" sz="quarter" idx="10"/>
          </p:nvPr>
        </p:nvSpPr>
        <p:spPr/>
        <p:txBody>
          <a:bodyPr/>
          <a:lstStyle/>
          <a:p>
            <a:pPr>
              <a:defRPr/>
            </a:pPr>
            <a:fld id="{B16ED498-98DC-4097-AAD1-1F357937C642}" type="slidenum">
              <a:rPr lang="en-US" altLang="en-US" smtClean="0"/>
              <a:pPr>
                <a:defRPr/>
              </a:pPr>
              <a:t>16</a:t>
            </a:fld>
            <a:endParaRPr lang="en-US" altLang="en-US">
              <a:solidFill>
                <a:schemeClr val="bg1"/>
              </a:solidFill>
            </a:endParaRPr>
          </a:p>
        </p:txBody>
      </p:sp>
      <p:sp>
        <p:nvSpPr>
          <p:cNvPr id="4" name="Title 3"/>
          <p:cNvSpPr>
            <a:spLocks noGrp="1"/>
          </p:cNvSpPr>
          <p:nvPr>
            <p:ph type="title"/>
          </p:nvPr>
        </p:nvSpPr>
        <p:spPr/>
        <p:txBody>
          <a:bodyPr/>
          <a:lstStyle/>
          <a:p>
            <a:r>
              <a:rPr lang="en-US" dirty="0" smtClean="0"/>
              <a:t>Investor’s Advisory Service</a:t>
            </a:r>
            <a:endParaRPr lang="en-US" dirty="0"/>
          </a:p>
        </p:txBody>
      </p:sp>
    </p:spTree>
    <p:extLst>
      <p:ext uri="{BB962C8B-B14F-4D97-AF65-F5344CB8AC3E}">
        <p14:creationId xmlns:p14="http://schemas.microsoft.com/office/powerpoint/2010/main" val="2812312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518" y="2133600"/>
            <a:ext cx="8382000" cy="3657600"/>
          </a:xfrm>
        </p:spPr>
        <p:txBody>
          <a:bodyPr/>
          <a:lstStyle/>
          <a:p>
            <a:r>
              <a:rPr lang="en-US" dirty="0" smtClean="0"/>
              <a:t>Guidelines: predominantly Value Line and Ann </a:t>
            </a:r>
            <a:r>
              <a:rPr lang="en-US" dirty="0" err="1" smtClean="0"/>
              <a:t>Cuneaz</a:t>
            </a:r>
            <a:r>
              <a:rPr lang="en-US" dirty="0" smtClean="0"/>
              <a:t>’ analysis</a:t>
            </a:r>
          </a:p>
          <a:p>
            <a:r>
              <a:rPr lang="en-US" dirty="0" smtClean="0"/>
              <a:t>Adjusted FY2017 data for TCJA per First Cut report</a:t>
            </a:r>
          </a:p>
          <a:p>
            <a:r>
              <a:rPr lang="en-US" dirty="0" smtClean="0"/>
              <a:t>Selected growth rate is above ACE but below MI and other sources</a:t>
            </a:r>
          </a:p>
          <a:p>
            <a:r>
              <a:rPr lang="en-US" dirty="0" smtClean="0"/>
              <a:t>Used Preferred Procedure - adjusted tax rate, shares outstanding</a:t>
            </a:r>
          </a:p>
          <a:p>
            <a:r>
              <a:rPr lang="en-US" dirty="0" smtClean="0"/>
              <a:t>Used Value Line as reality checks on high and low price decisions</a:t>
            </a:r>
          </a:p>
          <a:p>
            <a:r>
              <a:rPr lang="en-US" dirty="0" smtClean="0"/>
              <a:t>Looks like a BUY with a nice U/D ratio</a:t>
            </a:r>
          </a:p>
          <a:p>
            <a:r>
              <a:rPr lang="en-US" dirty="0" smtClean="0"/>
              <a:t>Switch to on-line SSG</a:t>
            </a:r>
          </a:p>
          <a:p>
            <a:pPr lvl="1"/>
            <a:endParaRPr lang="en-US" dirty="0" smtClean="0"/>
          </a:p>
        </p:txBody>
      </p:sp>
      <p:sp>
        <p:nvSpPr>
          <p:cNvPr id="3" name="Footer Placeholder 2"/>
          <p:cNvSpPr>
            <a:spLocks noGrp="1"/>
          </p:cNvSpPr>
          <p:nvPr>
            <p:ph type="ftr" sz="quarter" idx="10"/>
          </p:nvPr>
        </p:nvSpPr>
        <p:spPr/>
        <p:txBody>
          <a:bodyPr/>
          <a:lstStyle/>
          <a:p>
            <a:pPr>
              <a:defRPr/>
            </a:pPr>
            <a:fld id="{B16ED498-98DC-4097-AAD1-1F357937C642}" type="slidenum">
              <a:rPr lang="en-US" altLang="en-US" smtClean="0"/>
              <a:pPr>
                <a:defRPr/>
              </a:pPr>
              <a:t>17</a:t>
            </a:fld>
            <a:endParaRPr lang="en-US" altLang="en-US">
              <a:solidFill>
                <a:schemeClr val="bg1"/>
              </a:solidFill>
            </a:endParaRPr>
          </a:p>
        </p:txBody>
      </p:sp>
      <p:sp>
        <p:nvSpPr>
          <p:cNvPr id="4" name="Title 3"/>
          <p:cNvSpPr>
            <a:spLocks noGrp="1"/>
          </p:cNvSpPr>
          <p:nvPr>
            <p:ph type="title"/>
          </p:nvPr>
        </p:nvSpPr>
        <p:spPr/>
        <p:txBody>
          <a:bodyPr/>
          <a:lstStyle/>
          <a:p>
            <a:r>
              <a:rPr lang="en-US" dirty="0" smtClean="0"/>
              <a:t>SSG Notes</a:t>
            </a:r>
            <a:endParaRPr lang="en-US" dirty="0"/>
          </a:p>
        </p:txBody>
      </p:sp>
    </p:spTree>
    <p:extLst>
      <p:ext uri="{BB962C8B-B14F-4D97-AF65-F5344CB8AC3E}">
        <p14:creationId xmlns:p14="http://schemas.microsoft.com/office/powerpoint/2010/main" val="441761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70000"/>
              </a:spcBef>
              <a:buBlip>
                <a:blip r:embed="rId3"/>
              </a:buBlip>
              <a:defRPr sz="2000">
                <a:solidFill>
                  <a:schemeClr val="tx1"/>
                </a:solidFill>
                <a:latin typeface="Arial" panose="020B0604020202020204" pitchFamily="34" charset="0"/>
              </a:defRPr>
            </a:lvl1pPr>
            <a:lvl2pPr marL="742950" indent="-285750">
              <a:spcBef>
                <a:spcPct val="25000"/>
              </a:spcBef>
              <a:buClr>
                <a:schemeClr val="bg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buClr>
                <a:schemeClr val="bg2"/>
              </a:buClr>
              <a:buSzPct val="75000"/>
              <a:buChar char="o"/>
              <a:defRPr>
                <a:solidFill>
                  <a:schemeClr val="tx1"/>
                </a:solidFill>
                <a:latin typeface="Arial" panose="020B0604020202020204" pitchFamily="34" charset="0"/>
              </a:defRPr>
            </a:lvl3pPr>
            <a:lvl4pPr marL="1600200" indent="-228600">
              <a:spcBef>
                <a:spcPct val="25000"/>
              </a:spcBef>
              <a:buClr>
                <a:schemeClr val="bg2"/>
              </a:buClr>
              <a:buChar char="–"/>
              <a:defRPr sz="1600" b="1">
                <a:solidFill>
                  <a:srgbClr val="3C4954"/>
                </a:solidFill>
                <a:latin typeface="Arial" panose="020B0604020202020204" pitchFamily="34" charset="0"/>
              </a:defRPr>
            </a:lvl4pPr>
            <a:lvl5pPr marL="2057400" indent="-228600">
              <a:spcBef>
                <a:spcPct val="25000"/>
              </a:spcBef>
              <a:buClr>
                <a:schemeClr val="bg2"/>
              </a:buClr>
              <a:buSzPct val="75000"/>
              <a:buFont typeface="Times" panose="02020603050405020304" pitchFamily="18" charset="0"/>
              <a:buChar char="•"/>
              <a:defRPr sz="1400" b="1">
                <a:solidFill>
                  <a:srgbClr val="3C4954"/>
                </a:solidFill>
                <a:latin typeface="Arial" panose="020B0604020202020204" pitchFamily="34" charset="0"/>
              </a:defRPr>
            </a:lvl5pPr>
            <a:lvl6pPr marL="25146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6pPr>
            <a:lvl7pPr marL="29718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7pPr>
            <a:lvl8pPr marL="34290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8pPr>
            <a:lvl9pPr marL="38862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9pPr>
          </a:lstStyle>
          <a:p>
            <a:pPr>
              <a:spcBef>
                <a:spcPct val="0"/>
              </a:spcBef>
              <a:buFontTx/>
              <a:buNone/>
            </a:pPr>
            <a:fld id="{7418C682-31E3-4008-9280-2935ADAAC5B1}" type="slidenum">
              <a:rPr lang="en-US" altLang="en-US" sz="1300" smtClean="0">
                <a:solidFill>
                  <a:schemeClr val="bg2"/>
                </a:solidFill>
                <a:latin typeface="Arial Narrow" panose="020B0606020202030204" pitchFamily="34" charset="0"/>
              </a:rPr>
              <a:pPr>
                <a:spcBef>
                  <a:spcPct val="0"/>
                </a:spcBef>
                <a:buFontTx/>
                <a:buNone/>
              </a:pPr>
              <a:t>2</a:t>
            </a:fld>
            <a:endParaRPr lang="en-US" altLang="en-US" sz="1300" smtClean="0">
              <a:solidFill>
                <a:schemeClr val="bg1"/>
              </a:solidFill>
              <a:latin typeface="Arial Narrow" panose="020B0606020202030204" pitchFamily="34" charset="0"/>
            </a:endParaRPr>
          </a:p>
        </p:txBody>
      </p:sp>
      <p:sp>
        <p:nvSpPr>
          <p:cNvPr id="138242" name="Rectangle 2"/>
          <p:cNvSpPr>
            <a:spLocks noGrp="1" noChangeArrowheads="1"/>
          </p:cNvSpPr>
          <p:nvPr>
            <p:ph type="title"/>
          </p:nvPr>
        </p:nvSpPr>
        <p:spPr>
          <a:xfrm>
            <a:off x="392113" y="801688"/>
            <a:ext cx="8534400" cy="519112"/>
          </a:xfrm>
        </p:spPr>
        <p:txBody>
          <a:bodyPr/>
          <a:lstStyle/>
          <a:p>
            <a:pPr eaLnBrk="1" hangingPunct="1">
              <a:defRPr/>
            </a:pPr>
            <a:r>
              <a:rPr lang="en-US" dirty="0" smtClean="0"/>
              <a:t>Disclaimer</a:t>
            </a:r>
          </a:p>
        </p:txBody>
      </p:sp>
      <p:sp>
        <p:nvSpPr>
          <p:cNvPr id="7172" name="Rectangle 3"/>
          <p:cNvSpPr>
            <a:spLocks noGrp="1" noChangeArrowheads="1"/>
          </p:cNvSpPr>
          <p:nvPr>
            <p:ph type="body" idx="1"/>
          </p:nvPr>
        </p:nvSpPr>
        <p:spPr>
          <a:xfrm>
            <a:off x="457200" y="1600200"/>
            <a:ext cx="8305800" cy="4419600"/>
          </a:xfrm>
        </p:spPr>
        <p:txBody>
          <a:bodyPr/>
          <a:lstStyle/>
          <a:p>
            <a:pPr eaLnBrk="1" hangingPunct="1">
              <a:lnSpc>
                <a:spcPct val="80000"/>
              </a:lnSpc>
            </a:pPr>
            <a:r>
              <a:rPr lang="en-US" altLang="en-US" sz="2400" smtClean="0"/>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 National Association of Investors Corporation (“BI”) or the National Investors Association, or the OKI Chapter Board.  The views expressed are those of the instructors and do not necessarily represent those of BetterInvesting™, or OKI.  Investors should conduct their own review and analysis of any company of interest before making an investment decision.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34400" cy="519113"/>
          </a:xfrm>
        </p:spPr>
        <p:txBody>
          <a:bodyPr/>
          <a:lstStyle/>
          <a:p>
            <a:pPr>
              <a:defRPr/>
            </a:pPr>
            <a:r>
              <a:rPr lang="en-US" dirty="0" smtClean="0"/>
              <a:t>Booking Selection Process</a:t>
            </a:r>
            <a:endParaRPr lang="en-US" dirty="0"/>
          </a:p>
        </p:txBody>
      </p:sp>
      <p:sp>
        <p:nvSpPr>
          <p:cNvPr id="3" name="TextBox 2"/>
          <p:cNvSpPr txBox="1"/>
          <p:nvPr/>
        </p:nvSpPr>
        <p:spPr>
          <a:xfrm>
            <a:off x="838200" y="2057400"/>
            <a:ext cx="6534546" cy="3416320"/>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dirty="0" err="1" smtClean="0"/>
              <a:t>CinMIC</a:t>
            </a:r>
            <a:r>
              <a:rPr lang="en-US" dirty="0" smtClean="0"/>
              <a:t> Pre-Screened Stocks to Study</a:t>
            </a:r>
          </a:p>
          <a:p>
            <a:pPr marL="342900" indent="-342900">
              <a:lnSpc>
                <a:spcPct val="150000"/>
              </a:lnSpc>
              <a:buFont typeface="Arial" panose="020B0604020202020204" pitchFamily="34" charset="0"/>
              <a:buChar char="•"/>
            </a:pPr>
            <a:r>
              <a:rPr lang="en-US" dirty="0" smtClean="0"/>
              <a:t>Better Investing SSG</a:t>
            </a:r>
          </a:p>
          <a:p>
            <a:pPr marL="342900" indent="-342900">
              <a:lnSpc>
                <a:spcPct val="150000"/>
              </a:lnSpc>
              <a:buFont typeface="Arial" panose="020B0604020202020204" pitchFamily="34" charset="0"/>
              <a:buChar char="•"/>
            </a:pPr>
            <a:r>
              <a:rPr lang="en-US" dirty="0" smtClean="0"/>
              <a:t>Manifest Investing March 2019 Round Table</a:t>
            </a:r>
          </a:p>
          <a:p>
            <a:pPr marL="342900" indent="-342900">
              <a:lnSpc>
                <a:spcPct val="150000"/>
              </a:lnSpc>
              <a:buFont typeface="Arial" panose="020B0604020202020204" pitchFamily="34" charset="0"/>
              <a:buChar char="•"/>
            </a:pPr>
            <a:r>
              <a:rPr lang="en-US" dirty="0" smtClean="0"/>
              <a:t>Manifest Investing Dashboard</a:t>
            </a:r>
          </a:p>
          <a:p>
            <a:pPr marL="342900" indent="-342900">
              <a:lnSpc>
                <a:spcPct val="150000"/>
              </a:lnSpc>
              <a:buFont typeface="Arial" panose="020B0604020202020204" pitchFamily="34" charset="0"/>
              <a:buChar char="•"/>
            </a:pPr>
            <a:r>
              <a:rPr lang="en-US" dirty="0" smtClean="0"/>
              <a:t>Ann </a:t>
            </a:r>
            <a:r>
              <a:rPr lang="en-US" dirty="0" err="1" smtClean="0"/>
              <a:t>Cuneaz</a:t>
            </a:r>
            <a:r>
              <a:rPr lang="en-US" dirty="0" smtClean="0"/>
              <a:t> First Cut Aug 14, 2018</a:t>
            </a:r>
          </a:p>
          <a:p>
            <a:pPr marL="342900" indent="-342900">
              <a:lnSpc>
                <a:spcPct val="150000"/>
              </a:lnSpc>
              <a:buFont typeface="Arial" panose="020B0604020202020204" pitchFamily="34" charset="0"/>
              <a:buChar char="•"/>
            </a:pPr>
            <a:r>
              <a:rPr lang="en-US" dirty="0" smtClean="0"/>
              <a:t>Investor Advisory Service - April 2019</a:t>
            </a:r>
            <a:endParaRPr lang="en-US" dirty="0"/>
          </a:p>
        </p:txBody>
      </p:sp>
    </p:spTree>
  </p:cSld>
  <p:clrMapOvr>
    <a:masterClrMapping/>
  </p:clrMapOvr>
  <p:transition spd="slow"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34400" cy="519113"/>
          </a:xfrm>
        </p:spPr>
        <p:txBody>
          <a:bodyPr/>
          <a:lstStyle/>
          <a:p>
            <a:pPr>
              <a:defRPr/>
            </a:pPr>
            <a:r>
              <a:rPr lang="en-US" dirty="0" smtClean="0"/>
              <a:t>Booking Selection Process</a:t>
            </a:r>
            <a:endParaRPr lang="en-US" dirty="0"/>
          </a:p>
        </p:txBody>
      </p:sp>
      <p:sp>
        <p:nvSpPr>
          <p:cNvPr id="3" name="TextBox 2"/>
          <p:cNvSpPr txBox="1"/>
          <p:nvPr/>
        </p:nvSpPr>
        <p:spPr>
          <a:xfrm>
            <a:off x="838200" y="1600200"/>
            <a:ext cx="5766322" cy="577850"/>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dirty="0" err="1" smtClean="0"/>
              <a:t>CinMIC</a:t>
            </a:r>
            <a:r>
              <a:rPr lang="en-US" dirty="0" smtClean="0"/>
              <a:t> Pre-Screened Stocks to Study</a:t>
            </a:r>
          </a:p>
        </p:txBody>
      </p:sp>
      <p:graphicFrame>
        <p:nvGraphicFramePr>
          <p:cNvPr id="4" name="Table 3"/>
          <p:cNvGraphicFramePr>
            <a:graphicFrameLocks noGrp="1"/>
          </p:cNvGraphicFramePr>
          <p:nvPr/>
        </p:nvGraphicFramePr>
        <p:xfrm>
          <a:off x="609600" y="2348706"/>
          <a:ext cx="7924800" cy="3105150"/>
        </p:xfrm>
        <a:graphic>
          <a:graphicData uri="http://schemas.openxmlformats.org/drawingml/2006/table">
            <a:tbl>
              <a:tblPr>
                <a:tableStyleId>{5C22544A-7EE6-4342-B048-85BDC9FD1C3A}</a:tableStyleId>
              </a:tblPr>
              <a:tblGrid>
                <a:gridCol w="609600"/>
                <a:gridCol w="609600"/>
                <a:gridCol w="609600"/>
                <a:gridCol w="609600"/>
                <a:gridCol w="609600"/>
                <a:gridCol w="609600"/>
                <a:gridCol w="609600"/>
                <a:gridCol w="609600"/>
                <a:gridCol w="609600"/>
                <a:gridCol w="609600"/>
                <a:gridCol w="609600"/>
                <a:gridCol w="609600"/>
                <a:gridCol w="609600"/>
              </a:tblGrid>
              <a:tr h="200025">
                <a:tc gridSpan="13">
                  <a:txBody>
                    <a:bodyPr/>
                    <a:lstStyle/>
                    <a:p>
                      <a:pPr algn="r" fontAlgn="t"/>
                      <a:r>
                        <a:rPr lang="en-US" sz="900" u="none" strike="noStrike">
                          <a:effectLst/>
                        </a:rPr>
                        <a:t>3/23/2019</a:t>
                      </a:r>
                      <a:endParaRPr lang="en-US" sz="900" b="0" i="0" u="none" strike="noStrike">
                        <a:solidFill>
                          <a:srgbClr val="333333"/>
                        </a:solidFill>
                        <a:effectLst/>
                        <a:latin typeface="Arial" panose="020B0604020202020204" pitchFamily="34" charset="0"/>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9550">
                <a:tc>
                  <a:txBody>
                    <a:bodyPr/>
                    <a:lstStyle/>
                    <a:p>
                      <a:pPr algn="l" fontAlgn="b"/>
                      <a:r>
                        <a:rPr lang="en-US" sz="900" u="none" strike="noStrike">
                          <a:effectLst/>
                        </a:rPr>
                        <a:t>Company</a:t>
                      </a:r>
                      <a:endParaRPr lang="en-US" sz="900" b="1" i="0" u="none" strike="noStrike">
                        <a:solidFill>
                          <a:srgbClr val="333333"/>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Symbol</a:t>
                      </a:r>
                      <a:endParaRPr lang="en-US" sz="900" b="1" i="0" u="none" strike="noStrike">
                        <a:solidFill>
                          <a:srgbClr val="333333"/>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Shares</a:t>
                      </a:r>
                      <a:endParaRPr lang="en-US" sz="900" b="1" i="0" u="none" strike="noStrike">
                        <a:solidFill>
                          <a:srgbClr val="333333"/>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Price</a:t>
                      </a:r>
                      <a:endParaRPr lang="en-US" sz="900" b="1" i="0" u="none" strike="noStrike">
                        <a:solidFill>
                          <a:srgbClr val="333333"/>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Value</a:t>
                      </a:r>
                      <a:endParaRPr lang="en-US" sz="900" b="1" i="0" u="none" strike="noStrike">
                        <a:solidFill>
                          <a:srgbClr val="333333"/>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 of Total</a:t>
                      </a:r>
                      <a:endParaRPr lang="en-US" sz="900" b="1" i="0" u="none" strike="noStrike">
                        <a:solidFill>
                          <a:srgbClr val="333333"/>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Growth</a:t>
                      </a:r>
                      <a:endParaRPr lang="en-US" sz="900" b="1" i="0" u="none" strike="noStrike">
                        <a:solidFill>
                          <a:srgbClr val="333333"/>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Proj P/E</a:t>
                      </a:r>
                      <a:endParaRPr lang="en-US" sz="900" b="1" i="0" u="none" strike="noStrike">
                        <a:solidFill>
                          <a:srgbClr val="333333"/>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Proj Yield</a:t>
                      </a:r>
                      <a:endParaRPr lang="en-US" sz="900" b="1" i="0" u="none" strike="noStrike">
                        <a:solidFill>
                          <a:srgbClr val="333333"/>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Fin Str</a:t>
                      </a:r>
                      <a:endParaRPr lang="en-US" sz="900" b="1" i="0" u="none" strike="noStrike">
                        <a:solidFill>
                          <a:srgbClr val="333333"/>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EPS Stab</a:t>
                      </a:r>
                      <a:endParaRPr lang="en-US" sz="900" b="1" i="0" u="none" strike="noStrike">
                        <a:solidFill>
                          <a:srgbClr val="333333"/>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Qlty</a:t>
                      </a:r>
                      <a:endParaRPr lang="en-US" sz="900" b="1" i="0" u="none" strike="noStrike">
                        <a:solidFill>
                          <a:srgbClr val="333333"/>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PAR</a:t>
                      </a:r>
                      <a:endParaRPr lang="en-US" sz="900" b="1" i="0" u="none" strike="noStrike">
                        <a:solidFill>
                          <a:srgbClr val="333333"/>
                        </a:solidFill>
                        <a:effectLst/>
                        <a:latin typeface="Arial" panose="020B0604020202020204" pitchFamily="34" charset="0"/>
                      </a:endParaRPr>
                    </a:p>
                  </a:txBody>
                  <a:tcPr marL="9525" marR="9525" marT="9525" marB="0" anchor="b"/>
                </a:tc>
              </a:tr>
              <a:tr h="323850">
                <a:tc>
                  <a:txBody>
                    <a:bodyPr/>
                    <a:lstStyle/>
                    <a:p>
                      <a:pPr algn="l" fontAlgn="t"/>
                      <a:r>
                        <a:rPr lang="en-US" sz="900" u="none" strike="noStrike">
                          <a:effectLst/>
                        </a:rPr>
                        <a:t>EPAM Systems</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ctr" fontAlgn="t"/>
                      <a:r>
                        <a:rPr lang="en-US" sz="1100" u="sng" strike="noStrike">
                          <a:effectLst/>
                          <a:hlinkClick r:id="rId3"/>
                        </a:rPr>
                        <a:t>EPAM</a:t>
                      </a:r>
                      <a:endParaRPr lang="en-US" sz="1100" b="0" i="0" u="sng" strike="noStrike">
                        <a:solidFill>
                          <a:srgbClr val="0563C1"/>
                        </a:solidFill>
                        <a:effectLst/>
                        <a:latin typeface="Calibri" panose="020F0502020204030204" pitchFamily="34" charset="0"/>
                      </a:endParaRPr>
                    </a:p>
                  </a:txBody>
                  <a:tcPr marL="9525" marR="9525" marT="9525" marB="0"/>
                </a:tc>
                <a:tc>
                  <a:txBody>
                    <a:bodyPr/>
                    <a:lstStyle/>
                    <a:p>
                      <a:pPr algn="r" fontAlgn="t"/>
                      <a:r>
                        <a:rPr lang="en-US" sz="900" u="none" strike="noStrike">
                          <a:effectLst/>
                        </a:rPr>
                        <a:t>0.64</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$164.26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$105.29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3.50%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20.00%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35</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0.00%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85%</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78</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98</a:t>
                      </a:r>
                      <a:endParaRPr lang="en-US" sz="900" b="1" i="0" u="none" strike="noStrike">
                        <a:solidFill>
                          <a:srgbClr val="3333FF"/>
                        </a:solidFill>
                        <a:effectLst/>
                        <a:latin typeface="Arial" panose="020B0604020202020204" pitchFamily="34" charset="0"/>
                      </a:endParaRPr>
                    </a:p>
                  </a:txBody>
                  <a:tcPr marL="9525" marR="9525" marT="9525" marB="0"/>
                </a:tc>
                <a:tc>
                  <a:txBody>
                    <a:bodyPr/>
                    <a:lstStyle/>
                    <a:p>
                      <a:pPr algn="r" fontAlgn="t"/>
                      <a:r>
                        <a:rPr lang="en-US" sz="900" u="none" strike="noStrike">
                          <a:effectLst/>
                        </a:rPr>
                        <a:t>14.80%</a:t>
                      </a:r>
                      <a:endParaRPr lang="en-US" sz="900" b="1" i="0" u="none" strike="noStrike">
                        <a:solidFill>
                          <a:srgbClr val="009900"/>
                        </a:solidFill>
                        <a:effectLst/>
                        <a:latin typeface="Arial" panose="020B0604020202020204" pitchFamily="34" charset="0"/>
                      </a:endParaRPr>
                    </a:p>
                  </a:txBody>
                  <a:tcPr marL="9525" marR="9525" marT="9525" marB="0"/>
                </a:tc>
              </a:tr>
              <a:tr h="314325">
                <a:tc>
                  <a:txBody>
                    <a:bodyPr/>
                    <a:lstStyle/>
                    <a:p>
                      <a:pPr algn="l" fontAlgn="t"/>
                      <a:r>
                        <a:rPr lang="en-US" sz="900" u="none" strike="noStrike">
                          <a:effectLst/>
                        </a:rPr>
                        <a:t>Simulations Plus*</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ctr" fontAlgn="t"/>
                      <a:r>
                        <a:rPr lang="en-US" sz="1100" u="sng" strike="noStrike">
                          <a:effectLst/>
                          <a:hlinkClick r:id="rId4"/>
                        </a:rPr>
                        <a:t>SLP</a:t>
                      </a:r>
                      <a:endParaRPr lang="en-US" sz="1100" b="0" i="0" u="sng" strike="noStrike">
                        <a:solidFill>
                          <a:srgbClr val="0563C1"/>
                        </a:solidFill>
                        <a:effectLst/>
                        <a:latin typeface="Calibri" panose="020F0502020204030204" pitchFamily="34" charset="0"/>
                      </a:endParaRPr>
                    </a:p>
                  </a:txBody>
                  <a:tcPr marL="9525" marR="9525" marT="9525" marB="0"/>
                </a:tc>
                <a:tc>
                  <a:txBody>
                    <a:bodyPr/>
                    <a:lstStyle/>
                    <a:p>
                      <a:pPr algn="r" fontAlgn="t"/>
                      <a:r>
                        <a:rPr lang="en-US" sz="900" u="none" strike="noStrike">
                          <a:effectLst/>
                        </a:rPr>
                        <a:t>5.1</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$20.11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$102.60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3.40%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15.40%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35</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1.20%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75%</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87</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96</a:t>
                      </a:r>
                      <a:endParaRPr lang="en-US" sz="900" b="1" i="0" u="none" strike="noStrike">
                        <a:solidFill>
                          <a:srgbClr val="3333FF"/>
                        </a:solidFill>
                        <a:effectLst/>
                        <a:latin typeface="Arial" panose="020B0604020202020204" pitchFamily="34" charset="0"/>
                      </a:endParaRPr>
                    </a:p>
                  </a:txBody>
                  <a:tcPr marL="9525" marR="9525" marT="9525" marB="0"/>
                </a:tc>
                <a:tc>
                  <a:txBody>
                    <a:bodyPr/>
                    <a:lstStyle/>
                    <a:p>
                      <a:pPr algn="r" fontAlgn="t"/>
                      <a:r>
                        <a:rPr lang="en-US" sz="900" u="none" strike="noStrike">
                          <a:effectLst/>
                        </a:rPr>
                        <a:t>14.30%</a:t>
                      </a:r>
                      <a:endParaRPr lang="en-US" sz="900" b="1" i="0" u="none" strike="noStrike">
                        <a:solidFill>
                          <a:srgbClr val="009900"/>
                        </a:solidFill>
                        <a:effectLst/>
                        <a:latin typeface="Arial" panose="020B0604020202020204" pitchFamily="34" charset="0"/>
                      </a:endParaRPr>
                    </a:p>
                  </a:txBody>
                  <a:tcPr marL="9525" marR="9525" marT="9525" marB="0"/>
                </a:tc>
              </a:tr>
              <a:tr h="200025">
                <a:tc>
                  <a:txBody>
                    <a:bodyPr/>
                    <a:lstStyle/>
                    <a:p>
                      <a:pPr algn="l" fontAlgn="t"/>
                      <a:r>
                        <a:rPr lang="en-US" sz="900" u="none" strike="noStrike">
                          <a:effectLst/>
                        </a:rPr>
                        <a:t>II-VI</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ctr" fontAlgn="t"/>
                      <a:r>
                        <a:rPr lang="en-US" sz="1100" u="sng" strike="noStrike">
                          <a:effectLst/>
                          <a:hlinkClick r:id="rId5"/>
                        </a:rPr>
                        <a:t>IIVI</a:t>
                      </a:r>
                      <a:endParaRPr lang="en-US" sz="1100" b="0" i="0" u="sng" strike="noStrike">
                        <a:solidFill>
                          <a:srgbClr val="0563C1"/>
                        </a:solidFill>
                        <a:effectLst/>
                        <a:latin typeface="Calibri" panose="020F0502020204030204" pitchFamily="34" charset="0"/>
                      </a:endParaRPr>
                    </a:p>
                  </a:txBody>
                  <a:tcPr marL="9525" marR="9525" marT="9525" marB="0"/>
                </a:tc>
                <a:tc>
                  <a:txBody>
                    <a:bodyPr/>
                    <a:lstStyle/>
                    <a:p>
                      <a:pPr algn="r" fontAlgn="t"/>
                      <a:r>
                        <a:rPr lang="en-US" sz="900" u="none" strike="noStrike">
                          <a:effectLst/>
                        </a:rPr>
                        <a:t>2.37</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$36.47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$86.28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2.80%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13.90%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16</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0.40%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51%</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65</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85</a:t>
                      </a:r>
                      <a:endParaRPr lang="en-US" sz="900" b="1" i="0" u="none" strike="noStrike">
                        <a:solidFill>
                          <a:srgbClr val="3333FF"/>
                        </a:solidFill>
                        <a:effectLst/>
                        <a:latin typeface="Arial" panose="020B0604020202020204" pitchFamily="34" charset="0"/>
                      </a:endParaRPr>
                    </a:p>
                  </a:txBody>
                  <a:tcPr marL="9525" marR="9525" marT="9525" marB="0"/>
                </a:tc>
                <a:tc>
                  <a:txBody>
                    <a:bodyPr/>
                    <a:lstStyle/>
                    <a:p>
                      <a:pPr algn="r" fontAlgn="t"/>
                      <a:r>
                        <a:rPr lang="en-US" sz="900" u="none" strike="noStrike">
                          <a:effectLst/>
                        </a:rPr>
                        <a:t>17.20%</a:t>
                      </a:r>
                      <a:endParaRPr lang="en-US" sz="900" b="1" i="0" u="none" strike="noStrike">
                        <a:solidFill>
                          <a:srgbClr val="009900"/>
                        </a:solidFill>
                        <a:effectLst/>
                        <a:latin typeface="Arial" panose="020B0604020202020204" pitchFamily="34" charset="0"/>
                      </a:endParaRPr>
                    </a:p>
                  </a:txBody>
                  <a:tcPr marL="9525" marR="9525" marT="9525" marB="0"/>
                </a:tc>
              </a:tr>
              <a:tr h="200025">
                <a:tc>
                  <a:txBody>
                    <a:bodyPr/>
                    <a:lstStyle/>
                    <a:p>
                      <a:pPr algn="l" fontAlgn="t"/>
                      <a:r>
                        <a:rPr lang="en-US" sz="900" u="none" strike="noStrike">
                          <a:effectLst/>
                        </a:rPr>
                        <a:t>Booking</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ctr" fontAlgn="t"/>
                      <a:r>
                        <a:rPr lang="en-US" sz="1100" u="sng" strike="noStrike">
                          <a:effectLst/>
                          <a:hlinkClick r:id="rId6"/>
                        </a:rPr>
                        <a:t>BKNG</a:t>
                      </a:r>
                      <a:endParaRPr lang="en-US" sz="1100" b="0" i="0" u="sng" strike="noStrike">
                        <a:solidFill>
                          <a:srgbClr val="0563C1"/>
                        </a:solidFill>
                        <a:effectLst/>
                        <a:latin typeface="Calibri" panose="020F0502020204030204" pitchFamily="34" charset="0"/>
                      </a:endParaRPr>
                    </a:p>
                  </a:txBody>
                  <a:tcPr marL="9525" marR="9525" marT="9525" marB="0"/>
                </a:tc>
                <a:tc>
                  <a:txBody>
                    <a:bodyPr/>
                    <a:lstStyle/>
                    <a:p>
                      <a:pPr algn="r" fontAlgn="t"/>
                      <a:r>
                        <a:rPr lang="en-US" sz="900" u="none" strike="noStrike">
                          <a:effectLst/>
                        </a:rPr>
                        <a:t>0.05</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$1,721.59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$88.56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2.90%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13.80%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19</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0.00%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95%</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94</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100</a:t>
                      </a:r>
                      <a:endParaRPr lang="en-US" sz="900" b="1" i="0" u="none" strike="noStrike">
                        <a:solidFill>
                          <a:srgbClr val="3333FF"/>
                        </a:solidFill>
                        <a:effectLst/>
                        <a:latin typeface="Arial" panose="020B0604020202020204" pitchFamily="34" charset="0"/>
                      </a:endParaRPr>
                    </a:p>
                  </a:txBody>
                  <a:tcPr marL="9525" marR="9525" marT="9525" marB="0"/>
                </a:tc>
                <a:tc>
                  <a:txBody>
                    <a:bodyPr/>
                    <a:lstStyle/>
                    <a:p>
                      <a:pPr algn="r" fontAlgn="t"/>
                      <a:r>
                        <a:rPr lang="en-US" sz="900" u="none" strike="noStrike">
                          <a:effectLst/>
                        </a:rPr>
                        <a:t>16.40%</a:t>
                      </a:r>
                      <a:endParaRPr lang="en-US" sz="900" b="1" i="0" u="none" strike="noStrike">
                        <a:solidFill>
                          <a:srgbClr val="009900"/>
                        </a:solidFill>
                        <a:effectLst/>
                        <a:latin typeface="Arial" panose="020B0604020202020204" pitchFamily="34" charset="0"/>
                      </a:endParaRPr>
                    </a:p>
                  </a:txBody>
                  <a:tcPr marL="9525" marR="9525" marT="9525" marB="0"/>
                </a:tc>
              </a:tr>
              <a:tr h="200025">
                <a:tc>
                  <a:txBody>
                    <a:bodyPr/>
                    <a:lstStyle/>
                    <a:p>
                      <a:pPr algn="l" fontAlgn="t"/>
                      <a:r>
                        <a:rPr lang="en-US" sz="900" u="none" strike="noStrike">
                          <a:effectLst/>
                        </a:rPr>
                        <a:t>ASGN</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ctr" fontAlgn="t"/>
                      <a:r>
                        <a:rPr lang="en-US" sz="1100" u="sng" strike="noStrike">
                          <a:effectLst/>
                          <a:hlinkClick r:id="rId7"/>
                        </a:rPr>
                        <a:t>ASGN</a:t>
                      </a:r>
                      <a:endParaRPr lang="en-US" sz="1100" b="0" i="0" u="sng" strike="noStrike">
                        <a:solidFill>
                          <a:srgbClr val="0563C1"/>
                        </a:solidFill>
                        <a:effectLst/>
                        <a:latin typeface="Calibri" panose="020F0502020204030204" pitchFamily="34" charset="0"/>
                      </a:endParaRPr>
                    </a:p>
                  </a:txBody>
                  <a:tcPr marL="9525" marR="9525" marT="9525" marB="0"/>
                </a:tc>
                <a:tc>
                  <a:txBody>
                    <a:bodyPr/>
                    <a:lstStyle/>
                    <a:p>
                      <a:pPr algn="r" fontAlgn="t"/>
                      <a:r>
                        <a:rPr lang="en-US" sz="900" u="none" strike="noStrike">
                          <a:effectLst/>
                        </a:rPr>
                        <a:t>1.6</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$61.82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$98.66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3.20%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13.80%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20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0.00%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31%</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65</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83</a:t>
                      </a:r>
                      <a:endParaRPr lang="en-US" sz="900" b="1" i="0" u="none" strike="noStrike">
                        <a:solidFill>
                          <a:srgbClr val="3333FF"/>
                        </a:solidFill>
                        <a:effectLst/>
                        <a:latin typeface="Arial" panose="020B0604020202020204" pitchFamily="34" charset="0"/>
                      </a:endParaRPr>
                    </a:p>
                  </a:txBody>
                  <a:tcPr marL="9525" marR="9525" marT="9525" marB="0"/>
                </a:tc>
                <a:tc>
                  <a:txBody>
                    <a:bodyPr/>
                    <a:lstStyle/>
                    <a:p>
                      <a:pPr algn="r" fontAlgn="t"/>
                      <a:r>
                        <a:rPr lang="en-US" sz="900" u="none" strike="noStrike">
                          <a:effectLst/>
                        </a:rPr>
                        <a:t>15.50%</a:t>
                      </a:r>
                      <a:endParaRPr lang="en-US" sz="900" b="1" i="0" u="none" strike="noStrike">
                        <a:solidFill>
                          <a:srgbClr val="009900"/>
                        </a:solidFill>
                        <a:effectLst/>
                        <a:latin typeface="Arial" panose="020B0604020202020204" pitchFamily="34" charset="0"/>
                      </a:endParaRPr>
                    </a:p>
                  </a:txBody>
                  <a:tcPr marL="9525" marR="9525" marT="9525" marB="0"/>
                </a:tc>
              </a:tr>
              <a:tr h="200025">
                <a:tc>
                  <a:txBody>
                    <a:bodyPr/>
                    <a:lstStyle/>
                    <a:p>
                      <a:pPr algn="l" fontAlgn="t"/>
                      <a:r>
                        <a:rPr lang="en-US" sz="900" u="none" strike="noStrike">
                          <a:effectLst/>
                        </a:rPr>
                        <a:t>Air Lease*</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ctr" fontAlgn="t"/>
                      <a:r>
                        <a:rPr lang="en-US" sz="1100" u="sng" strike="noStrike">
                          <a:effectLst/>
                          <a:hlinkClick r:id="rId8"/>
                        </a:rPr>
                        <a:t>AL</a:t>
                      </a:r>
                      <a:endParaRPr lang="en-US" sz="1100" b="0" i="0" u="sng" strike="noStrike">
                        <a:solidFill>
                          <a:srgbClr val="0563C1"/>
                        </a:solidFill>
                        <a:effectLst/>
                        <a:latin typeface="Calibri" panose="020F0502020204030204" pitchFamily="34" charset="0"/>
                      </a:endParaRPr>
                    </a:p>
                  </a:txBody>
                  <a:tcPr marL="9525" marR="9525" marT="9525" marB="0"/>
                </a:tc>
                <a:tc>
                  <a:txBody>
                    <a:bodyPr/>
                    <a:lstStyle/>
                    <a:p>
                      <a:pPr algn="r" fontAlgn="t"/>
                      <a:r>
                        <a:rPr lang="en-US" sz="900" u="none" strike="noStrike">
                          <a:effectLst/>
                        </a:rPr>
                        <a:t>2.34</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$32.68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$76.57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2.50%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13.60%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8</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0.70%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59%</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84</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98</a:t>
                      </a:r>
                      <a:endParaRPr lang="en-US" sz="900" b="1" i="0" u="none" strike="noStrike">
                        <a:solidFill>
                          <a:srgbClr val="3333FF"/>
                        </a:solidFill>
                        <a:effectLst/>
                        <a:latin typeface="Arial" panose="020B0604020202020204" pitchFamily="34" charset="0"/>
                      </a:endParaRPr>
                    </a:p>
                  </a:txBody>
                  <a:tcPr marL="9525" marR="9525" marT="9525" marB="0"/>
                </a:tc>
                <a:tc>
                  <a:txBody>
                    <a:bodyPr/>
                    <a:lstStyle/>
                    <a:p>
                      <a:pPr algn="r" fontAlgn="t"/>
                      <a:r>
                        <a:rPr lang="en-US" sz="900" u="none" strike="noStrike">
                          <a:effectLst/>
                        </a:rPr>
                        <a:t>18.10%</a:t>
                      </a:r>
                      <a:endParaRPr lang="en-US" sz="900" b="1" i="0" u="none" strike="noStrike">
                        <a:solidFill>
                          <a:srgbClr val="009900"/>
                        </a:solidFill>
                        <a:effectLst/>
                        <a:latin typeface="Arial" panose="020B0604020202020204" pitchFamily="34" charset="0"/>
                      </a:endParaRPr>
                    </a:p>
                  </a:txBody>
                  <a:tcPr marL="9525" marR="9525" marT="9525" marB="0"/>
                </a:tc>
              </a:tr>
              <a:tr h="314325">
                <a:tc>
                  <a:txBody>
                    <a:bodyPr/>
                    <a:lstStyle/>
                    <a:p>
                      <a:pPr algn="l" fontAlgn="t"/>
                      <a:r>
                        <a:rPr lang="en-US" sz="900" u="none" strike="noStrike">
                          <a:effectLst/>
                        </a:rPr>
                        <a:t>Alphabet (Google)</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ctr" fontAlgn="t"/>
                      <a:r>
                        <a:rPr lang="en-US" sz="1100" u="sng" strike="noStrike">
                          <a:effectLst/>
                          <a:hlinkClick r:id="rId9"/>
                        </a:rPr>
                        <a:t>GOOG</a:t>
                      </a:r>
                      <a:endParaRPr lang="en-US" sz="1100" b="0" i="0" u="sng" strike="noStrike">
                        <a:solidFill>
                          <a:srgbClr val="0563C1"/>
                        </a:solidFill>
                        <a:effectLst/>
                        <a:latin typeface="Calibri" panose="020F0502020204030204" pitchFamily="34" charset="0"/>
                      </a:endParaRPr>
                    </a:p>
                  </a:txBody>
                  <a:tcPr marL="9525" marR="9525" marT="9525" marB="0"/>
                </a:tc>
                <a:tc>
                  <a:txBody>
                    <a:bodyPr/>
                    <a:lstStyle/>
                    <a:p>
                      <a:pPr algn="r" fontAlgn="t"/>
                      <a:r>
                        <a:rPr lang="en-US" sz="900" u="none" strike="noStrike">
                          <a:effectLst/>
                        </a:rPr>
                        <a:t>0.09</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$1,205.50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$110.15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3.60%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12.90%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24</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0.00%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98%</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90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95</a:t>
                      </a:r>
                      <a:endParaRPr lang="en-US" sz="900" b="1" i="0" u="none" strike="noStrike">
                        <a:solidFill>
                          <a:srgbClr val="3333FF"/>
                        </a:solidFill>
                        <a:effectLst/>
                        <a:latin typeface="Arial" panose="020B0604020202020204" pitchFamily="34" charset="0"/>
                      </a:endParaRPr>
                    </a:p>
                  </a:txBody>
                  <a:tcPr marL="9525" marR="9525" marT="9525" marB="0"/>
                </a:tc>
                <a:tc>
                  <a:txBody>
                    <a:bodyPr/>
                    <a:lstStyle/>
                    <a:p>
                      <a:pPr algn="r" fontAlgn="t"/>
                      <a:r>
                        <a:rPr lang="en-US" sz="900" u="none" strike="noStrike">
                          <a:effectLst/>
                        </a:rPr>
                        <a:t>12.40%</a:t>
                      </a:r>
                      <a:endParaRPr lang="en-US" sz="900" b="0" i="0" u="none" strike="noStrike">
                        <a:solidFill>
                          <a:srgbClr val="333333"/>
                        </a:solidFill>
                        <a:effectLst/>
                        <a:latin typeface="Arial" panose="020B0604020202020204" pitchFamily="34" charset="0"/>
                      </a:endParaRPr>
                    </a:p>
                  </a:txBody>
                  <a:tcPr marL="9525" marR="9525" marT="9525" marB="0"/>
                </a:tc>
              </a:tr>
              <a:tr h="314325">
                <a:tc>
                  <a:txBody>
                    <a:bodyPr/>
                    <a:lstStyle/>
                    <a:p>
                      <a:pPr algn="l" fontAlgn="t"/>
                      <a:r>
                        <a:rPr lang="en-US" sz="900" u="none" strike="noStrike">
                          <a:effectLst/>
                        </a:rPr>
                        <a:t>HEICO Corp</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ctr" fontAlgn="t"/>
                      <a:r>
                        <a:rPr lang="en-US" sz="1100" u="sng" strike="noStrike">
                          <a:effectLst/>
                          <a:hlinkClick r:id="rId10"/>
                        </a:rPr>
                        <a:t>HEI</a:t>
                      </a:r>
                      <a:endParaRPr lang="en-US" sz="1100" b="0" i="0" u="sng" strike="noStrike">
                        <a:solidFill>
                          <a:srgbClr val="0563C1"/>
                        </a:solidFill>
                        <a:effectLst/>
                        <a:latin typeface="Calibri" panose="020F0502020204030204" pitchFamily="34" charset="0"/>
                      </a:endParaRPr>
                    </a:p>
                  </a:txBody>
                  <a:tcPr marL="9525" marR="9525" marT="9525" marB="0"/>
                </a:tc>
                <a:tc>
                  <a:txBody>
                    <a:bodyPr/>
                    <a:lstStyle/>
                    <a:p>
                      <a:pPr algn="r" fontAlgn="t"/>
                      <a:r>
                        <a:rPr lang="en-US" sz="900" u="none" strike="noStrike">
                          <a:effectLst/>
                        </a:rPr>
                        <a:t>1.1</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$91.93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$101.51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3.30%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12.90%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34</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0.20%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88%</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70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99</a:t>
                      </a:r>
                      <a:endParaRPr lang="en-US" sz="900" b="1" i="0" u="none" strike="noStrike">
                        <a:solidFill>
                          <a:srgbClr val="3333FF"/>
                        </a:solidFill>
                        <a:effectLst/>
                        <a:latin typeface="Arial" panose="020B0604020202020204" pitchFamily="34" charset="0"/>
                      </a:endParaRPr>
                    </a:p>
                  </a:txBody>
                  <a:tcPr marL="9525" marR="9525" marT="9525" marB="0"/>
                </a:tc>
                <a:tc>
                  <a:txBody>
                    <a:bodyPr/>
                    <a:lstStyle/>
                    <a:p>
                      <a:pPr algn="r" fontAlgn="t"/>
                      <a:r>
                        <a:rPr lang="en-US" sz="900" u="none" strike="noStrike">
                          <a:effectLst/>
                        </a:rPr>
                        <a:t>9.50%</a:t>
                      </a:r>
                      <a:endParaRPr lang="en-US" sz="900" b="0" i="0" u="none" strike="noStrike">
                        <a:solidFill>
                          <a:srgbClr val="333333"/>
                        </a:solidFill>
                        <a:effectLst/>
                        <a:latin typeface="Arial" panose="020B0604020202020204" pitchFamily="34" charset="0"/>
                      </a:endParaRPr>
                    </a:p>
                  </a:txBody>
                  <a:tcPr marL="9525" marR="9525" marT="9525" marB="0"/>
                </a:tc>
              </a:tr>
              <a:tr h="314325">
                <a:tc>
                  <a:txBody>
                    <a:bodyPr/>
                    <a:lstStyle/>
                    <a:p>
                      <a:pPr algn="l" fontAlgn="t"/>
                      <a:r>
                        <a:rPr lang="en-US" sz="900" u="none" strike="noStrike">
                          <a:effectLst/>
                        </a:rPr>
                        <a:t>Schwab Charles</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ctr" fontAlgn="t"/>
                      <a:r>
                        <a:rPr lang="en-US" sz="1100" u="sng" strike="noStrike">
                          <a:effectLst/>
                          <a:hlinkClick r:id="rId11"/>
                        </a:rPr>
                        <a:t>SCHW</a:t>
                      </a:r>
                      <a:endParaRPr lang="en-US" sz="1100" b="0" i="0" u="sng" strike="noStrike">
                        <a:solidFill>
                          <a:srgbClr val="0563C1"/>
                        </a:solidFill>
                        <a:effectLst/>
                        <a:latin typeface="Calibri" panose="020F0502020204030204" pitchFamily="34" charset="0"/>
                      </a:endParaRPr>
                    </a:p>
                  </a:txBody>
                  <a:tcPr marL="9525" marR="9525" marT="9525" marB="0"/>
                </a:tc>
                <a:tc>
                  <a:txBody>
                    <a:bodyPr/>
                    <a:lstStyle/>
                    <a:p>
                      <a:pPr algn="r" fontAlgn="t"/>
                      <a:r>
                        <a:rPr lang="en-US" sz="900" u="none" strike="noStrike">
                          <a:effectLst/>
                        </a:rPr>
                        <a:t>1.98</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$41.80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$82.67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2.70%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12.70%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24</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0.80%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82%</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71</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85</a:t>
                      </a:r>
                      <a:endParaRPr lang="en-US" sz="900" b="1" i="0" u="none" strike="noStrike">
                        <a:solidFill>
                          <a:srgbClr val="3333FF"/>
                        </a:solidFill>
                        <a:effectLst/>
                        <a:latin typeface="Arial" panose="020B0604020202020204" pitchFamily="34" charset="0"/>
                      </a:endParaRPr>
                    </a:p>
                  </a:txBody>
                  <a:tcPr marL="9525" marR="9525" marT="9525" marB="0"/>
                </a:tc>
                <a:tc>
                  <a:txBody>
                    <a:bodyPr/>
                    <a:lstStyle/>
                    <a:p>
                      <a:pPr algn="r" fontAlgn="t"/>
                      <a:r>
                        <a:rPr lang="en-US" sz="900" u="none" strike="noStrike">
                          <a:effectLst/>
                        </a:rPr>
                        <a:t>16.80%</a:t>
                      </a:r>
                      <a:endParaRPr lang="en-US" sz="900" b="1" i="0" u="none" strike="noStrike">
                        <a:solidFill>
                          <a:srgbClr val="009900"/>
                        </a:solidFill>
                        <a:effectLst/>
                        <a:latin typeface="Arial" panose="020B0604020202020204" pitchFamily="34" charset="0"/>
                      </a:endParaRPr>
                    </a:p>
                  </a:txBody>
                  <a:tcPr marL="9525" marR="9525" marT="9525" marB="0"/>
                </a:tc>
              </a:tr>
              <a:tr h="314325">
                <a:tc>
                  <a:txBody>
                    <a:bodyPr/>
                    <a:lstStyle/>
                    <a:p>
                      <a:pPr algn="l" fontAlgn="t"/>
                      <a:r>
                        <a:rPr lang="en-US" sz="900" u="none" strike="noStrike">
                          <a:effectLst/>
                        </a:rPr>
                        <a:t>Bank OZK*</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ctr" fontAlgn="t"/>
                      <a:r>
                        <a:rPr lang="en-US" sz="1100" u="sng" strike="noStrike">
                          <a:effectLst/>
                          <a:hlinkClick r:id="rId12"/>
                        </a:rPr>
                        <a:t>OZK</a:t>
                      </a:r>
                      <a:endParaRPr lang="en-US" sz="1100" b="0" i="0" u="sng" strike="noStrike">
                        <a:solidFill>
                          <a:srgbClr val="0563C1"/>
                        </a:solidFill>
                        <a:effectLst/>
                        <a:latin typeface="Calibri" panose="020F0502020204030204" pitchFamily="34" charset="0"/>
                      </a:endParaRPr>
                    </a:p>
                  </a:txBody>
                  <a:tcPr marL="9525" marR="9525" marT="9525" marB="0"/>
                </a:tc>
                <a:tc>
                  <a:txBody>
                    <a:bodyPr/>
                    <a:lstStyle/>
                    <a:p>
                      <a:pPr algn="r" fontAlgn="t"/>
                      <a:r>
                        <a:rPr lang="en-US" sz="900" u="none" strike="noStrike">
                          <a:effectLst/>
                        </a:rPr>
                        <a:t>2.61</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$27.79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$72.64 </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2.40%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12.20%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11</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1.50%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33%</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31</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a:effectLst/>
                        </a:rPr>
                        <a:t>50</a:t>
                      </a:r>
                      <a:endParaRPr lang="en-US" sz="900" b="0" i="0" u="none" strike="noStrike">
                        <a:solidFill>
                          <a:srgbClr val="333333"/>
                        </a:solidFill>
                        <a:effectLst/>
                        <a:latin typeface="Arial" panose="020B0604020202020204" pitchFamily="34" charset="0"/>
                      </a:endParaRPr>
                    </a:p>
                  </a:txBody>
                  <a:tcPr marL="9525" marR="9525" marT="9525" marB="0"/>
                </a:tc>
                <a:tc>
                  <a:txBody>
                    <a:bodyPr/>
                    <a:lstStyle/>
                    <a:p>
                      <a:pPr algn="r" fontAlgn="t"/>
                      <a:r>
                        <a:rPr lang="en-US" sz="900" u="none" strike="noStrike" dirty="0">
                          <a:effectLst/>
                        </a:rPr>
                        <a:t>17.60%</a:t>
                      </a:r>
                      <a:endParaRPr lang="en-US" sz="900" b="1" i="0" u="none" strike="noStrike" dirty="0">
                        <a:solidFill>
                          <a:srgbClr val="009900"/>
                        </a:solidFill>
                        <a:effectLst/>
                        <a:latin typeface="Arial" panose="020B0604020202020204" pitchFamily="34" charset="0"/>
                      </a:endParaRPr>
                    </a:p>
                  </a:txBody>
                  <a:tcPr marL="9525" marR="9525" marT="9525" marB="0"/>
                </a:tc>
              </a:tr>
            </a:tbl>
          </a:graphicData>
        </a:graphic>
      </p:graphicFrame>
    </p:spTree>
    <p:extLst>
      <p:ext uri="{BB962C8B-B14F-4D97-AF65-F5344CB8AC3E}">
        <p14:creationId xmlns:p14="http://schemas.microsoft.com/office/powerpoint/2010/main" val="427520937"/>
      </p:ext>
    </p:extLst>
  </p:cSld>
  <p:clrMapOvr>
    <a:masterClrMapping/>
  </p:clrMapOvr>
  <p:transition spd="slow"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34400" cy="519113"/>
          </a:xfrm>
        </p:spPr>
        <p:txBody>
          <a:bodyPr/>
          <a:lstStyle/>
          <a:p>
            <a:pPr>
              <a:defRPr/>
            </a:pPr>
            <a:r>
              <a:rPr lang="en-US" dirty="0" smtClean="0"/>
              <a:t>Booking Selection Process</a:t>
            </a:r>
            <a:endParaRPr lang="en-US" dirty="0"/>
          </a:p>
        </p:txBody>
      </p:sp>
      <p:sp>
        <p:nvSpPr>
          <p:cNvPr id="3" name="TextBox 2"/>
          <p:cNvSpPr txBox="1"/>
          <p:nvPr/>
        </p:nvSpPr>
        <p:spPr>
          <a:xfrm>
            <a:off x="838200" y="1600200"/>
            <a:ext cx="5766322" cy="577850"/>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dirty="0" err="1" smtClean="0"/>
              <a:t>CinMIC</a:t>
            </a:r>
            <a:r>
              <a:rPr lang="en-US" dirty="0" smtClean="0"/>
              <a:t> Pre-Screened Stocks to Study</a:t>
            </a:r>
          </a:p>
        </p:txBody>
      </p:sp>
      <p:pic>
        <p:nvPicPr>
          <p:cNvPr id="6" name="Picture 5"/>
          <p:cNvPicPr>
            <a:picLocks noChangeAspect="1"/>
          </p:cNvPicPr>
          <p:nvPr/>
        </p:nvPicPr>
        <p:blipFill>
          <a:blip r:embed="rId3"/>
          <a:stretch>
            <a:fillRect/>
          </a:stretch>
        </p:blipFill>
        <p:spPr>
          <a:xfrm>
            <a:off x="1447800" y="2517732"/>
            <a:ext cx="6222657" cy="2322234"/>
          </a:xfrm>
          <a:prstGeom prst="rect">
            <a:avLst/>
          </a:prstGeom>
        </p:spPr>
      </p:pic>
    </p:spTree>
    <p:extLst>
      <p:ext uri="{BB962C8B-B14F-4D97-AF65-F5344CB8AC3E}">
        <p14:creationId xmlns:p14="http://schemas.microsoft.com/office/powerpoint/2010/main" val="2644745482"/>
      </p:ext>
    </p:extLst>
  </p:cSld>
  <p:clrMapOvr>
    <a:masterClrMapping/>
  </p:clrMapOvr>
  <p:transition spd="slow"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fld id="{B16ED498-98DC-4097-AAD1-1F357937C642}" type="slidenum">
              <a:rPr lang="en-US" altLang="en-US" smtClean="0"/>
              <a:pPr>
                <a:defRPr/>
              </a:pPr>
              <a:t>6</a:t>
            </a:fld>
            <a:endParaRPr lang="en-US" altLang="en-US">
              <a:solidFill>
                <a:schemeClr val="bg1"/>
              </a:solidFill>
            </a:endParaRPr>
          </a:p>
        </p:txBody>
      </p:sp>
      <p:sp>
        <p:nvSpPr>
          <p:cNvPr id="4" name="Title 3"/>
          <p:cNvSpPr>
            <a:spLocks noGrp="1"/>
          </p:cNvSpPr>
          <p:nvPr>
            <p:ph type="title"/>
          </p:nvPr>
        </p:nvSpPr>
        <p:spPr/>
        <p:txBody>
          <a:bodyPr/>
          <a:lstStyle/>
          <a:p>
            <a:r>
              <a:rPr lang="en-US" dirty="0" smtClean="0"/>
              <a:t>From Manifest Investing March Roundtable</a:t>
            </a:r>
            <a:endParaRPr lang="en-US" dirty="0"/>
          </a:p>
        </p:txBody>
      </p:sp>
      <p:pic>
        <p:nvPicPr>
          <p:cNvPr id="5" name="Picture 4"/>
          <p:cNvPicPr>
            <a:picLocks noChangeAspect="1"/>
          </p:cNvPicPr>
          <p:nvPr/>
        </p:nvPicPr>
        <p:blipFill>
          <a:blip r:embed="rId2"/>
          <a:stretch>
            <a:fillRect/>
          </a:stretch>
        </p:blipFill>
        <p:spPr>
          <a:xfrm>
            <a:off x="1524000" y="1524000"/>
            <a:ext cx="5718175" cy="4321188"/>
          </a:xfrm>
          <a:prstGeom prst="rect">
            <a:avLst/>
          </a:prstGeom>
        </p:spPr>
      </p:pic>
    </p:spTree>
    <p:extLst>
      <p:ext uri="{BB962C8B-B14F-4D97-AF65-F5344CB8AC3E}">
        <p14:creationId xmlns:p14="http://schemas.microsoft.com/office/powerpoint/2010/main" val="3845177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1"/>
            <a:ext cx="8382000" cy="3810000"/>
          </a:xfrm>
        </p:spPr>
        <p:txBody>
          <a:bodyPr/>
          <a:lstStyle/>
          <a:p>
            <a:r>
              <a:rPr lang="en-US" sz="2400" dirty="0"/>
              <a:t>Booking is the world’s largest online travel agency </a:t>
            </a:r>
            <a:r>
              <a:rPr lang="en-US" sz="2400" dirty="0" smtClean="0"/>
              <a:t>by revenue</a:t>
            </a:r>
            <a:r>
              <a:rPr lang="en-US" sz="2400" dirty="0"/>
              <a:t>, offering booking services for hotel and </a:t>
            </a:r>
            <a:r>
              <a:rPr lang="en-US" sz="2400" dirty="0" smtClean="0"/>
              <a:t>vacation rooms</a:t>
            </a:r>
            <a:r>
              <a:rPr lang="en-US" sz="2400" dirty="0"/>
              <a:t>, airline tickets, rental cars, restaurant reservations</a:t>
            </a:r>
            <a:r>
              <a:rPr lang="en-US" sz="2400" dirty="0" smtClean="0"/>
              <a:t>, cruises</a:t>
            </a:r>
            <a:r>
              <a:rPr lang="en-US" sz="2400" dirty="0"/>
              <a:t>, experiences, and other vacation packages. </a:t>
            </a:r>
            <a:r>
              <a:rPr lang="en-US" sz="2400" dirty="0" smtClean="0"/>
              <a:t>The company </a:t>
            </a:r>
            <a:r>
              <a:rPr lang="en-US" sz="2400" dirty="0"/>
              <a:t>operates a number of branded travel booking sites</a:t>
            </a:r>
            <a:r>
              <a:rPr lang="en-US" sz="2400" dirty="0" smtClean="0"/>
              <a:t>, including </a:t>
            </a:r>
            <a:r>
              <a:rPr lang="en-US" sz="2400" dirty="0">
                <a:solidFill>
                  <a:srgbClr val="FF0000"/>
                </a:solidFill>
              </a:rPr>
              <a:t>Priceline.com</a:t>
            </a:r>
            <a:r>
              <a:rPr lang="en-US" sz="2400" dirty="0"/>
              <a:t>, </a:t>
            </a:r>
            <a:r>
              <a:rPr lang="en-US" sz="2400" dirty="0">
                <a:solidFill>
                  <a:srgbClr val="FF0000"/>
                </a:solidFill>
              </a:rPr>
              <a:t>Booking.com</a:t>
            </a:r>
            <a:r>
              <a:rPr lang="en-US" sz="2400" dirty="0"/>
              <a:t>, </a:t>
            </a:r>
            <a:r>
              <a:rPr lang="en-US" sz="2400" dirty="0" err="1">
                <a:solidFill>
                  <a:srgbClr val="FF0000"/>
                </a:solidFill>
              </a:rPr>
              <a:t>Agoda</a:t>
            </a:r>
            <a:r>
              <a:rPr lang="en-US" sz="2400" dirty="0"/>
              <a:t>, </a:t>
            </a:r>
            <a:r>
              <a:rPr lang="en-US" sz="2400" dirty="0" err="1">
                <a:solidFill>
                  <a:srgbClr val="FF0000"/>
                </a:solidFill>
              </a:rPr>
              <a:t>OpenTable</a:t>
            </a:r>
            <a:r>
              <a:rPr lang="en-US" sz="2400" dirty="0"/>
              <a:t>, </a:t>
            </a:r>
            <a:r>
              <a:rPr lang="en-US" sz="2400" dirty="0" smtClean="0"/>
              <a:t>and </a:t>
            </a:r>
            <a:r>
              <a:rPr lang="en-US" sz="2400" dirty="0" smtClean="0">
                <a:solidFill>
                  <a:srgbClr val="FF0000"/>
                </a:solidFill>
              </a:rPr>
              <a:t>Rentalcars.com</a:t>
            </a:r>
            <a:r>
              <a:rPr lang="en-US" sz="2400" dirty="0"/>
              <a:t>, and has expanded into travel media with </a:t>
            </a:r>
            <a:r>
              <a:rPr lang="en-US" sz="2400" dirty="0" smtClean="0"/>
              <a:t>the acquisitions </a:t>
            </a:r>
            <a:r>
              <a:rPr lang="en-US" sz="2400" dirty="0"/>
              <a:t>of </a:t>
            </a:r>
            <a:r>
              <a:rPr lang="en-US" sz="2400" dirty="0" smtClean="0">
                <a:solidFill>
                  <a:srgbClr val="FF0000"/>
                </a:solidFill>
              </a:rPr>
              <a:t>KAYAK</a:t>
            </a:r>
            <a:r>
              <a:rPr lang="en-US" sz="2400" dirty="0" smtClean="0"/>
              <a:t> </a:t>
            </a:r>
            <a:r>
              <a:rPr lang="en-US" sz="2400" dirty="0"/>
              <a:t>and </a:t>
            </a:r>
            <a:r>
              <a:rPr lang="en-US" sz="2400" dirty="0" err="1">
                <a:solidFill>
                  <a:srgbClr val="FF0000"/>
                </a:solidFill>
              </a:rPr>
              <a:t>Momondo</a:t>
            </a:r>
            <a:r>
              <a:rPr lang="en-US" sz="2400" dirty="0"/>
              <a:t>. Transaction fees </a:t>
            </a:r>
            <a:r>
              <a:rPr lang="en-US" sz="2400" dirty="0" smtClean="0"/>
              <a:t>for online </a:t>
            </a:r>
            <a:r>
              <a:rPr lang="en-US" sz="2400" dirty="0"/>
              <a:t>bookings account for the bulk of revenue and </a:t>
            </a:r>
            <a:r>
              <a:rPr lang="en-US" sz="2400" dirty="0" smtClean="0"/>
              <a:t>profits.</a:t>
            </a:r>
            <a:endParaRPr lang="en-US" sz="2400" dirty="0"/>
          </a:p>
        </p:txBody>
      </p:sp>
      <p:sp>
        <p:nvSpPr>
          <p:cNvPr id="3" name="Footer Placeholder 2"/>
          <p:cNvSpPr>
            <a:spLocks noGrp="1"/>
          </p:cNvSpPr>
          <p:nvPr>
            <p:ph type="ftr" sz="quarter" idx="10"/>
          </p:nvPr>
        </p:nvSpPr>
        <p:spPr/>
        <p:txBody>
          <a:bodyPr/>
          <a:lstStyle/>
          <a:p>
            <a:pPr>
              <a:defRPr/>
            </a:pPr>
            <a:fld id="{B16ED498-98DC-4097-AAD1-1F357937C642}" type="slidenum">
              <a:rPr lang="en-US" altLang="en-US" smtClean="0"/>
              <a:pPr>
                <a:defRPr/>
              </a:pPr>
              <a:t>7</a:t>
            </a:fld>
            <a:endParaRPr lang="en-US" altLang="en-US">
              <a:solidFill>
                <a:schemeClr val="bg1"/>
              </a:solidFill>
            </a:endParaRPr>
          </a:p>
        </p:txBody>
      </p:sp>
      <p:sp>
        <p:nvSpPr>
          <p:cNvPr id="4" name="Title 3"/>
          <p:cNvSpPr>
            <a:spLocks noGrp="1"/>
          </p:cNvSpPr>
          <p:nvPr>
            <p:ph type="title"/>
          </p:nvPr>
        </p:nvSpPr>
        <p:spPr/>
        <p:txBody>
          <a:bodyPr/>
          <a:lstStyle/>
          <a:p>
            <a:r>
              <a:rPr lang="en-US" dirty="0" smtClean="0"/>
              <a:t>Booking Holdings Profile</a:t>
            </a:r>
            <a:endParaRPr lang="en-US" dirty="0"/>
          </a:p>
        </p:txBody>
      </p:sp>
    </p:spTree>
    <p:extLst>
      <p:ext uri="{BB962C8B-B14F-4D97-AF65-F5344CB8AC3E}">
        <p14:creationId xmlns:p14="http://schemas.microsoft.com/office/powerpoint/2010/main" val="123461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Booking Holdings is the world’s leading provider of online travel &amp; related services, provided to consumers and local partners in over 220 countries through six primary </a:t>
            </a:r>
            <a:r>
              <a:rPr lang="en-US" dirty="0" smtClean="0"/>
              <a:t>brands.</a:t>
            </a:r>
          </a:p>
          <a:p>
            <a:r>
              <a:rPr lang="en-US" dirty="0" smtClean="0"/>
              <a:t>Almost exclusively on-line. </a:t>
            </a:r>
            <a:r>
              <a:rPr lang="en-US" dirty="0"/>
              <a:t>The company collects customers’ requests </a:t>
            </a:r>
            <a:r>
              <a:rPr lang="en-US" dirty="0" smtClean="0"/>
              <a:t>and matches </a:t>
            </a:r>
            <a:r>
              <a:rPr lang="en-US" dirty="0"/>
              <a:t>them against a proprietary database of seller inventory.</a:t>
            </a:r>
            <a:endParaRPr lang="en-US" dirty="0" smtClean="0"/>
          </a:p>
          <a:p>
            <a:r>
              <a:rPr lang="en-US" dirty="0" smtClean="0"/>
              <a:t>Incorporated 1998, Priceline.com pre-existed</a:t>
            </a:r>
          </a:p>
          <a:p>
            <a:r>
              <a:rPr lang="en-US" dirty="0" smtClean="0"/>
              <a:t>Headquarters in Norwalk, CT. 24,500 employees globally</a:t>
            </a:r>
          </a:p>
          <a:p>
            <a:r>
              <a:rPr lang="en-US" dirty="0" smtClean="0"/>
              <a:t>Does not pay a dividend, reinvests in expansion of the business</a:t>
            </a:r>
          </a:p>
          <a:p>
            <a:r>
              <a:rPr lang="en-US" dirty="0" smtClean="0"/>
              <a:t>Fiscal Year closes Dec 31</a:t>
            </a:r>
          </a:p>
          <a:p>
            <a:endParaRPr lang="en-US" dirty="0"/>
          </a:p>
        </p:txBody>
      </p:sp>
      <p:sp>
        <p:nvSpPr>
          <p:cNvPr id="3" name="Footer Placeholder 2"/>
          <p:cNvSpPr>
            <a:spLocks noGrp="1"/>
          </p:cNvSpPr>
          <p:nvPr>
            <p:ph type="ftr" sz="quarter" idx="10"/>
          </p:nvPr>
        </p:nvSpPr>
        <p:spPr/>
        <p:txBody>
          <a:bodyPr/>
          <a:lstStyle/>
          <a:p>
            <a:pPr>
              <a:defRPr/>
            </a:pPr>
            <a:fld id="{B16ED498-98DC-4097-AAD1-1F357937C642}" type="slidenum">
              <a:rPr lang="en-US" altLang="en-US" smtClean="0"/>
              <a:pPr>
                <a:defRPr/>
              </a:pPr>
              <a:t>8</a:t>
            </a:fld>
            <a:endParaRPr lang="en-US" altLang="en-US">
              <a:solidFill>
                <a:schemeClr val="bg1"/>
              </a:solidFill>
            </a:endParaRPr>
          </a:p>
        </p:txBody>
      </p:sp>
      <p:sp>
        <p:nvSpPr>
          <p:cNvPr id="4" name="Title 3"/>
          <p:cNvSpPr>
            <a:spLocks noGrp="1"/>
          </p:cNvSpPr>
          <p:nvPr>
            <p:ph type="title"/>
          </p:nvPr>
        </p:nvSpPr>
        <p:spPr/>
        <p:txBody>
          <a:bodyPr/>
          <a:lstStyle/>
          <a:p>
            <a:r>
              <a:rPr lang="en-US" dirty="0" smtClean="0"/>
              <a:t>Booking Holdings Profile</a:t>
            </a:r>
            <a:endParaRPr lang="en-US" dirty="0"/>
          </a:p>
        </p:txBody>
      </p:sp>
    </p:spTree>
    <p:extLst>
      <p:ext uri="{BB962C8B-B14F-4D97-AF65-F5344CB8AC3E}">
        <p14:creationId xmlns:p14="http://schemas.microsoft.com/office/powerpoint/2010/main" val="129190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38471" y="1752600"/>
            <a:ext cx="7867057" cy="4297363"/>
          </a:xfrm>
          <a:prstGeom prst="rect">
            <a:avLst/>
          </a:prstGeom>
        </p:spPr>
      </p:pic>
      <p:sp>
        <p:nvSpPr>
          <p:cNvPr id="3" name="Footer Placeholder 2"/>
          <p:cNvSpPr>
            <a:spLocks noGrp="1"/>
          </p:cNvSpPr>
          <p:nvPr>
            <p:ph type="ftr" sz="quarter" idx="10"/>
          </p:nvPr>
        </p:nvSpPr>
        <p:spPr/>
        <p:txBody>
          <a:bodyPr/>
          <a:lstStyle/>
          <a:p>
            <a:pPr>
              <a:defRPr/>
            </a:pPr>
            <a:fld id="{B16ED498-98DC-4097-AAD1-1F357937C642}" type="slidenum">
              <a:rPr lang="en-US" altLang="en-US" smtClean="0"/>
              <a:pPr>
                <a:defRPr/>
              </a:pPr>
              <a:t>9</a:t>
            </a:fld>
            <a:endParaRPr lang="en-US" altLang="en-US">
              <a:solidFill>
                <a:schemeClr val="bg1"/>
              </a:solidFill>
            </a:endParaRPr>
          </a:p>
        </p:txBody>
      </p:sp>
      <p:sp>
        <p:nvSpPr>
          <p:cNvPr id="4" name="Title 3"/>
          <p:cNvSpPr>
            <a:spLocks noGrp="1"/>
          </p:cNvSpPr>
          <p:nvPr>
            <p:ph type="title"/>
          </p:nvPr>
        </p:nvSpPr>
        <p:spPr/>
        <p:txBody>
          <a:bodyPr/>
          <a:lstStyle/>
          <a:p>
            <a:r>
              <a:rPr lang="en-US" dirty="0" smtClean="0"/>
              <a:t>Manifest Investing</a:t>
            </a:r>
            <a:endParaRPr lang="en-US" dirty="0"/>
          </a:p>
        </p:txBody>
      </p:sp>
      <p:sp>
        <p:nvSpPr>
          <p:cNvPr id="6" name="Rectangle 5"/>
          <p:cNvSpPr/>
          <p:nvPr/>
        </p:nvSpPr>
        <p:spPr bwMode="auto">
          <a:xfrm>
            <a:off x="5867400" y="2767914"/>
            <a:ext cx="533400" cy="220362"/>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60" charset="-128"/>
            </a:endParaRPr>
          </a:p>
        </p:txBody>
      </p:sp>
      <p:sp>
        <p:nvSpPr>
          <p:cNvPr id="7" name="Rectangle 6"/>
          <p:cNvSpPr/>
          <p:nvPr/>
        </p:nvSpPr>
        <p:spPr bwMode="auto">
          <a:xfrm>
            <a:off x="5053874" y="2751438"/>
            <a:ext cx="533400" cy="243016"/>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60" charset="-128"/>
            </a:endParaRPr>
          </a:p>
        </p:txBody>
      </p:sp>
      <p:sp>
        <p:nvSpPr>
          <p:cNvPr id="8" name="Rectangle 7"/>
          <p:cNvSpPr/>
          <p:nvPr/>
        </p:nvSpPr>
        <p:spPr bwMode="auto">
          <a:xfrm>
            <a:off x="6629400" y="3175000"/>
            <a:ext cx="1876128" cy="228600"/>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60" charset="-128"/>
            </a:endParaRPr>
          </a:p>
        </p:txBody>
      </p:sp>
      <p:sp>
        <p:nvSpPr>
          <p:cNvPr id="9" name="Rectangle 8"/>
          <p:cNvSpPr/>
          <p:nvPr/>
        </p:nvSpPr>
        <p:spPr bwMode="auto">
          <a:xfrm>
            <a:off x="6681936" y="4876800"/>
            <a:ext cx="1876128" cy="228600"/>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60" charset="-128"/>
            </a:endParaRPr>
          </a:p>
        </p:txBody>
      </p:sp>
      <p:sp>
        <p:nvSpPr>
          <p:cNvPr id="10" name="Rectangle 9"/>
          <p:cNvSpPr/>
          <p:nvPr/>
        </p:nvSpPr>
        <p:spPr bwMode="auto">
          <a:xfrm>
            <a:off x="5943600" y="3783228"/>
            <a:ext cx="533400" cy="407772"/>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60" charset="-128"/>
            </a:endParaRPr>
          </a:p>
        </p:txBody>
      </p:sp>
      <p:sp>
        <p:nvSpPr>
          <p:cNvPr id="11" name="Rectangle 10"/>
          <p:cNvSpPr/>
          <p:nvPr/>
        </p:nvSpPr>
        <p:spPr bwMode="auto">
          <a:xfrm>
            <a:off x="6655668" y="1927654"/>
            <a:ext cx="1876128" cy="228600"/>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60" charset="-128"/>
            </a:endParaRPr>
          </a:p>
        </p:txBody>
      </p:sp>
    </p:spTree>
    <p:extLst>
      <p:ext uri="{BB962C8B-B14F-4D97-AF65-F5344CB8AC3E}">
        <p14:creationId xmlns:p14="http://schemas.microsoft.com/office/powerpoint/2010/main" val="1881882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BI_title_designtemplate">
  <a:themeElements>
    <a:clrScheme name="BI_title_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_title_design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6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60" charset="-128"/>
          </a:defRPr>
        </a:defPPr>
      </a:lstStyle>
    </a:lnDef>
  </a:objectDefaults>
  <a:extraClrSchemeLst>
    <a:extraClrScheme>
      <a:clrScheme name="BI_title_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_title_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_title_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_title_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_title_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_title_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_title_design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_title_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_title_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_title_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_title_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_title_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I_blue_designtemplate">
  <a:themeElements>
    <a:clrScheme name="BI_blue_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_blue_design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6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60" charset="-128"/>
          </a:defRPr>
        </a:defPPr>
      </a:lstStyle>
    </a:lnDef>
  </a:objectDefaults>
  <a:extraClrSchemeLst>
    <a:extraClrScheme>
      <a:clrScheme name="BI_blue_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_blue_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_blue_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_blue_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_blue_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_blue_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_blue_design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_blue_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_blue_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_blue_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_blue_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_blue_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Powerbook G4:Users:jtattan:Desktop:templates:BI_purple_designtemplate.pot</Template>
  <TotalTime>26523</TotalTime>
  <Words>868</Words>
  <Application>Microsoft Office PowerPoint</Application>
  <PresentationFormat>On-screen Show (4:3)</PresentationFormat>
  <Paragraphs>226</Paragraphs>
  <Slides>17</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Arial Narrow</vt:lpstr>
      <vt:lpstr>Calibri</vt:lpstr>
      <vt:lpstr>Calibri Light</vt:lpstr>
      <vt:lpstr>Times</vt:lpstr>
      <vt:lpstr>Wingdings</vt:lpstr>
      <vt:lpstr>ヒラギノ角ゴ Pro W3</vt:lpstr>
      <vt:lpstr>BI_title_designtemplate</vt:lpstr>
      <vt:lpstr>BI_blue_designtemplate</vt:lpstr>
      <vt:lpstr>Custom Design</vt:lpstr>
      <vt:lpstr>Booking Holdings, Inc. (BKNG) </vt:lpstr>
      <vt:lpstr>Disclaimer</vt:lpstr>
      <vt:lpstr>Booking Selection Process</vt:lpstr>
      <vt:lpstr>Booking Selection Process</vt:lpstr>
      <vt:lpstr>Booking Selection Process</vt:lpstr>
      <vt:lpstr>From Manifest Investing March Roundtable</vt:lpstr>
      <vt:lpstr>Booking Holdings Profile</vt:lpstr>
      <vt:lpstr>Booking Holdings Profile</vt:lpstr>
      <vt:lpstr>Manifest Investing</vt:lpstr>
      <vt:lpstr>Manifest Investing</vt:lpstr>
      <vt:lpstr>Value Line</vt:lpstr>
      <vt:lpstr>Value Line</vt:lpstr>
      <vt:lpstr>Morningstar</vt:lpstr>
      <vt:lpstr>Morningstar</vt:lpstr>
      <vt:lpstr>Morningstar</vt:lpstr>
      <vt:lpstr>Investor’s Advisory Service</vt:lpstr>
      <vt:lpstr>SSG Notes</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Keipper</dc:creator>
  <cp:lastModifiedBy>RichA</cp:lastModifiedBy>
  <cp:revision>342</cp:revision>
  <cp:lastPrinted>2016-01-16T05:42:44Z</cp:lastPrinted>
  <dcterms:created xsi:type="dcterms:W3CDTF">2005-08-09T05:20:28Z</dcterms:created>
  <dcterms:modified xsi:type="dcterms:W3CDTF">2019-04-19T17:49:05Z</dcterms:modified>
</cp:coreProperties>
</file>