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89" r:id="rId4"/>
    <p:sldId id="258" r:id="rId5"/>
    <p:sldId id="270" r:id="rId6"/>
    <p:sldId id="261" r:id="rId7"/>
    <p:sldId id="262" r:id="rId8"/>
    <p:sldId id="286" r:id="rId9"/>
    <p:sldId id="263" r:id="rId10"/>
    <p:sldId id="280" r:id="rId11"/>
    <p:sldId id="279" r:id="rId12"/>
    <p:sldId id="264" r:id="rId13"/>
    <p:sldId id="265" r:id="rId14"/>
    <p:sldId id="288" r:id="rId15"/>
    <p:sldId id="266" r:id="rId16"/>
    <p:sldId id="267" r:id="rId17"/>
    <p:sldId id="268" r:id="rId18"/>
    <p:sldId id="284" r:id="rId19"/>
    <p:sldId id="278" r:id="rId20"/>
    <p:sldId id="271" r:id="rId21"/>
    <p:sldId id="281" r:id="rId22"/>
    <p:sldId id="272" r:id="rId23"/>
    <p:sldId id="277" r:id="rId24"/>
    <p:sldId id="282" r:id="rId25"/>
    <p:sldId id="287" r:id="rId26"/>
    <p:sldId id="274" r:id="rId27"/>
    <p:sldId id="26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8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946D0C-6703-4864-9A69-6DEC5E884317}"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96600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46D0C-6703-4864-9A69-6DEC5E884317}"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389081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46D0C-6703-4864-9A69-6DEC5E884317}"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1759392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946D0C-6703-4864-9A69-6DEC5E884317}"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70182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946D0C-6703-4864-9A69-6DEC5E884317}"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66360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946D0C-6703-4864-9A69-6DEC5E884317}"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04199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946D0C-6703-4864-9A69-6DEC5E884317}" type="datetimeFigureOut">
              <a:rPr lang="en-US" smtClean="0"/>
              <a:t>11/20/2020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2993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946D0C-6703-4864-9A69-6DEC5E884317}" type="datetimeFigureOut">
              <a:rPr lang="en-US" smtClean="0"/>
              <a:t>11/20/2020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140653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46D0C-6703-4864-9A69-6DEC5E884317}" type="datetimeFigureOut">
              <a:rPr lang="en-US" smtClean="0"/>
              <a:t>11/20/2020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268479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946D0C-6703-4864-9A69-6DEC5E884317}"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126429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946D0C-6703-4864-9A69-6DEC5E884317}"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D7C16-3770-447A-93DF-E331C189B5ED}" type="slidenum">
              <a:rPr lang="en-US" smtClean="0"/>
              <a:t>‹#›</a:t>
            </a:fld>
            <a:endParaRPr lang="en-US"/>
          </a:p>
        </p:txBody>
      </p:sp>
    </p:spTree>
    <p:extLst>
      <p:ext uri="{BB962C8B-B14F-4D97-AF65-F5344CB8AC3E}">
        <p14:creationId xmlns:p14="http://schemas.microsoft.com/office/powerpoint/2010/main" val="19539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46D0C-6703-4864-9A69-6DEC5E884317}" type="datetimeFigureOut">
              <a:rPr lang="en-US" smtClean="0"/>
              <a:t>11/20/2020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D7C16-3770-447A-93DF-E331C189B5ED}" type="slidenum">
              <a:rPr lang="en-US" smtClean="0"/>
              <a:t>‹#›</a:t>
            </a:fld>
            <a:endParaRPr lang="en-US"/>
          </a:p>
        </p:txBody>
      </p:sp>
    </p:spTree>
    <p:extLst>
      <p:ext uri="{BB962C8B-B14F-4D97-AF65-F5344CB8AC3E}">
        <p14:creationId xmlns:p14="http://schemas.microsoft.com/office/powerpoint/2010/main" val="2069928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s://robinhood.com/us/en/" TargetMode="External"/><Relationship Id="rId7" Type="http://schemas.openxmlformats.org/officeDocument/2006/relationships/hyperlink" Target="https://us.etrade.com/home" TargetMode="External"/><Relationship Id="rId12" Type="http://schemas.openxmlformats.org/officeDocument/2006/relationships/image" Target="../media/image17.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www.sofi.com/invest/" TargetMode="External"/><Relationship Id="rId11" Type="http://schemas.openxmlformats.org/officeDocument/2006/relationships/image" Target="../media/image16.png"/><Relationship Id="rId5" Type="http://schemas.openxmlformats.org/officeDocument/2006/relationships/hyperlink" Target="https://www.stash.com/" TargetMode="External"/><Relationship Id="rId10" Type="http://schemas.openxmlformats.org/officeDocument/2006/relationships/image" Target="../media/image15.png"/><Relationship Id="rId4" Type="http://schemas.openxmlformats.org/officeDocument/2006/relationships/hyperlink" Target="https://www.acorns.com/invest/" TargetMode="External"/><Relationship Id="rId9"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nerdwallet.com/best/investing/investment-apps"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nternationalbanker.com/brokerage/robinhood-and-the-ethical-issues-facing-fintech/"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www.betterinvesting.org/okitri" TargetMode="Externa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EE38FE7-13C7-4EEB-8E6A-C0A2813AEF89}" type="slidenum">
              <a:rPr lang="en-US" smtClean="0"/>
              <a:t>1</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3"/>
          <p:cNvSpPr txBox="1">
            <a:spLocks noChangeArrowheads="1"/>
          </p:cNvSpPr>
          <p:nvPr/>
        </p:nvSpPr>
        <p:spPr>
          <a:xfrm>
            <a:off x="3200400" y="2895600"/>
            <a:ext cx="5715000" cy="1905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spcBef>
                <a:spcPct val="0"/>
              </a:spcBef>
              <a:buNone/>
            </a:pPr>
            <a:r>
              <a:rPr lang="en-US" altLang="en-US" sz="1800" i="1" dirty="0" smtClean="0">
                <a:latin typeface="Arial" charset="0"/>
              </a:rPr>
              <a:t>Presented by: </a:t>
            </a:r>
          </a:p>
          <a:p>
            <a:pPr>
              <a:lnSpc>
                <a:spcPct val="80000"/>
              </a:lnSpc>
              <a:spcBef>
                <a:spcPct val="0"/>
              </a:spcBef>
            </a:pPr>
            <a:endParaRPr lang="en-US" altLang="en-US" sz="1800" i="1" dirty="0" smtClean="0">
              <a:latin typeface="Arial" charset="0"/>
            </a:endParaRPr>
          </a:p>
          <a:p>
            <a:pPr marL="0" indent="0">
              <a:lnSpc>
                <a:spcPct val="80000"/>
              </a:lnSpc>
              <a:spcBef>
                <a:spcPct val="0"/>
              </a:spcBef>
              <a:spcAft>
                <a:spcPts val="1200"/>
              </a:spcAft>
              <a:buNone/>
            </a:pPr>
            <a:r>
              <a:rPr lang="en-US" altLang="en-US" sz="1800" b="1" dirty="0" smtClean="0">
                <a:latin typeface="Arial" charset="0"/>
              </a:rPr>
              <a:t>Richard Alden, Presiding Partner</a:t>
            </a:r>
          </a:p>
          <a:p>
            <a:pPr marL="0" indent="0">
              <a:lnSpc>
                <a:spcPct val="80000"/>
              </a:lnSpc>
              <a:spcBef>
                <a:spcPct val="0"/>
              </a:spcBef>
              <a:spcAft>
                <a:spcPts val="1200"/>
              </a:spcAft>
              <a:buNone/>
            </a:pPr>
            <a:r>
              <a:rPr lang="en-US" altLang="en-US" sz="1800" b="1" dirty="0" smtClean="0">
                <a:latin typeface="Arial" charset="0"/>
              </a:rPr>
              <a:t>Cincinnati Model Investment Club (</a:t>
            </a:r>
            <a:r>
              <a:rPr lang="en-US" altLang="en-US" sz="1800" b="1" dirty="0" err="1" smtClean="0">
                <a:latin typeface="Arial" charset="0"/>
              </a:rPr>
              <a:t>CinMIC</a:t>
            </a:r>
            <a:r>
              <a:rPr lang="en-US" altLang="en-US" sz="1800" b="1" dirty="0" smtClean="0">
                <a:latin typeface="Arial" charset="0"/>
              </a:rPr>
              <a:t>)</a:t>
            </a:r>
          </a:p>
          <a:p>
            <a:pPr marL="0" indent="0">
              <a:lnSpc>
                <a:spcPct val="80000"/>
              </a:lnSpc>
              <a:spcBef>
                <a:spcPct val="0"/>
              </a:spcBef>
              <a:spcAft>
                <a:spcPts val="1200"/>
              </a:spcAft>
              <a:buNone/>
            </a:pPr>
            <a:r>
              <a:rPr lang="en-US" altLang="en-US" sz="1800" b="1" dirty="0" smtClean="0">
                <a:latin typeface="Arial" charset="0"/>
              </a:rPr>
              <a:t>November 21, 2020</a:t>
            </a:r>
          </a:p>
          <a:p>
            <a:pPr>
              <a:spcBef>
                <a:spcPct val="0"/>
              </a:spcBef>
              <a:spcAft>
                <a:spcPct val="10000"/>
              </a:spcAft>
            </a:pPr>
            <a:endParaRPr lang="en-US" altLang="en-US" sz="1800" i="1" dirty="0" smtClean="0">
              <a:latin typeface="Arial" charset="0"/>
            </a:endParaRPr>
          </a:p>
          <a:p>
            <a:pPr>
              <a:spcBef>
                <a:spcPct val="0"/>
              </a:spcBef>
              <a:spcAft>
                <a:spcPct val="10000"/>
              </a:spcAft>
            </a:pPr>
            <a:endParaRPr lang="en-US" altLang="en-US" sz="1800" i="1" dirty="0" smtClean="0">
              <a:latin typeface="Arial" charset="0"/>
            </a:endParaRPr>
          </a:p>
        </p:txBody>
      </p:sp>
      <p:sp>
        <p:nvSpPr>
          <p:cNvPr id="14" name="Rectangle 13"/>
          <p:cNvSpPr/>
          <p:nvPr/>
        </p:nvSpPr>
        <p:spPr>
          <a:xfrm>
            <a:off x="-76200" y="0"/>
            <a:ext cx="9240983" cy="2133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bg1"/>
                </a:solidFill>
                <a:effectLst>
                  <a:outerShdw blurRad="38100" dist="38100" dir="2700000" algn="tl">
                    <a:srgbClr val="000000">
                      <a:alpha val="43137"/>
                    </a:srgbClr>
                  </a:outerShdw>
                </a:effectLst>
              </a:rPr>
              <a:t>Under 50 Investing</a:t>
            </a:r>
          </a:p>
          <a:p>
            <a:pPr algn="ctr"/>
            <a:r>
              <a:rPr lang="en-US" sz="2400" b="1" i="1" dirty="0" smtClean="0">
                <a:solidFill>
                  <a:schemeClr val="bg1"/>
                </a:solidFill>
                <a:effectLst>
                  <a:outerShdw blurRad="38100" dist="38100" dir="2700000" algn="tl">
                    <a:srgbClr val="000000">
                      <a:alpha val="43137"/>
                    </a:srgbClr>
                  </a:outerShdw>
                </a:effectLst>
              </a:rPr>
              <a:t>Observations from the Other Side of the Hill</a:t>
            </a:r>
            <a:endParaRPr lang="en-US" sz="2400" i="1" dirty="0">
              <a:solidFill>
                <a:schemeClr val="bg1"/>
              </a:solidFill>
            </a:endParaRPr>
          </a:p>
        </p:txBody>
      </p:sp>
      <p:pic>
        <p:nvPicPr>
          <p:cNvPr id="16" name="Picture 3" descr="C:\Users\Jaqueline\Pictures\2019 BetterInvesting-OKI combo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5105400"/>
            <a:ext cx="5791200" cy="11015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49562"/>
            <a:ext cx="1539876" cy="153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463936" y="4429802"/>
            <a:ext cx="898003" cy="230832"/>
          </a:xfrm>
          <a:prstGeom prst="rect">
            <a:avLst/>
          </a:prstGeom>
          <a:noFill/>
        </p:spPr>
        <p:txBody>
          <a:bodyPr wrap="none" rtlCol="0">
            <a:spAutoFit/>
          </a:bodyPr>
          <a:lstStyle/>
          <a:p>
            <a:r>
              <a:rPr lang="en-US" sz="900" dirty="0" smtClean="0"/>
              <a:t>Very Old Photo</a:t>
            </a:r>
            <a:endParaRPr lang="en-US" sz="900" dirty="0"/>
          </a:p>
        </p:txBody>
      </p:sp>
    </p:spTree>
    <p:extLst>
      <p:ext uri="{BB962C8B-B14F-4D97-AF65-F5344CB8AC3E}">
        <p14:creationId xmlns:p14="http://schemas.microsoft.com/office/powerpoint/2010/main" val="436445140"/>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Recent News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10</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62097" y="1371600"/>
            <a:ext cx="7762009" cy="4185761"/>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Better Investing, November, 2020 issue, on </a:t>
            </a:r>
            <a:r>
              <a:rPr lang="en-US" sz="2400" dirty="0" err="1" smtClean="0"/>
              <a:t>Robinhood</a:t>
            </a:r>
            <a:r>
              <a:rPr lang="en-US" sz="2400" dirty="0" smtClean="0"/>
              <a:t>:</a:t>
            </a:r>
          </a:p>
          <a:p>
            <a:pPr marL="914400" lvl="1" indent="-457200">
              <a:spcAft>
                <a:spcPts val="1200"/>
              </a:spcAft>
              <a:buFont typeface="Arial" panose="020B0604020202020204" pitchFamily="34" charset="0"/>
              <a:buChar char="•"/>
            </a:pPr>
            <a:r>
              <a:rPr lang="en-US" sz="2400" dirty="0" smtClean="0"/>
              <a:t>Friendly interface, free share of stock when joining</a:t>
            </a:r>
          </a:p>
          <a:p>
            <a:pPr marL="914400" lvl="1" indent="-457200">
              <a:spcAft>
                <a:spcPts val="1200"/>
              </a:spcAft>
              <a:buFont typeface="Arial" panose="020B0604020202020204" pitchFamily="34" charset="0"/>
              <a:buChar char="•"/>
            </a:pPr>
            <a:r>
              <a:rPr lang="en-US" sz="2400" dirty="0" smtClean="0"/>
              <a:t>Encourages premium services, more profitable options trading, frequent and short term trading</a:t>
            </a:r>
          </a:p>
          <a:p>
            <a:pPr marL="914400" lvl="1" indent="-457200">
              <a:spcAft>
                <a:spcPts val="1200"/>
              </a:spcAft>
              <a:buFont typeface="Arial" panose="020B0604020202020204" pitchFamily="34" charset="0"/>
              <a:buChar char="•"/>
            </a:pPr>
            <a:r>
              <a:rPr lang="en-US" sz="2400" dirty="0" smtClean="0"/>
              <a:t>Little encouragement for research, offers cannabis and </a:t>
            </a:r>
            <a:r>
              <a:rPr lang="en-US" sz="2400" dirty="0" err="1" smtClean="0"/>
              <a:t>cryptocurrency</a:t>
            </a:r>
            <a:r>
              <a:rPr lang="en-US" sz="2400" dirty="0" smtClean="0"/>
              <a:t> stocks</a:t>
            </a:r>
          </a:p>
          <a:p>
            <a:pPr marL="914400" lvl="1" indent="-457200">
              <a:spcAft>
                <a:spcPts val="1200"/>
              </a:spcAft>
              <a:buFont typeface="Arial" panose="020B0604020202020204" pitchFamily="34" charset="0"/>
              <a:buChar char="•"/>
            </a:pPr>
            <a:r>
              <a:rPr lang="en-US" sz="2400" dirty="0" smtClean="0"/>
              <a:t>Social investing can lead to pump-and-dump schemes</a:t>
            </a:r>
          </a:p>
          <a:p>
            <a:pPr marL="914400" lvl="1" indent="-457200">
              <a:spcAft>
                <a:spcPts val="1200"/>
              </a:spcAft>
              <a:buFont typeface="Arial" panose="020B0604020202020204" pitchFamily="34" charset="0"/>
              <a:buChar char="•"/>
            </a:pPr>
            <a:r>
              <a:rPr lang="en-US" sz="2400" dirty="0" smtClean="0"/>
              <a:t>Has worked well in a bull market but long-term investors better tolerate economic cycles</a:t>
            </a:r>
          </a:p>
        </p:txBody>
      </p:sp>
    </p:spTree>
    <p:extLst>
      <p:ext uri="{BB962C8B-B14F-4D97-AF65-F5344CB8AC3E}">
        <p14:creationId xmlns:p14="http://schemas.microsoft.com/office/powerpoint/2010/main" val="1761561497"/>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Recent News, cont’d.</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11</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848591" y="1268601"/>
            <a:ext cx="7391400" cy="4401205"/>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The Economist, Oct 24, 2020 issue:</a:t>
            </a:r>
          </a:p>
          <a:p>
            <a:pPr marL="914400" lvl="1" indent="-457200">
              <a:spcAft>
                <a:spcPts val="1200"/>
              </a:spcAft>
              <a:buFont typeface="Arial" panose="020B0604020202020204" pitchFamily="34" charset="0"/>
              <a:buChar char="•"/>
            </a:pPr>
            <a:r>
              <a:rPr lang="en-US" sz="2400" dirty="0" smtClean="0"/>
              <a:t>Young investors stand to inherit considerable wealth from Boomers</a:t>
            </a:r>
          </a:p>
          <a:p>
            <a:pPr marL="914400" lvl="1" indent="-457200">
              <a:spcAft>
                <a:spcPts val="1200"/>
              </a:spcAft>
              <a:buFont typeface="Arial" panose="020B0604020202020204" pitchFamily="34" charset="0"/>
              <a:buChar char="•"/>
            </a:pPr>
            <a:r>
              <a:rPr lang="en-US" sz="2400" dirty="0" err="1" smtClean="0"/>
              <a:t>Robo</a:t>
            </a:r>
            <a:r>
              <a:rPr lang="en-US" sz="2400" dirty="0" smtClean="0"/>
              <a:t>-advisors make it easy to invest in index funds that have a positive social and environmental impact</a:t>
            </a:r>
          </a:p>
          <a:p>
            <a:pPr marL="914400" lvl="1" indent="-457200">
              <a:spcAft>
                <a:spcPts val="1200"/>
              </a:spcAft>
              <a:buFont typeface="Arial" panose="020B0604020202020204" pitchFamily="34" charset="0"/>
              <a:buChar char="•"/>
            </a:pPr>
            <a:r>
              <a:rPr lang="en-US" sz="2400" dirty="0" smtClean="0"/>
              <a:t>Morgan Stanley bought </a:t>
            </a:r>
            <a:r>
              <a:rPr lang="en-US" sz="2400" dirty="0" err="1" smtClean="0"/>
              <a:t>Solium</a:t>
            </a:r>
            <a:r>
              <a:rPr lang="en-US" sz="2400" dirty="0" smtClean="0"/>
              <a:t>, Goldman Sachs bought United Capital</a:t>
            </a:r>
          </a:p>
          <a:p>
            <a:pPr marL="914400" lvl="1" indent="-457200">
              <a:spcAft>
                <a:spcPts val="1200"/>
              </a:spcAft>
              <a:buFont typeface="Arial" panose="020B0604020202020204" pitchFamily="34" charset="0"/>
              <a:buChar char="•"/>
            </a:pPr>
            <a:r>
              <a:rPr lang="en-US" sz="2400" dirty="0" smtClean="0"/>
              <a:t>Big financial firms have to change how they appeal to young investors if they are to stay in business</a:t>
            </a:r>
          </a:p>
        </p:txBody>
      </p:sp>
    </p:spTree>
    <p:extLst>
      <p:ext uri="{BB962C8B-B14F-4D97-AF65-F5344CB8AC3E}">
        <p14:creationId xmlns:p14="http://schemas.microsoft.com/office/powerpoint/2010/main" val="1643344131"/>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Traditional Investing Portals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12</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143000" y="1902798"/>
            <a:ext cx="7391400" cy="3600986"/>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Charles Schwab</a:t>
            </a:r>
          </a:p>
          <a:p>
            <a:pPr marL="457200" indent="-457200">
              <a:spcAft>
                <a:spcPts val="1200"/>
              </a:spcAft>
              <a:buFont typeface="Arial" panose="020B0604020202020204" pitchFamily="34" charset="0"/>
              <a:buChar char="•"/>
            </a:pPr>
            <a:r>
              <a:rPr lang="en-US" sz="2400" dirty="0" smtClean="0"/>
              <a:t>TD Ameritrade (Schwab)</a:t>
            </a:r>
          </a:p>
          <a:p>
            <a:pPr marL="457200" indent="-457200">
              <a:spcAft>
                <a:spcPts val="1200"/>
              </a:spcAft>
              <a:buFont typeface="Arial" panose="020B0604020202020204" pitchFamily="34" charset="0"/>
              <a:buChar char="•"/>
            </a:pPr>
            <a:r>
              <a:rPr lang="en-US" sz="2400" dirty="0" smtClean="0"/>
              <a:t>Fidelity</a:t>
            </a:r>
          </a:p>
          <a:p>
            <a:pPr marL="457200" indent="-457200">
              <a:spcAft>
                <a:spcPts val="1200"/>
              </a:spcAft>
              <a:buFont typeface="Arial" panose="020B0604020202020204" pitchFamily="34" charset="0"/>
              <a:buChar char="•"/>
            </a:pPr>
            <a:r>
              <a:rPr lang="en-US" sz="2400" dirty="0" smtClean="0"/>
              <a:t>J P Morgan Chase</a:t>
            </a:r>
          </a:p>
          <a:p>
            <a:pPr marL="457200" indent="-457200">
              <a:spcAft>
                <a:spcPts val="1200"/>
              </a:spcAft>
              <a:buFont typeface="Arial" panose="020B0604020202020204" pitchFamily="34" charset="0"/>
              <a:buChar char="•"/>
            </a:pPr>
            <a:r>
              <a:rPr lang="en-US" sz="2400" dirty="0" smtClean="0"/>
              <a:t>Merrill Edge (Bank of America)</a:t>
            </a:r>
          </a:p>
          <a:p>
            <a:pPr marL="457200" indent="-457200">
              <a:spcAft>
                <a:spcPts val="1200"/>
              </a:spcAft>
              <a:buFont typeface="Arial" panose="020B0604020202020204" pitchFamily="34" charset="0"/>
              <a:buChar char="•"/>
            </a:pPr>
            <a:r>
              <a:rPr lang="en-US" sz="2400" dirty="0" smtClean="0"/>
              <a:t>T Rowe Price</a:t>
            </a:r>
          </a:p>
          <a:p>
            <a:pPr marL="457200" indent="-457200">
              <a:spcAft>
                <a:spcPts val="1200"/>
              </a:spcAft>
              <a:buFont typeface="Arial" panose="020B0604020202020204" pitchFamily="34" charset="0"/>
              <a:buChar char="•"/>
            </a:pPr>
            <a:r>
              <a:rPr lang="en-US" sz="2400" dirty="0" smtClean="0"/>
              <a:t>Vanguard </a:t>
            </a:r>
          </a:p>
        </p:txBody>
      </p:sp>
      <p:pic>
        <p:nvPicPr>
          <p:cNvPr id="2" name="Picture 1"/>
          <p:cNvPicPr>
            <a:picLocks noChangeAspect="1"/>
          </p:cNvPicPr>
          <p:nvPr/>
        </p:nvPicPr>
        <p:blipFill>
          <a:blip r:embed="rId3"/>
          <a:stretch>
            <a:fillRect/>
          </a:stretch>
        </p:blipFill>
        <p:spPr>
          <a:xfrm>
            <a:off x="3969242" y="1558053"/>
            <a:ext cx="904875" cy="876300"/>
          </a:xfrm>
          <a:prstGeom prst="rect">
            <a:avLst/>
          </a:prstGeom>
        </p:spPr>
      </p:pic>
      <p:pic>
        <p:nvPicPr>
          <p:cNvPr id="3" name="Picture 2"/>
          <p:cNvPicPr>
            <a:picLocks noChangeAspect="1"/>
          </p:cNvPicPr>
          <p:nvPr/>
        </p:nvPicPr>
        <p:blipFill>
          <a:blip r:embed="rId4"/>
          <a:stretch>
            <a:fillRect/>
          </a:stretch>
        </p:blipFill>
        <p:spPr>
          <a:xfrm>
            <a:off x="5010894" y="2406538"/>
            <a:ext cx="2505075" cy="609600"/>
          </a:xfrm>
          <a:prstGeom prst="rect">
            <a:avLst/>
          </a:prstGeom>
        </p:spPr>
      </p:pic>
      <p:pic>
        <p:nvPicPr>
          <p:cNvPr id="4" name="Picture 3"/>
          <p:cNvPicPr>
            <a:picLocks noChangeAspect="1"/>
          </p:cNvPicPr>
          <p:nvPr/>
        </p:nvPicPr>
        <p:blipFill>
          <a:blip r:embed="rId5"/>
          <a:stretch>
            <a:fillRect/>
          </a:stretch>
        </p:blipFill>
        <p:spPr>
          <a:xfrm>
            <a:off x="2729656" y="2958242"/>
            <a:ext cx="1057275" cy="438150"/>
          </a:xfrm>
          <a:prstGeom prst="rect">
            <a:avLst/>
          </a:prstGeom>
        </p:spPr>
      </p:pic>
      <p:pic>
        <p:nvPicPr>
          <p:cNvPr id="6" name="Picture 5"/>
          <p:cNvPicPr>
            <a:picLocks noChangeAspect="1"/>
          </p:cNvPicPr>
          <p:nvPr/>
        </p:nvPicPr>
        <p:blipFill>
          <a:blip r:embed="rId6"/>
          <a:stretch>
            <a:fillRect/>
          </a:stretch>
        </p:blipFill>
        <p:spPr>
          <a:xfrm>
            <a:off x="3463825" y="4539242"/>
            <a:ext cx="1552575" cy="400050"/>
          </a:xfrm>
          <a:prstGeom prst="rect">
            <a:avLst/>
          </a:prstGeom>
        </p:spPr>
      </p:pic>
      <p:pic>
        <p:nvPicPr>
          <p:cNvPr id="8" name="Picture 7"/>
          <p:cNvPicPr>
            <a:picLocks noChangeAspect="1"/>
          </p:cNvPicPr>
          <p:nvPr/>
        </p:nvPicPr>
        <p:blipFill>
          <a:blip r:embed="rId7"/>
          <a:stretch>
            <a:fillRect/>
          </a:stretch>
        </p:blipFill>
        <p:spPr>
          <a:xfrm>
            <a:off x="3201888" y="5045530"/>
            <a:ext cx="1285875" cy="381000"/>
          </a:xfrm>
          <a:prstGeom prst="rect">
            <a:avLst/>
          </a:prstGeom>
          <a:ln>
            <a:noFill/>
          </a:ln>
        </p:spPr>
      </p:pic>
      <p:pic>
        <p:nvPicPr>
          <p:cNvPr id="14" name="Picture 13"/>
          <p:cNvPicPr>
            <a:picLocks noChangeAspect="1"/>
          </p:cNvPicPr>
          <p:nvPr/>
        </p:nvPicPr>
        <p:blipFill>
          <a:blip r:embed="rId8"/>
          <a:stretch>
            <a:fillRect/>
          </a:stretch>
        </p:blipFill>
        <p:spPr>
          <a:xfrm>
            <a:off x="5736282" y="3959091"/>
            <a:ext cx="1495425" cy="485775"/>
          </a:xfrm>
          <a:prstGeom prst="rect">
            <a:avLst/>
          </a:prstGeom>
          <a:ln>
            <a:noFill/>
          </a:ln>
        </p:spPr>
      </p:pic>
      <p:pic>
        <p:nvPicPr>
          <p:cNvPr id="16" name="Picture 15"/>
          <p:cNvPicPr>
            <a:picLocks noChangeAspect="1"/>
          </p:cNvPicPr>
          <p:nvPr/>
        </p:nvPicPr>
        <p:blipFill>
          <a:blip r:embed="rId9"/>
          <a:stretch>
            <a:fillRect/>
          </a:stretch>
        </p:blipFill>
        <p:spPr>
          <a:xfrm>
            <a:off x="4140844" y="3597457"/>
            <a:ext cx="2343150" cy="295275"/>
          </a:xfrm>
          <a:prstGeom prst="rect">
            <a:avLst/>
          </a:prstGeom>
          <a:ln>
            <a:noFill/>
          </a:ln>
        </p:spPr>
      </p:pic>
    </p:spTree>
    <p:extLst>
      <p:ext uri="{BB962C8B-B14F-4D97-AF65-F5344CB8AC3E}">
        <p14:creationId xmlns:p14="http://schemas.microsoft.com/office/powerpoint/2010/main" val="665504476"/>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Popular Online Portals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13</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2706" y="2133600"/>
            <a:ext cx="7391400" cy="2554545"/>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err="1" smtClean="0"/>
              <a:t>Robinhood</a:t>
            </a:r>
            <a:r>
              <a:rPr lang="en-US" sz="2400" dirty="0"/>
              <a:t> - </a:t>
            </a:r>
            <a:r>
              <a:rPr lang="en-US" dirty="0">
                <a:hlinkClick r:id="rId3"/>
              </a:rPr>
              <a:t>https://robinhood.com/us/en</a:t>
            </a:r>
            <a:r>
              <a:rPr lang="en-US" dirty="0" smtClean="0">
                <a:hlinkClick r:id="rId3"/>
              </a:rPr>
              <a:t>/</a:t>
            </a:r>
            <a:r>
              <a:rPr lang="en-US" dirty="0" smtClean="0"/>
              <a:t> </a:t>
            </a:r>
          </a:p>
          <a:p>
            <a:pPr marL="457200" indent="-457200">
              <a:spcAft>
                <a:spcPts val="1200"/>
              </a:spcAft>
              <a:buFont typeface="Arial" panose="020B0604020202020204" pitchFamily="34" charset="0"/>
              <a:buChar char="•"/>
            </a:pPr>
            <a:r>
              <a:rPr lang="en-US" sz="2400" dirty="0"/>
              <a:t>Acorns - </a:t>
            </a:r>
            <a:r>
              <a:rPr lang="en-US" dirty="0">
                <a:hlinkClick r:id="rId4"/>
              </a:rPr>
              <a:t>https://www.acorns.com/invest</a:t>
            </a:r>
            <a:r>
              <a:rPr lang="en-US" dirty="0" smtClean="0">
                <a:hlinkClick r:id="rId4"/>
              </a:rPr>
              <a:t>/</a:t>
            </a:r>
            <a:r>
              <a:rPr lang="en-US" dirty="0" smtClean="0"/>
              <a:t> </a:t>
            </a:r>
          </a:p>
          <a:p>
            <a:pPr marL="457200" indent="-457200">
              <a:spcAft>
                <a:spcPts val="1200"/>
              </a:spcAft>
              <a:buFont typeface="Arial" panose="020B0604020202020204" pitchFamily="34" charset="0"/>
              <a:buChar char="•"/>
            </a:pPr>
            <a:r>
              <a:rPr lang="en-US" sz="2400" dirty="0"/>
              <a:t>Stash - </a:t>
            </a:r>
            <a:r>
              <a:rPr lang="en-US" dirty="0">
                <a:hlinkClick r:id="rId5"/>
              </a:rPr>
              <a:t>https://www.stash.com</a:t>
            </a:r>
            <a:r>
              <a:rPr lang="en-US" dirty="0" smtClean="0">
                <a:hlinkClick r:id="rId5"/>
              </a:rPr>
              <a:t>/</a:t>
            </a:r>
            <a:r>
              <a:rPr lang="en-US" dirty="0" smtClean="0"/>
              <a:t> </a:t>
            </a:r>
          </a:p>
          <a:p>
            <a:pPr marL="457200" indent="-457200">
              <a:spcAft>
                <a:spcPts val="1200"/>
              </a:spcAft>
              <a:buFont typeface="Arial" panose="020B0604020202020204" pitchFamily="34" charset="0"/>
              <a:buChar char="•"/>
            </a:pPr>
            <a:r>
              <a:rPr lang="en-US" sz="2400" dirty="0" err="1" smtClean="0"/>
              <a:t>Sofi</a:t>
            </a:r>
            <a:r>
              <a:rPr lang="en-US" sz="2400" dirty="0" smtClean="0"/>
              <a:t> </a:t>
            </a:r>
            <a:r>
              <a:rPr lang="en-US" sz="2400" dirty="0"/>
              <a:t>- </a:t>
            </a:r>
            <a:r>
              <a:rPr lang="en-US" dirty="0">
                <a:hlinkClick r:id="rId6"/>
              </a:rPr>
              <a:t>https://www.sofi.com/invest</a:t>
            </a:r>
            <a:r>
              <a:rPr lang="en-US" dirty="0" smtClean="0">
                <a:hlinkClick r:id="rId6"/>
              </a:rPr>
              <a:t>/</a:t>
            </a:r>
            <a:r>
              <a:rPr lang="en-US" dirty="0" smtClean="0"/>
              <a:t> </a:t>
            </a:r>
          </a:p>
          <a:p>
            <a:pPr marL="457200" indent="-457200">
              <a:spcAft>
                <a:spcPts val="1200"/>
              </a:spcAft>
              <a:buFont typeface="Arial" panose="020B0604020202020204" pitchFamily="34" charset="0"/>
              <a:buChar char="•"/>
            </a:pPr>
            <a:r>
              <a:rPr lang="en-US" sz="2400" dirty="0" err="1" smtClean="0"/>
              <a:t>E*Trade</a:t>
            </a:r>
            <a:r>
              <a:rPr lang="en-US" sz="2400" dirty="0" smtClean="0"/>
              <a:t> </a:t>
            </a:r>
            <a:r>
              <a:rPr lang="en-US" sz="2400" dirty="0"/>
              <a:t>- </a:t>
            </a:r>
            <a:r>
              <a:rPr lang="en-US" dirty="0">
                <a:hlinkClick r:id="rId7"/>
              </a:rPr>
              <a:t>https://</a:t>
            </a:r>
            <a:r>
              <a:rPr lang="en-US" dirty="0" smtClean="0">
                <a:hlinkClick r:id="rId7"/>
              </a:rPr>
              <a:t>us.etrade.com/home</a:t>
            </a:r>
            <a:r>
              <a:rPr lang="en-US" dirty="0" smtClean="0"/>
              <a:t> </a:t>
            </a:r>
          </a:p>
        </p:txBody>
      </p:sp>
      <p:pic>
        <p:nvPicPr>
          <p:cNvPr id="2" name="Picture 1"/>
          <p:cNvPicPr>
            <a:picLocks noChangeAspect="1"/>
          </p:cNvPicPr>
          <p:nvPr/>
        </p:nvPicPr>
        <p:blipFill>
          <a:blip r:embed="rId8"/>
          <a:stretch>
            <a:fillRect/>
          </a:stretch>
        </p:blipFill>
        <p:spPr>
          <a:xfrm>
            <a:off x="6172200" y="2246663"/>
            <a:ext cx="1543050" cy="371475"/>
          </a:xfrm>
          <a:prstGeom prst="rect">
            <a:avLst/>
          </a:prstGeom>
          <a:ln>
            <a:noFill/>
          </a:ln>
        </p:spPr>
      </p:pic>
      <p:pic>
        <p:nvPicPr>
          <p:cNvPr id="3" name="Picture 2"/>
          <p:cNvPicPr>
            <a:picLocks noChangeAspect="1"/>
          </p:cNvPicPr>
          <p:nvPr/>
        </p:nvPicPr>
        <p:blipFill>
          <a:blip r:embed="rId9"/>
          <a:stretch>
            <a:fillRect/>
          </a:stretch>
        </p:blipFill>
        <p:spPr>
          <a:xfrm>
            <a:off x="5997763" y="2691828"/>
            <a:ext cx="476250" cy="504825"/>
          </a:xfrm>
          <a:prstGeom prst="rect">
            <a:avLst/>
          </a:prstGeom>
          <a:ln>
            <a:noFill/>
          </a:ln>
        </p:spPr>
      </p:pic>
      <p:pic>
        <p:nvPicPr>
          <p:cNvPr id="4" name="Picture 3"/>
          <p:cNvPicPr>
            <a:picLocks noChangeAspect="1"/>
          </p:cNvPicPr>
          <p:nvPr/>
        </p:nvPicPr>
        <p:blipFill>
          <a:blip r:embed="rId10"/>
          <a:stretch>
            <a:fillRect/>
          </a:stretch>
        </p:blipFill>
        <p:spPr>
          <a:xfrm>
            <a:off x="4819650" y="3225134"/>
            <a:ext cx="1047750" cy="371475"/>
          </a:xfrm>
          <a:prstGeom prst="rect">
            <a:avLst/>
          </a:prstGeom>
          <a:ln>
            <a:noFill/>
          </a:ln>
        </p:spPr>
      </p:pic>
      <p:pic>
        <p:nvPicPr>
          <p:cNvPr id="6" name="Picture 5"/>
          <p:cNvPicPr>
            <a:picLocks noChangeAspect="1"/>
          </p:cNvPicPr>
          <p:nvPr/>
        </p:nvPicPr>
        <p:blipFill>
          <a:blip r:embed="rId11"/>
          <a:stretch>
            <a:fillRect/>
          </a:stretch>
        </p:blipFill>
        <p:spPr>
          <a:xfrm>
            <a:off x="5136256" y="3777010"/>
            <a:ext cx="819150" cy="342900"/>
          </a:xfrm>
          <a:prstGeom prst="rect">
            <a:avLst/>
          </a:prstGeom>
          <a:ln>
            <a:noFill/>
          </a:ln>
        </p:spPr>
      </p:pic>
      <p:pic>
        <p:nvPicPr>
          <p:cNvPr id="8" name="Picture 7"/>
          <p:cNvPicPr>
            <a:picLocks noChangeAspect="1"/>
          </p:cNvPicPr>
          <p:nvPr/>
        </p:nvPicPr>
        <p:blipFill>
          <a:blip r:embed="rId12"/>
          <a:stretch>
            <a:fillRect/>
          </a:stretch>
        </p:blipFill>
        <p:spPr>
          <a:xfrm>
            <a:off x="5638800" y="4372068"/>
            <a:ext cx="1745553" cy="322427"/>
          </a:xfrm>
          <a:prstGeom prst="rect">
            <a:avLst/>
          </a:prstGeom>
          <a:ln>
            <a:noFill/>
          </a:ln>
        </p:spPr>
      </p:pic>
    </p:spTree>
    <p:extLst>
      <p:ext uri="{BB962C8B-B14F-4D97-AF65-F5344CB8AC3E}">
        <p14:creationId xmlns:p14="http://schemas.microsoft.com/office/powerpoint/2010/main" val="2893984453"/>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Online Investing</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14</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032567" y="3770412"/>
            <a:ext cx="18288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Are there any free WhatsApp group for stock market? - Quora"/>
          <p:cNvPicPr>
            <a:picLocks noChangeAspect="1" noChangeArrowheads="1"/>
          </p:cNvPicPr>
          <p:nvPr/>
        </p:nvPicPr>
        <p:blipFill rotWithShape="1">
          <a:blip r:embed="rId3">
            <a:extLst>
              <a:ext uri="{28A0092B-C50C-407E-A947-70E740481C1C}">
                <a14:useLocalDpi xmlns:a14="http://schemas.microsoft.com/office/drawing/2010/main" val="0"/>
              </a:ext>
            </a:extLst>
          </a:blip>
          <a:srcRect t="5208"/>
          <a:stretch/>
        </p:blipFill>
        <p:spPr bwMode="auto">
          <a:xfrm>
            <a:off x="2136966" y="1159328"/>
            <a:ext cx="4568633" cy="4850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348017"/>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err="1" smtClean="0">
                <a:solidFill>
                  <a:schemeClr val="bg1"/>
                </a:solidFill>
                <a:effectLst>
                  <a:outerShdw blurRad="38100" dist="38100" dir="2700000" algn="tl">
                    <a:srgbClr val="000000">
                      <a:alpha val="43137"/>
                    </a:srgbClr>
                  </a:outerShdw>
                </a:effectLst>
              </a:rPr>
              <a:t>Nerdwallet</a:t>
            </a:r>
            <a:r>
              <a:rPr lang="en-US" sz="4800" b="1" dirty="0" smtClean="0">
                <a:solidFill>
                  <a:schemeClr val="bg1"/>
                </a:solidFill>
                <a:effectLst>
                  <a:outerShdw blurRad="38100" dist="38100" dir="2700000" algn="tl">
                    <a:srgbClr val="000000">
                      <a:alpha val="43137"/>
                    </a:srgbClr>
                  </a:outerShdw>
                </a:effectLst>
              </a:rPr>
              <a:t> Ratings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15</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32781" y="1131483"/>
            <a:ext cx="6172200" cy="369332"/>
          </a:xfrm>
          <a:prstGeom prst="rect">
            <a:avLst/>
          </a:prstGeom>
          <a:noFill/>
        </p:spPr>
        <p:txBody>
          <a:bodyPr wrap="square" rtlCol="0">
            <a:spAutoFit/>
          </a:bodyPr>
          <a:lstStyle/>
          <a:p>
            <a:pPr>
              <a:spcAft>
                <a:spcPts val="1200"/>
              </a:spcAft>
            </a:pPr>
            <a:r>
              <a:rPr lang="en-US" dirty="0" smtClean="0">
                <a:hlinkClick r:id="rId2"/>
              </a:rPr>
              <a:t>https</a:t>
            </a:r>
            <a:r>
              <a:rPr lang="en-US" dirty="0">
                <a:hlinkClick r:id="rId2"/>
              </a:rPr>
              <a:t>://</a:t>
            </a:r>
            <a:r>
              <a:rPr lang="en-US" dirty="0" smtClean="0">
                <a:hlinkClick r:id="rId2"/>
              </a:rPr>
              <a:t>www.nerdwallet.com/best/investing/investment-apps</a:t>
            </a:r>
            <a:r>
              <a:rPr lang="en-US" dirty="0" smtClean="0"/>
              <a:t> </a:t>
            </a:r>
          </a:p>
        </p:txBody>
      </p:sp>
      <p:pic>
        <p:nvPicPr>
          <p:cNvPr id="2" name="Picture 1"/>
          <p:cNvPicPr>
            <a:picLocks noChangeAspect="1"/>
          </p:cNvPicPr>
          <p:nvPr/>
        </p:nvPicPr>
        <p:blipFill>
          <a:blip r:embed="rId3"/>
          <a:stretch>
            <a:fillRect/>
          </a:stretch>
        </p:blipFill>
        <p:spPr>
          <a:xfrm>
            <a:off x="913656" y="1560624"/>
            <a:ext cx="7410450" cy="4557601"/>
          </a:xfrm>
          <a:prstGeom prst="rect">
            <a:avLst/>
          </a:prstGeom>
        </p:spPr>
      </p:pic>
      <p:pic>
        <p:nvPicPr>
          <p:cNvPr id="12" name="Picture 2" descr="C:\Users\Jaqueline\Pictures\2019 BetterInvesting-OKI logo.jpe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079949"/>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err="1" smtClean="0">
                <a:solidFill>
                  <a:schemeClr val="bg1"/>
                </a:solidFill>
                <a:effectLst>
                  <a:outerShdw blurRad="38100" dist="38100" dir="2700000" algn="tl">
                    <a:srgbClr val="000000">
                      <a:alpha val="43137"/>
                    </a:srgbClr>
                  </a:outerShdw>
                </a:effectLst>
              </a:rPr>
              <a:t>Nerdwallet</a:t>
            </a:r>
            <a:r>
              <a:rPr lang="en-US" sz="4800" b="1" dirty="0" smtClean="0">
                <a:solidFill>
                  <a:schemeClr val="bg1"/>
                </a:solidFill>
                <a:effectLst>
                  <a:outerShdw blurRad="38100" dist="38100" dir="2700000" algn="tl">
                    <a:srgbClr val="000000">
                      <a:alpha val="43137"/>
                    </a:srgbClr>
                  </a:outerShdw>
                </a:effectLst>
              </a:rPr>
              <a:t> Ratings, cont’d.</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16</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rotWithShape="1">
          <a:blip r:embed="rId3"/>
          <a:srcRect r="11754"/>
          <a:stretch/>
        </p:blipFill>
        <p:spPr>
          <a:xfrm>
            <a:off x="1037481" y="1106785"/>
            <a:ext cx="6430119" cy="5160665"/>
          </a:xfrm>
          <a:prstGeom prst="rect">
            <a:avLst/>
          </a:prstGeom>
        </p:spPr>
      </p:pic>
    </p:spTree>
    <p:extLst>
      <p:ext uri="{BB962C8B-B14F-4D97-AF65-F5344CB8AC3E}">
        <p14:creationId xmlns:p14="http://schemas.microsoft.com/office/powerpoint/2010/main" val="3950900522"/>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Common Investing Features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17</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133600" y="1241425"/>
            <a:ext cx="5681460" cy="4924425"/>
          </a:xfrm>
          <a:prstGeom prst="rect">
            <a:avLst/>
          </a:prstGeom>
          <a:noFill/>
        </p:spPr>
        <p:txBody>
          <a:bodyPr wrap="square" rtlCol="0">
            <a:spAutoFit/>
          </a:bodyPr>
          <a:lstStyle/>
          <a:p>
            <a:pPr>
              <a:spcAft>
                <a:spcPts val="600"/>
              </a:spcAft>
            </a:pPr>
            <a:r>
              <a:rPr lang="en-US" sz="2400" dirty="0" smtClean="0"/>
              <a:t>Not all portals have these but some do:</a:t>
            </a:r>
          </a:p>
          <a:p>
            <a:pPr marL="457200" indent="-457200">
              <a:spcAft>
                <a:spcPts val="600"/>
              </a:spcAft>
              <a:buFont typeface="Arial" panose="020B0604020202020204" pitchFamily="34" charset="0"/>
              <a:buChar char="•"/>
            </a:pPr>
            <a:r>
              <a:rPr lang="en-US" sz="2400" dirty="0" smtClean="0"/>
              <a:t>Mix of stocks, funds, ETFs</a:t>
            </a:r>
          </a:p>
          <a:p>
            <a:pPr marL="457200" indent="-457200">
              <a:spcAft>
                <a:spcPts val="600"/>
              </a:spcAft>
              <a:buFont typeface="Arial" panose="020B0604020202020204" pitchFamily="34" charset="0"/>
              <a:buChar char="•"/>
            </a:pPr>
            <a:r>
              <a:rPr lang="en-US" sz="2400" dirty="0" smtClean="0"/>
              <a:t>Monitor/trade on your phone</a:t>
            </a:r>
          </a:p>
          <a:p>
            <a:pPr marL="457200" indent="-457200">
              <a:spcAft>
                <a:spcPts val="600"/>
              </a:spcAft>
              <a:buFont typeface="Arial" panose="020B0604020202020204" pitchFamily="34" charset="0"/>
              <a:buChar char="•"/>
            </a:pPr>
            <a:r>
              <a:rPr lang="en-US" sz="2400" dirty="0"/>
              <a:t>N</a:t>
            </a:r>
            <a:r>
              <a:rPr lang="en-US" sz="2400" dirty="0" smtClean="0"/>
              <a:t>o trading fee</a:t>
            </a:r>
          </a:p>
          <a:p>
            <a:pPr marL="457200" indent="-457200">
              <a:spcAft>
                <a:spcPts val="600"/>
              </a:spcAft>
              <a:buFont typeface="Arial" panose="020B0604020202020204" pitchFamily="34" charset="0"/>
              <a:buChar char="•"/>
            </a:pPr>
            <a:r>
              <a:rPr lang="en-US" sz="2400" dirty="0" smtClean="0"/>
              <a:t>Fractional shares</a:t>
            </a:r>
          </a:p>
          <a:p>
            <a:pPr marL="457200" indent="-457200">
              <a:spcAft>
                <a:spcPts val="600"/>
              </a:spcAft>
              <a:buFont typeface="Arial" panose="020B0604020202020204" pitchFamily="34" charset="0"/>
              <a:buChar char="•"/>
            </a:pPr>
            <a:r>
              <a:rPr lang="en-US" sz="2400" dirty="0" smtClean="0"/>
              <a:t>Low/no minimum investment</a:t>
            </a:r>
          </a:p>
          <a:p>
            <a:pPr marL="457200" indent="-457200">
              <a:spcAft>
                <a:spcPts val="600"/>
              </a:spcAft>
              <a:buFont typeface="Arial" panose="020B0604020202020204" pitchFamily="34" charset="0"/>
              <a:buChar char="•"/>
            </a:pPr>
            <a:r>
              <a:rPr lang="en-US" sz="2400" dirty="0" smtClean="0"/>
              <a:t>Online banking and ATM access</a:t>
            </a:r>
          </a:p>
          <a:p>
            <a:pPr marL="457200" indent="-457200">
              <a:spcAft>
                <a:spcPts val="600"/>
              </a:spcAft>
              <a:buFont typeface="Arial" panose="020B0604020202020204" pitchFamily="34" charset="0"/>
              <a:buChar char="•"/>
            </a:pPr>
            <a:r>
              <a:rPr lang="en-US" sz="2400" dirty="0" smtClean="0"/>
              <a:t>Incentives – cash or stock</a:t>
            </a:r>
          </a:p>
          <a:p>
            <a:pPr marL="457200" indent="-457200">
              <a:spcAft>
                <a:spcPts val="600"/>
              </a:spcAft>
              <a:buFont typeface="Arial" panose="020B0604020202020204" pitchFamily="34" charset="0"/>
              <a:buChar char="•"/>
            </a:pPr>
            <a:r>
              <a:rPr lang="en-US" sz="2400" dirty="0" err="1"/>
              <a:t>Robo</a:t>
            </a:r>
            <a:r>
              <a:rPr lang="en-US" sz="2400" dirty="0"/>
              <a:t> advice</a:t>
            </a:r>
          </a:p>
          <a:p>
            <a:pPr marL="457200" indent="-457200">
              <a:spcAft>
                <a:spcPts val="600"/>
              </a:spcAft>
              <a:buFont typeface="Arial" panose="020B0604020202020204" pitchFamily="34" charset="0"/>
              <a:buChar char="•"/>
            </a:pPr>
            <a:r>
              <a:rPr lang="en-US" sz="2400" dirty="0"/>
              <a:t>Automatic additional deposits</a:t>
            </a:r>
          </a:p>
          <a:p>
            <a:pPr marL="457200" indent="-457200">
              <a:spcAft>
                <a:spcPts val="600"/>
              </a:spcAft>
              <a:buFont typeface="Arial" panose="020B0604020202020204" pitchFamily="34" charset="0"/>
              <a:buChar char="•"/>
            </a:pPr>
            <a:r>
              <a:rPr lang="en-US" sz="2400" dirty="0" err="1" smtClean="0"/>
              <a:t>Cryptocurrency</a:t>
            </a:r>
            <a:endParaRPr lang="en-US" sz="2400" dirty="0" smtClean="0"/>
          </a:p>
        </p:txBody>
      </p:sp>
    </p:spTree>
    <p:extLst>
      <p:ext uri="{BB962C8B-B14F-4D97-AF65-F5344CB8AC3E}">
        <p14:creationId xmlns:p14="http://schemas.microsoft.com/office/powerpoint/2010/main" val="2439830125"/>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Modern Investing</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18</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nline trading cart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2406" y="1015527"/>
            <a:ext cx="4724400" cy="5208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024418"/>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Rewards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19</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66800" y="1736852"/>
            <a:ext cx="7391400" cy="3508653"/>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Online portals and user-friendly apps can be gateway to lifelong investing</a:t>
            </a:r>
          </a:p>
          <a:p>
            <a:pPr marL="457200" indent="-457200">
              <a:spcAft>
                <a:spcPts val="1200"/>
              </a:spcAft>
              <a:buFont typeface="Arial" panose="020B0604020202020204" pitchFamily="34" charset="0"/>
              <a:buChar char="•"/>
            </a:pPr>
            <a:r>
              <a:rPr lang="en-US" sz="2400" dirty="0" smtClean="0"/>
              <a:t>Traditional brokerages, e.g., Schwab, Merrill, have caught up and provide a transition for growing portfolios</a:t>
            </a:r>
          </a:p>
          <a:p>
            <a:pPr marL="457200" indent="-457200">
              <a:spcAft>
                <a:spcPts val="1200"/>
              </a:spcAft>
              <a:buFont typeface="Arial" panose="020B0604020202020204" pitchFamily="34" charset="0"/>
              <a:buChar char="•"/>
            </a:pPr>
            <a:r>
              <a:rPr lang="en-US" sz="2400" dirty="0" smtClean="0"/>
              <a:t>Younger investors live on their cell phones, on-line investing fits their lifestyle</a:t>
            </a:r>
          </a:p>
          <a:p>
            <a:pPr marL="457200" indent="-457200">
              <a:spcAft>
                <a:spcPts val="1200"/>
              </a:spcAft>
              <a:buFont typeface="Arial" panose="020B0604020202020204" pitchFamily="34" charset="0"/>
              <a:buChar char="•"/>
            </a:pPr>
            <a:r>
              <a:rPr lang="en-US" sz="2400" dirty="0" smtClean="0"/>
              <a:t>Social media can spread the word if used properly</a:t>
            </a:r>
          </a:p>
        </p:txBody>
      </p:sp>
    </p:spTree>
    <p:extLst>
      <p:ext uri="{BB962C8B-B14F-4D97-AF65-F5344CB8AC3E}">
        <p14:creationId xmlns:p14="http://schemas.microsoft.com/office/powerpoint/2010/main" val="3194027730"/>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7" y="533400"/>
            <a:ext cx="8707583" cy="5486400"/>
          </a:xfrm>
        </p:spPr>
        <p:txBody>
          <a:bodyPr wrap="square">
            <a:noAutofit/>
          </a:bodyPr>
          <a:lstStyle/>
          <a:p>
            <a:pPr marL="0" indent="0">
              <a:lnSpc>
                <a:spcPct val="130000"/>
              </a:lnSpc>
              <a:defRPr/>
            </a:pPr>
            <a:r>
              <a:rPr lang="en-US" sz="2100" dirty="0" err="1" smtClean="0"/>
              <a:t>BetterInvesting</a:t>
            </a:r>
            <a:r>
              <a:rPr lang="en-US" sz="2100" dirty="0" smtClean="0"/>
              <a:t> is non-profit, volunteer based and member driven.</a:t>
            </a:r>
            <a:br>
              <a:rPr lang="en-US" sz="2100" dirty="0" smtClean="0"/>
            </a:br>
            <a:r>
              <a:rPr lang="en-US" sz="2100" dirty="0" smtClean="0"/>
              <a:t>The </a:t>
            </a:r>
            <a:r>
              <a:rPr lang="en-US" sz="2100" dirty="0"/>
              <a:t>information contained in this presentation is for education and information purposes only, and does not constitute professional advice</a:t>
            </a:r>
            <a:r>
              <a:rPr lang="en-US" sz="2100" dirty="0" smtClean="0"/>
              <a:t>.  The information </a:t>
            </a:r>
            <a:r>
              <a:rPr lang="en-US" sz="2100" dirty="0"/>
              <a:t>provided is </a:t>
            </a:r>
            <a:r>
              <a:rPr lang="en-US" sz="2100" dirty="0" smtClean="0"/>
              <a:t>subjective </a:t>
            </a:r>
            <a:r>
              <a:rPr lang="en-US" sz="2100" dirty="0"/>
              <a:t>and you should always do your own research </a:t>
            </a:r>
            <a:r>
              <a:rPr lang="en-US" sz="2100" dirty="0" smtClean="0"/>
              <a:t>before  making decisions.  While reasonable efforts are made to </a:t>
            </a:r>
            <a:r>
              <a:rPr lang="en-US" sz="2100" dirty="0"/>
              <a:t>include accurate and up-to-date information, </a:t>
            </a:r>
            <a:r>
              <a:rPr lang="en-US" sz="2100" dirty="0" smtClean="0"/>
              <a:t>the creator makes no warranties </a:t>
            </a:r>
            <a:r>
              <a:rPr lang="en-US" sz="2100" dirty="0"/>
              <a:t>or representations  </a:t>
            </a:r>
            <a:r>
              <a:rPr lang="en-US" sz="2100" dirty="0" smtClean="0"/>
              <a:t>of </a:t>
            </a:r>
            <a:r>
              <a:rPr lang="en-US" sz="2100" dirty="0"/>
              <a:t>any kind concerning the </a:t>
            </a:r>
            <a:r>
              <a:rPr lang="en-US" sz="2100" dirty="0" smtClean="0"/>
              <a:t>accuracy, timeliness </a:t>
            </a:r>
            <a:r>
              <a:rPr lang="en-US" sz="2100" dirty="0"/>
              <a:t>or suitability of the information </a:t>
            </a:r>
            <a:r>
              <a:rPr lang="en-US" sz="2100" dirty="0" smtClean="0"/>
              <a:t>provided for </a:t>
            </a:r>
            <a:r>
              <a:rPr lang="en-US" sz="2100" dirty="0"/>
              <a:t>any </a:t>
            </a:r>
            <a:r>
              <a:rPr lang="en-US" sz="2100" dirty="0" smtClean="0"/>
              <a:t>purpose.  Validity of </a:t>
            </a:r>
            <a:r>
              <a:rPr lang="en-US" sz="2100" dirty="0"/>
              <a:t>the content  </a:t>
            </a:r>
            <a:r>
              <a:rPr lang="en-US" sz="2100" dirty="0" smtClean="0"/>
              <a:t>is </a:t>
            </a:r>
            <a:r>
              <a:rPr lang="en-US" sz="2100" dirty="0"/>
              <a:t>not </a:t>
            </a:r>
            <a:r>
              <a:rPr lang="en-US" sz="2100" dirty="0" smtClean="0"/>
              <a:t>guaranteed and you are strongly urged to consult  a professional or other authority in the appropriate field  before acting on any of the content.</a:t>
            </a:r>
            <a:endParaRPr lang="en-US" sz="2100" dirty="0">
              <a:latin typeface="Arial" pitchFamily="34" charset="0"/>
            </a:endParaRPr>
          </a:p>
        </p:txBody>
      </p:sp>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DISCLAIMER</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2</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Jaqueline\Pictures\2019 BetterInvesting-OKI combo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1056" y="5410200"/>
            <a:ext cx="4128344" cy="785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739655"/>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Risks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20</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876300" y="1600200"/>
            <a:ext cx="7391400" cy="3754874"/>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Ease of use and up to the minute information can be rewarding, if not addictive – game-like</a:t>
            </a:r>
          </a:p>
          <a:p>
            <a:pPr marL="457200" indent="-457200">
              <a:spcAft>
                <a:spcPts val="1200"/>
              </a:spcAft>
              <a:buFont typeface="Arial" panose="020B0604020202020204" pitchFamily="34" charset="0"/>
              <a:buChar char="•"/>
            </a:pPr>
            <a:r>
              <a:rPr lang="en-US" sz="2400" dirty="0" smtClean="0"/>
              <a:t>Trading sites make money by using your money – grouping lots, churning</a:t>
            </a:r>
          </a:p>
          <a:p>
            <a:pPr marL="457200" indent="-457200">
              <a:spcAft>
                <a:spcPts val="1200"/>
              </a:spcAft>
              <a:buFont typeface="Arial" panose="020B0604020202020204" pitchFamily="34" charset="0"/>
              <a:buChar char="•"/>
            </a:pPr>
            <a:r>
              <a:rPr lang="en-US" sz="2400" dirty="0" smtClean="0"/>
              <a:t>Smaller portals may experience more frequent outages or security breaches; online fraud is rampant</a:t>
            </a:r>
          </a:p>
          <a:p>
            <a:pPr marL="457200" indent="-457200">
              <a:spcAft>
                <a:spcPts val="1200"/>
              </a:spcAft>
              <a:buFont typeface="Arial" panose="020B0604020202020204" pitchFamily="34" charset="0"/>
              <a:buChar char="•"/>
            </a:pPr>
            <a:r>
              <a:rPr lang="en-US" sz="2400" dirty="0" smtClean="0"/>
              <a:t>A large gain or loss can distort investing reality, a bit like gambling. </a:t>
            </a:r>
            <a:r>
              <a:rPr lang="en-US" sz="1600" dirty="0" smtClean="0">
                <a:hlinkClick r:id="rId3"/>
              </a:rPr>
              <a:t>https</a:t>
            </a:r>
            <a:r>
              <a:rPr lang="en-US" sz="1600" dirty="0">
                <a:hlinkClick r:id="rId3"/>
              </a:rPr>
              <a:t>://internationalbanker.com/brokerage/robinhood-and-the-ethical-issues-facing-fintech</a:t>
            </a:r>
            <a:r>
              <a:rPr lang="en-US" sz="1600" dirty="0" smtClean="0">
                <a:hlinkClick r:id="rId3"/>
              </a:rPr>
              <a:t>/</a:t>
            </a:r>
            <a:r>
              <a:rPr lang="en-US" sz="1600" dirty="0" smtClean="0"/>
              <a:t> </a:t>
            </a:r>
          </a:p>
        </p:txBody>
      </p:sp>
    </p:spTree>
    <p:extLst>
      <p:ext uri="{BB962C8B-B14F-4D97-AF65-F5344CB8AC3E}">
        <p14:creationId xmlns:p14="http://schemas.microsoft.com/office/powerpoint/2010/main" val="2552829786"/>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Thoughts / Opinions</a:t>
            </a:r>
          </a:p>
        </p:txBody>
      </p:sp>
      <p:sp>
        <p:nvSpPr>
          <p:cNvPr id="5" name="Slide Number Placeholder 4"/>
          <p:cNvSpPr>
            <a:spLocks noGrp="1"/>
          </p:cNvSpPr>
          <p:nvPr>
            <p:ph type="sldNum" sz="quarter" idx="12"/>
          </p:nvPr>
        </p:nvSpPr>
        <p:spPr/>
        <p:txBody>
          <a:bodyPr/>
          <a:lstStyle/>
          <a:p>
            <a:fld id="{9EE38FE7-13C7-4EEB-8E6A-C0A2813AEF89}" type="slidenum">
              <a:rPr lang="en-US" smtClean="0"/>
              <a:t>21</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5926" y="2631947"/>
            <a:ext cx="7391400" cy="1569660"/>
          </a:xfrm>
          <a:prstGeom prst="rect">
            <a:avLst/>
          </a:prstGeom>
          <a:noFill/>
        </p:spPr>
        <p:txBody>
          <a:bodyPr wrap="square" rtlCol="0">
            <a:spAutoFit/>
          </a:bodyPr>
          <a:lstStyle/>
          <a:p>
            <a:pPr algn="ctr">
              <a:spcAft>
                <a:spcPts val="1200"/>
              </a:spcAft>
            </a:pPr>
            <a:r>
              <a:rPr lang="en-US" sz="3200" dirty="0" smtClean="0"/>
              <a:t>The author is not a financial professional but offers these retrospective observations on personal finance.</a:t>
            </a:r>
          </a:p>
        </p:txBody>
      </p:sp>
    </p:spTree>
    <p:extLst>
      <p:ext uri="{BB962C8B-B14F-4D97-AF65-F5344CB8AC3E}">
        <p14:creationId xmlns:p14="http://schemas.microsoft.com/office/powerpoint/2010/main" val="1651864724"/>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Thoughts / Opinions</a:t>
            </a:r>
          </a:p>
        </p:txBody>
      </p:sp>
      <p:sp>
        <p:nvSpPr>
          <p:cNvPr id="5" name="Slide Number Placeholder 4"/>
          <p:cNvSpPr>
            <a:spLocks noGrp="1"/>
          </p:cNvSpPr>
          <p:nvPr>
            <p:ph type="sldNum" sz="quarter" idx="12"/>
          </p:nvPr>
        </p:nvSpPr>
        <p:spPr/>
        <p:txBody>
          <a:bodyPr/>
          <a:lstStyle/>
          <a:p>
            <a:fld id="{9EE38FE7-13C7-4EEB-8E6A-C0A2813AEF89}" type="slidenum">
              <a:rPr lang="en-US" smtClean="0"/>
              <a:t>22</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2706" y="1717258"/>
            <a:ext cx="7391400" cy="3508653"/>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sz="2400" dirty="0" smtClean="0"/>
              <a:t>Follow </a:t>
            </a:r>
            <a:r>
              <a:rPr lang="en-US" sz="2400" dirty="0"/>
              <a:t>a 50/30/20 rule </a:t>
            </a:r>
            <a:r>
              <a:rPr lang="en-US" sz="2400" dirty="0" smtClean="0"/>
              <a:t>for needs / wants / </a:t>
            </a:r>
            <a:r>
              <a:rPr lang="en-US" sz="2400" dirty="0"/>
              <a:t>savings &amp; debt </a:t>
            </a:r>
            <a:r>
              <a:rPr lang="en-US" sz="2400" dirty="0" smtClean="0"/>
              <a:t>reduction - </a:t>
            </a:r>
            <a:r>
              <a:rPr lang="en-US" sz="2400" dirty="0" err="1" smtClean="0"/>
              <a:t>Nerdwallet</a:t>
            </a:r>
            <a:endParaRPr lang="en-US" sz="2400" dirty="0"/>
          </a:p>
          <a:p>
            <a:pPr marL="342900" indent="-342900">
              <a:spcAft>
                <a:spcPts val="1200"/>
              </a:spcAft>
              <a:buFont typeface="Arial" panose="020B0604020202020204" pitchFamily="34" charset="0"/>
              <a:buChar char="•"/>
            </a:pPr>
            <a:r>
              <a:rPr lang="en-US" sz="2400" dirty="0" smtClean="0"/>
              <a:t>Try to </a:t>
            </a:r>
            <a:r>
              <a:rPr lang="en-US" sz="2400" dirty="0"/>
              <a:t>have 6 mo. </a:t>
            </a:r>
            <a:r>
              <a:rPr lang="en-US" sz="2400" dirty="0" smtClean="0"/>
              <a:t>to </a:t>
            </a:r>
            <a:r>
              <a:rPr lang="en-US" sz="2400" dirty="0"/>
              <a:t>a year of cash available in case of adversity</a:t>
            </a:r>
          </a:p>
          <a:p>
            <a:pPr marL="342900" indent="-342900">
              <a:spcAft>
                <a:spcPts val="1200"/>
              </a:spcAft>
              <a:buFont typeface="Arial" panose="020B0604020202020204" pitchFamily="34" charset="0"/>
              <a:buChar char="•"/>
            </a:pPr>
            <a:r>
              <a:rPr lang="en-US" sz="2400" dirty="0"/>
              <a:t>Beware of bright shiny objects – products and sites that overstimulate the pleasure centers of the brain</a:t>
            </a:r>
          </a:p>
          <a:p>
            <a:pPr marL="342900" indent="-342900">
              <a:spcAft>
                <a:spcPts val="1200"/>
              </a:spcAft>
              <a:buFont typeface="Arial" panose="020B0604020202020204" pitchFamily="34" charset="0"/>
              <a:buChar char="•"/>
            </a:pPr>
            <a:r>
              <a:rPr lang="en-US" sz="2400" dirty="0"/>
              <a:t>Buy something only after you have analyzed its benefit </a:t>
            </a:r>
            <a:r>
              <a:rPr lang="en-US" sz="2400" dirty="0" smtClean="0"/>
              <a:t>and value to </a:t>
            </a:r>
            <a:r>
              <a:rPr lang="en-US" sz="2400" dirty="0"/>
              <a:t>you, not the </a:t>
            </a:r>
            <a:r>
              <a:rPr lang="en-US" sz="2400" dirty="0" smtClean="0"/>
              <a:t>seller</a:t>
            </a:r>
            <a:endParaRPr lang="en-US" sz="2400" dirty="0"/>
          </a:p>
        </p:txBody>
      </p:sp>
    </p:spTree>
    <p:extLst>
      <p:ext uri="{BB962C8B-B14F-4D97-AF65-F5344CB8AC3E}">
        <p14:creationId xmlns:p14="http://schemas.microsoft.com/office/powerpoint/2010/main" val="2318025903"/>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Thoughts / Opinions, cont’d.</a:t>
            </a:r>
          </a:p>
        </p:txBody>
      </p:sp>
      <p:sp>
        <p:nvSpPr>
          <p:cNvPr id="5" name="Slide Number Placeholder 4"/>
          <p:cNvSpPr>
            <a:spLocks noGrp="1"/>
          </p:cNvSpPr>
          <p:nvPr>
            <p:ph type="sldNum" sz="quarter" idx="12"/>
          </p:nvPr>
        </p:nvSpPr>
        <p:spPr/>
        <p:txBody>
          <a:bodyPr/>
          <a:lstStyle/>
          <a:p>
            <a:fld id="{9EE38FE7-13C7-4EEB-8E6A-C0A2813AEF89}" type="slidenum">
              <a:rPr lang="en-US" smtClean="0"/>
              <a:t>23</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876300" y="1717258"/>
            <a:ext cx="7391400" cy="3508653"/>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400" dirty="0"/>
              <a:t>Don’t be ‘sold’; salespeople and on-line sites only   make money when they </a:t>
            </a:r>
            <a:r>
              <a:rPr lang="en-US" sz="2400" dirty="0" smtClean="0"/>
              <a:t>tempt </a:t>
            </a:r>
            <a:r>
              <a:rPr lang="en-US" sz="2400" dirty="0"/>
              <a:t>you buy something </a:t>
            </a:r>
          </a:p>
          <a:p>
            <a:pPr marL="800100" lvl="1" indent="-342900">
              <a:spcAft>
                <a:spcPts val="1200"/>
              </a:spcAft>
              <a:buFont typeface="Arial" panose="020B0604020202020204" pitchFamily="34" charset="0"/>
              <a:buChar char="•"/>
            </a:pPr>
            <a:r>
              <a:rPr lang="en-US" sz="2400" dirty="0" smtClean="0"/>
              <a:t>Pause/reconsider </a:t>
            </a:r>
            <a:r>
              <a:rPr lang="en-US" sz="2400" dirty="0"/>
              <a:t>24 </a:t>
            </a:r>
            <a:r>
              <a:rPr lang="en-US" sz="2400" dirty="0" err="1"/>
              <a:t>hrs</a:t>
            </a:r>
            <a:r>
              <a:rPr lang="en-US" sz="2400" dirty="0"/>
              <a:t> before clicking or </a:t>
            </a:r>
            <a:r>
              <a:rPr lang="en-US" sz="2400" dirty="0" smtClean="0"/>
              <a:t>signing on significant purchases</a:t>
            </a:r>
            <a:endParaRPr lang="en-US" sz="2400" dirty="0"/>
          </a:p>
          <a:p>
            <a:pPr marL="800100" lvl="1" indent="-342900">
              <a:spcAft>
                <a:spcPts val="1200"/>
              </a:spcAft>
              <a:buFont typeface="Arial" panose="020B0604020202020204" pitchFamily="34" charset="0"/>
              <a:buChar char="•"/>
            </a:pPr>
            <a:r>
              <a:rPr lang="en-US" sz="2400" dirty="0" smtClean="0"/>
              <a:t>Try to never </a:t>
            </a:r>
            <a:r>
              <a:rPr lang="en-US" sz="2400" dirty="0"/>
              <a:t>borrow to </a:t>
            </a:r>
            <a:r>
              <a:rPr lang="en-US" sz="2400" dirty="0" smtClean="0"/>
              <a:t>purchase </a:t>
            </a:r>
            <a:r>
              <a:rPr lang="en-US" sz="2400" dirty="0"/>
              <a:t>a depreciating asset, except your primary </a:t>
            </a:r>
            <a:r>
              <a:rPr lang="en-US" sz="2400" dirty="0" smtClean="0"/>
              <a:t>residence</a:t>
            </a:r>
          </a:p>
          <a:p>
            <a:pPr marL="800100" lvl="1" indent="-342900">
              <a:spcAft>
                <a:spcPts val="1200"/>
              </a:spcAft>
              <a:buFont typeface="Arial" panose="020B0604020202020204" pitchFamily="34" charset="0"/>
              <a:buChar char="•"/>
            </a:pPr>
            <a:r>
              <a:rPr lang="en-US" sz="2400" dirty="0" smtClean="0"/>
              <a:t>Consider value vs. status – a Chevy gets you there as well as a Porsche</a:t>
            </a:r>
          </a:p>
        </p:txBody>
      </p:sp>
    </p:spTree>
    <p:extLst>
      <p:ext uri="{BB962C8B-B14F-4D97-AF65-F5344CB8AC3E}">
        <p14:creationId xmlns:p14="http://schemas.microsoft.com/office/powerpoint/2010/main" val="1325605989"/>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Thoughts / Opinions, cont’d.</a:t>
            </a:r>
          </a:p>
        </p:txBody>
      </p:sp>
      <p:sp>
        <p:nvSpPr>
          <p:cNvPr id="5" name="Slide Number Placeholder 4"/>
          <p:cNvSpPr>
            <a:spLocks noGrp="1"/>
          </p:cNvSpPr>
          <p:nvPr>
            <p:ph type="sldNum" sz="quarter" idx="12"/>
          </p:nvPr>
        </p:nvSpPr>
        <p:spPr/>
        <p:txBody>
          <a:bodyPr/>
          <a:lstStyle/>
          <a:p>
            <a:fld id="{9EE38FE7-13C7-4EEB-8E6A-C0A2813AEF89}" type="slidenum">
              <a:rPr lang="en-US" smtClean="0"/>
              <a:t>24</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685800" y="1546642"/>
            <a:ext cx="7391400" cy="4247317"/>
          </a:xfrm>
          <a:prstGeom prst="rect">
            <a:avLst/>
          </a:prstGeom>
          <a:noFill/>
        </p:spPr>
        <p:txBody>
          <a:bodyPr wrap="square" rtlCol="0">
            <a:spAutoFit/>
          </a:bodyPr>
          <a:lstStyle/>
          <a:p>
            <a:pPr marL="800100" lvl="1" indent="-342900">
              <a:spcAft>
                <a:spcPts val="1200"/>
              </a:spcAft>
              <a:buFont typeface="Arial" panose="020B0604020202020204" pitchFamily="34" charset="0"/>
              <a:buChar char="•"/>
            </a:pPr>
            <a:r>
              <a:rPr lang="en-US" sz="2400" dirty="0" smtClean="0"/>
              <a:t>Postpone buying a residence until you are sure your job will not require frequent relocation.</a:t>
            </a:r>
            <a:endParaRPr lang="en-US" sz="2400" dirty="0"/>
          </a:p>
          <a:p>
            <a:pPr marL="800100" lvl="1" indent="-342900">
              <a:spcAft>
                <a:spcPts val="1200"/>
              </a:spcAft>
              <a:buFont typeface="Arial" panose="020B0604020202020204" pitchFamily="34" charset="0"/>
              <a:buChar char="•"/>
            </a:pPr>
            <a:r>
              <a:rPr lang="en-US" sz="2400" dirty="0"/>
              <a:t>Some people should not own a residence unless they are committed to caring for it – lifestyle, investment, etc.</a:t>
            </a:r>
          </a:p>
          <a:p>
            <a:pPr marL="800100" lvl="1" indent="-342900">
              <a:spcAft>
                <a:spcPts val="1200"/>
              </a:spcAft>
              <a:buFont typeface="Arial" panose="020B0604020202020204" pitchFamily="34" charset="0"/>
              <a:buChar char="•"/>
            </a:pPr>
            <a:r>
              <a:rPr lang="en-US" sz="2400" dirty="0"/>
              <a:t>Never charge more on a credit card than you can pay off every month</a:t>
            </a:r>
          </a:p>
          <a:p>
            <a:pPr marL="800100" lvl="1" indent="-342900">
              <a:spcAft>
                <a:spcPts val="1200"/>
              </a:spcAft>
              <a:buFont typeface="Arial" panose="020B0604020202020204" pitchFamily="34" charset="0"/>
              <a:buChar char="•"/>
            </a:pPr>
            <a:r>
              <a:rPr lang="en-US" sz="2400" dirty="0"/>
              <a:t>Objectively research future career prospects before taking on student </a:t>
            </a:r>
            <a:r>
              <a:rPr lang="en-US" sz="2400" dirty="0" smtClean="0"/>
              <a:t>debt - a </a:t>
            </a:r>
            <a:r>
              <a:rPr lang="en-US" sz="2400" dirty="0"/>
              <a:t>trade career </a:t>
            </a:r>
            <a:r>
              <a:rPr lang="en-US" sz="2400" dirty="0" smtClean="0"/>
              <a:t>/ apprentice program may provide a good career with less debt</a:t>
            </a:r>
            <a:endParaRPr lang="en-US" sz="2400" dirty="0"/>
          </a:p>
        </p:txBody>
      </p:sp>
    </p:spTree>
    <p:extLst>
      <p:ext uri="{BB962C8B-B14F-4D97-AF65-F5344CB8AC3E}">
        <p14:creationId xmlns:p14="http://schemas.microsoft.com/office/powerpoint/2010/main" val="2201293914"/>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Student Loan Debt</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25</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artoon ID: Toon-12625&#10;Toonfinder: Toon-12625"/>
          <p:cNvPicPr>
            <a:picLocks noChangeAspect="1" noChangeArrowheads="1"/>
          </p:cNvPicPr>
          <p:nvPr/>
        </p:nvPicPr>
        <p:blipFill rotWithShape="1">
          <a:blip r:embed="rId3">
            <a:extLst>
              <a:ext uri="{28A0092B-C50C-407E-A947-70E740481C1C}">
                <a14:useLocalDpi xmlns:a14="http://schemas.microsoft.com/office/drawing/2010/main" val="0"/>
              </a:ext>
            </a:extLst>
          </a:blip>
          <a:srcRect t="10437"/>
          <a:stretch/>
        </p:blipFill>
        <p:spPr bwMode="auto">
          <a:xfrm>
            <a:off x="987573" y="1412059"/>
            <a:ext cx="6612833" cy="4533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429537"/>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Closing Thought</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26</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671476" y="2327287"/>
            <a:ext cx="7745630" cy="1938992"/>
          </a:xfrm>
          <a:prstGeom prst="rect">
            <a:avLst/>
          </a:prstGeom>
          <a:noFill/>
        </p:spPr>
        <p:txBody>
          <a:bodyPr wrap="square" rtlCol="0">
            <a:spAutoFit/>
          </a:bodyPr>
          <a:lstStyle/>
          <a:p>
            <a:pPr algn="ctr" fontAlgn="base"/>
            <a:r>
              <a:rPr lang="en-US" sz="4000" b="1" dirty="0"/>
              <a:t>Good Judgment Depends Mostly on Experience and Experience Usually Comes from Poor Judgment</a:t>
            </a:r>
          </a:p>
        </p:txBody>
      </p:sp>
    </p:spTree>
    <p:extLst>
      <p:ext uri="{BB962C8B-B14F-4D97-AF65-F5344CB8AC3E}">
        <p14:creationId xmlns:p14="http://schemas.microsoft.com/office/powerpoint/2010/main" val="1809203847"/>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bg1"/>
                </a:solidFill>
                <a:effectLst>
                  <a:outerShdw blurRad="38100" dist="38100" dir="2700000" algn="tl">
                    <a:srgbClr val="000000">
                      <a:alpha val="43137"/>
                    </a:srgbClr>
                  </a:outerShdw>
                </a:effectLst>
              </a:rPr>
              <a:t>QUESTIONS? COMMENTS?</a:t>
            </a:r>
            <a:endParaRPr lang="en-US" sz="40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27</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Grp="1" noChangeArrowheads="1"/>
          </p:cNvSpPr>
          <p:nvPr>
            <p:ph idx="1"/>
          </p:nvPr>
        </p:nvSpPr>
        <p:spPr>
          <a:xfrm>
            <a:off x="304800" y="823020"/>
            <a:ext cx="8534400" cy="4129980"/>
          </a:xfrm>
        </p:spPr>
        <p:txBody>
          <a:bodyPr>
            <a:normAutofit/>
          </a:bodyPr>
          <a:lstStyle/>
          <a:p>
            <a:pPr marL="0" indent="0" algn="ctr">
              <a:buNone/>
            </a:pPr>
            <a:endParaRPr lang="en-US" dirty="0"/>
          </a:p>
          <a:p>
            <a:pPr marL="0" indent="0" algn="ctr">
              <a:buNone/>
            </a:pPr>
            <a:r>
              <a:rPr lang="en-US" dirty="0" smtClean="0"/>
              <a:t>Share </a:t>
            </a:r>
            <a:r>
              <a:rPr lang="en-US" b="1" dirty="0">
                <a:solidFill>
                  <a:srgbClr val="0035AD"/>
                </a:solidFill>
              </a:rPr>
              <a:t>Better</a:t>
            </a:r>
            <a:r>
              <a:rPr lang="en-US" b="1" dirty="0">
                <a:solidFill>
                  <a:srgbClr val="289728"/>
                </a:solidFill>
              </a:rPr>
              <a:t>Investing</a:t>
            </a:r>
            <a:r>
              <a:rPr lang="en-US" dirty="0"/>
              <a:t> materials </a:t>
            </a:r>
            <a:br>
              <a:rPr lang="en-US" dirty="0"/>
            </a:br>
            <a:r>
              <a:rPr lang="en-US" dirty="0"/>
              <a:t>with your family and </a:t>
            </a:r>
            <a:r>
              <a:rPr lang="en-US" dirty="0" smtClean="0"/>
              <a:t>friends!</a:t>
            </a:r>
          </a:p>
          <a:p>
            <a:pPr marL="0" indent="0">
              <a:buNone/>
            </a:pPr>
            <a:endParaRPr lang="en-US" sz="3600" b="1" dirty="0">
              <a:solidFill>
                <a:srgbClr val="00458A"/>
              </a:solidFill>
            </a:endParaRPr>
          </a:p>
          <a:p>
            <a:pPr marL="0" indent="0" algn="ctr">
              <a:buNone/>
            </a:pPr>
            <a:endParaRPr lang="en-US" sz="3600" b="1" dirty="0" smtClean="0">
              <a:solidFill>
                <a:srgbClr val="00458A"/>
              </a:solidFill>
            </a:endParaRPr>
          </a:p>
          <a:p>
            <a:pPr marL="0" indent="0" algn="ctr">
              <a:buNone/>
            </a:pPr>
            <a:r>
              <a:rPr lang="en-US" sz="3300" b="1" dirty="0" smtClean="0">
                <a:solidFill>
                  <a:srgbClr val="00458A"/>
                </a:solidFill>
              </a:rPr>
              <a:t>BetterInvesting.org/</a:t>
            </a:r>
            <a:r>
              <a:rPr lang="en-US" sz="3300" b="1" dirty="0" err="1" smtClean="0">
                <a:solidFill>
                  <a:srgbClr val="00458A"/>
                </a:solidFill>
              </a:rPr>
              <a:t>InvestBetter</a:t>
            </a:r>
            <a:r>
              <a:rPr lang="en-US" sz="3300" b="1" dirty="0" smtClean="0">
                <a:solidFill>
                  <a:srgbClr val="00458A"/>
                </a:solidFill>
              </a:rPr>
              <a:t>  </a:t>
            </a:r>
            <a:endParaRPr lang="en-US" sz="3300" dirty="0"/>
          </a:p>
        </p:txBody>
      </p:sp>
      <p:pic>
        <p:nvPicPr>
          <p:cNvPr id="2050" name="Picture 2" descr="http://www.betterinvesting.org/NR/rdonlyres/A01DD7BB-84F6-496E-AE41-823C83CE0F81/0/openhou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630906"/>
            <a:ext cx="3200400" cy="117909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betterinvesting.org/NR/rdonlyres/94EA1CB0-C79F-4451-A518-1DAF8ADD4B62/0/Amazon_Smile_Member_Horizontal_Banner_A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5205147"/>
            <a:ext cx="3276600" cy="96705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66791" y="5772090"/>
            <a:ext cx="3929409" cy="400110"/>
          </a:xfrm>
          <a:prstGeom prst="rect">
            <a:avLst/>
          </a:prstGeom>
        </p:spPr>
        <p:txBody>
          <a:bodyPr wrap="none">
            <a:spAutoFit/>
          </a:bodyPr>
          <a:lstStyle/>
          <a:p>
            <a:pPr>
              <a:spcBef>
                <a:spcPct val="0"/>
              </a:spcBef>
              <a:spcAft>
                <a:spcPts val="600"/>
              </a:spcAft>
            </a:pPr>
            <a:r>
              <a:rPr lang="en-US" altLang="en-US" sz="2000" b="1" dirty="0" smtClean="0">
                <a:latin typeface="Arial" charset="0"/>
                <a:hlinkClick r:id="rId5"/>
              </a:rPr>
              <a:t>www.betterinvesting.org/okitri</a:t>
            </a:r>
            <a:r>
              <a:rPr lang="en-US" altLang="en-US" sz="2000" b="1" dirty="0" smtClean="0">
                <a:latin typeface="Arial" charset="0"/>
              </a:rPr>
              <a:t> </a:t>
            </a:r>
            <a:endParaRPr lang="en-US" altLang="en-US" sz="2000" b="1" dirty="0">
              <a:latin typeface="Arial" charset="0"/>
            </a:endParaRPr>
          </a:p>
        </p:txBody>
      </p:sp>
      <p:sp>
        <p:nvSpPr>
          <p:cNvPr id="2" name="Rectangle 1"/>
          <p:cNvSpPr/>
          <p:nvPr/>
        </p:nvSpPr>
        <p:spPr>
          <a:xfrm>
            <a:off x="3657600" y="5083314"/>
            <a:ext cx="3962400" cy="707886"/>
          </a:xfrm>
          <a:prstGeom prst="rect">
            <a:avLst/>
          </a:prstGeom>
        </p:spPr>
        <p:txBody>
          <a:bodyPr wrap="square">
            <a:spAutoFit/>
          </a:bodyPr>
          <a:lstStyle/>
          <a:p>
            <a:pPr algn="ctr"/>
            <a:r>
              <a:rPr lang="en-US" sz="2000" i="1" dirty="0"/>
              <a:t>Keep track of what’s going on in </a:t>
            </a:r>
            <a:r>
              <a:rPr lang="en-US" sz="2000" i="1" dirty="0" smtClean="0"/>
              <a:t>your OKI Tri-State  </a:t>
            </a:r>
            <a:r>
              <a:rPr lang="en-US" sz="2000" i="1" dirty="0"/>
              <a:t>Chapter:</a:t>
            </a:r>
          </a:p>
        </p:txBody>
      </p:sp>
    </p:spTree>
    <p:extLst>
      <p:ext uri="{BB962C8B-B14F-4D97-AF65-F5344CB8AC3E}">
        <p14:creationId xmlns:p14="http://schemas.microsoft.com/office/powerpoint/2010/main" val="1296477417"/>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Over 50?</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3</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rotWithShape="1">
          <a:blip r:embed="rId2"/>
          <a:srcRect l="3778"/>
          <a:stretch/>
        </p:blipFill>
        <p:spPr>
          <a:xfrm>
            <a:off x="2482128" y="1616230"/>
            <a:ext cx="4124325" cy="4120841"/>
          </a:xfrm>
          <a:prstGeom prst="rect">
            <a:avLst/>
          </a:prstGeom>
        </p:spPr>
      </p:pic>
    </p:spTree>
    <p:extLst>
      <p:ext uri="{BB962C8B-B14F-4D97-AF65-F5344CB8AC3E}">
        <p14:creationId xmlns:p14="http://schemas.microsoft.com/office/powerpoint/2010/main" val="3210311603"/>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Fundamentals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4</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143000" y="1303277"/>
            <a:ext cx="7391400" cy="4770537"/>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400" dirty="0" smtClean="0"/>
              <a:t>Most BI members </a:t>
            </a:r>
            <a:r>
              <a:rPr lang="en-US" sz="2400" dirty="0"/>
              <a:t>acquired </a:t>
            </a:r>
            <a:r>
              <a:rPr lang="en-US" sz="2400" dirty="0" smtClean="0"/>
              <a:t>their current assets </a:t>
            </a:r>
            <a:r>
              <a:rPr lang="en-US" sz="2400" dirty="0"/>
              <a:t>through methodical saving and informed </a:t>
            </a:r>
            <a:r>
              <a:rPr lang="en-US" sz="2400" dirty="0" smtClean="0"/>
              <a:t>investing</a:t>
            </a:r>
          </a:p>
          <a:p>
            <a:pPr lvl="0" algn="ctr">
              <a:spcAft>
                <a:spcPts val="1200"/>
              </a:spcAft>
            </a:pPr>
            <a:r>
              <a:rPr lang="en-US" sz="2400" dirty="0" smtClean="0"/>
              <a:t>HOWEVER . . .</a:t>
            </a:r>
            <a:endParaRPr lang="en-US" sz="2400" dirty="0"/>
          </a:p>
          <a:p>
            <a:pPr marL="342900" lvl="0" indent="-342900">
              <a:spcAft>
                <a:spcPts val="1200"/>
              </a:spcAft>
              <a:buFont typeface="Arial" panose="020B0604020202020204" pitchFamily="34" charset="0"/>
              <a:buChar char="•"/>
            </a:pPr>
            <a:r>
              <a:rPr lang="en-US" sz="2400" dirty="0"/>
              <a:t>Children and grandchildren need to develop saving/investing habit early to get the benefits of </a:t>
            </a:r>
            <a:r>
              <a:rPr lang="en-US" sz="2400" dirty="0" smtClean="0"/>
              <a:t>time and compound </a:t>
            </a:r>
            <a:r>
              <a:rPr lang="en-US" sz="2400" dirty="0"/>
              <a:t>interest.</a:t>
            </a:r>
          </a:p>
          <a:p>
            <a:pPr marL="342900" lvl="0" indent="-342900">
              <a:spcAft>
                <a:spcPts val="1200"/>
              </a:spcAft>
              <a:buFont typeface="Arial" panose="020B0604020202020204" pitchFamily="34" charset="0"/>
              <a:buChar char="•"/>
            </a:pPr>
            <a:r>
              <a:rPr lang="en-US" sz="2400" dirty="0"/>
              <a:t>Younger </a:t>
            </a:r>
            <a:r>
              <a:rPr lang="en-US" sz="2400" dirty="0" smtClean="0"/>
              <a:t>generations </a:t>
            </a:r>
            <a:r>
              <a:rPr lang="en-US" sz="2400" dirty="0"/>
              <a:t>may have only one or two </a:t>
            </a:r>
            <a:r>
              <a:rPr lang="en-US" sz="2400" dirty="0" smtClean="0"/>
              <a:t>income streams, </a:t>
            </a:r>
            <a:r>
              <a:rPr lang="en-US" sz="2400" dirty="0"/>
              <a:t>e.g., earned income, credit cards, trust funds</a:t>
            </a:r>
          </a:p>
          <a:p>
            <a:pPr marL="342900" lvl="0" indent="-342900">
              <a:spcAft>
                <a:spcPts val="1200"/>
              </a:spcAft>
              <a:buFont typeface="Arial" panose="020B0604020202020204" pitchFamily="34" charset="0"/>
              <a:buChar char="•"/>
            </a:pPr>
            <a:r>
              <a:rPr lang="en-US" sz="2400" dirty="0"/>
              <a:t>Very easy to go into debt without thinking much about it – credit cards, student loans, easy credit on major/minor purchases</a:t>
            </a:r>
          </a:p>
        </p:txBody>
      </p:sp>
    </p:spTree>
    <p:extLst>
      <p:ext uri="{BB962C8B-B14F-4D97-AF65-F5344CB8AC3E}">
        <p14:creationId xmlns:p14="http://schemas.microsoft.com/office/powerpoint/2010/main" val="7867396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Fundamentals, cont’d.</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5</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66800" y="1241425"/>
            <a:ext cx="7754094" cy="4924425"/>
          </a:xfrm>
          <a:prstGeom prst="rect">
            <a:avLst/>
          </a:prstGeom>
          <a:noFill/>
        </p:spPr>
        <p:txBody>
          <a:bodyPr wrap="square" rtlCol="0">
            <a:spAutoFit/>
          </a:bodyPr>
          <a:lstStyle/>
          <a:p>
            <a:pPr marL="342900" lvl="0" indent="-342900">
              <a:spcAft>
                <a:spcPts val="1200"/>
              </a:spcAft>
              <a:buFont typeface="Arial" panose="020B0604020202020204" pitchFamily="34" charset="0"/>
              <a:buChar char="•"/>
            </a:pPr>
            <a:r>
              <a:rPr lang="en-US" sz="2400" dirty="0" smtClean="0"/>
              <a:t>Auto deposit and bill pay can lead to loss of focus on budgeting and spending habits</a:t>
            </a:r>
          </a:p>
          <a:p>
            <a:pPr marL="342900" lvl="0" indent="-342900">
              <a:spcAft>
                <a:spcPts val="1200"/>
              </a:spcAft>
              <a:buFont typeface="Arial" panose="020B0604020202020204" pitchFamily="34" charset="0"/>
              <a:buChar char="•"/>
            </a:pPr>
            <a:r>
              <a:rPr lang="en-US" sz="2400" dirty="0" smtClean="0"/>
              <a:t>Electronic accounts are just numbers, not tangible currency like cash in hand</a:t>
            </a:r>
          </a:p>
          <a:p>
            <a:pPr marL="342900" lvl="0" indent="-342900">
              <a:spcAft>
                <a:spcPts val="1200"/>
              </a:spcAft>
              <a:buFont typeface="Arial" panose="020B0604020202020204" pitchFamily="34" charset="0"/>
              <a:buChar char="•"/>
            </a:pPr>
            <a:r>
              <a:rPr lang="en-US" sz="2400" dirty="0" smtClean="0"/>
              <a:t>The </a:t>
            </a:r>
            <a:r>
              <a:rPr lang="en-US" sz="2400" dirty="0"/>
              <a:t>youthful brain favors instant gratification, </a:t>
            </a:r>
            <a:r>
              <a:rPr lang="en-US" sz="2400" dirty="0" smtClean="0"/>
              <a:t>on-line portals </a:t>
            </a:r>
            <a:r>
              <a:rPr lang="en-US" sz="2400" dirty="0"/>
              <a:t>take advantage of that</a:t>
            </a:r>
          </a:p>
          <a:p>
            <a:pPr marL="342900" lvl="0" indent="-342900">
              <a:spcAft>
                <a:spcPts val="1200"/>
              </a:spcAft>
              <a:buFont typeface="Arial" panose="020B0604020202020204" pitchFamily="34" charset="0"/>
              <a:buChar char="•"/>
            </a:pPr>
            <a:r>
              <a:rPr lang="en-US" sz="2400" dirty="0"/>
              <a:t>Studies of the very young show that most would take an immediate small reward vs. larger reward for </a:t>
            </a:r>
            <a:r>
              <a:rPr lang="en-US" sz="2400" dirty="0" smtClean="0"/>
              <a:t>waiting</a:t>
            </a:r>
          </a:p>
          <a:p>
            <a:pPr marL="342900" lvl="0" indent="-342900">
              <a:spcAft>
                <a:spcPts val="1200"/>
              </a:spcAft>
              <a:buFont typeface="Arial" panose="020B0604020202020204" pitchFamily="34" charset="0"/>
              <a:buChar char="•"/>
            </a:pPr>
            <a:r>
              <a:rPr lang="en-US" sz="2400" dirty="0"/>
              <a:t>We want what we want and we want it now! Apps make it happen with the tap of a finger</a:t>
            </a:r>
          </a:p>
          <a:p>
            <a:pPr marL="457200" indent="-457200">
              <a:spcAft>
                <a:spcPts val="12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2919899159"/>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Demographics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6</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143000" y="1102926"/>
            <a:ext cx="7391400" cy="5062924"/>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US" sz="2400" b="1" dirty="0"/>
              <a:t>Gen Z </a:t>
            </a:r>
            <a:r>
              <a:rPr lang="en-US" sz="2400" dirty="0"/>
              <a:t>(7-22 </a:t>
            </a:r>
            <a:r>
              <a:rPr lang="en-US" sz="2400" dirty="0" err="1"/>
              <a:t>yr</a:t>
            </a:r>
            <a:r>
              <a:rPr lang="en-US" sz="2400" dirty="0"/>
              <a:t> old</a:t>
            </a:r>
            <a:r>
              <a:rPr lang="en-US" sz="2400" dirty="0" smtClean="0"/>
              <a:t>)</a:t>
            </a:r>
          </a:p>
          <a:p>
            <a:pPr marL="914400" lvl="1" indent="-457200">
              <a:spcAft>
                <a:spcPts val="600"/>
              </a:spcAft>
              <a:buFont typeface="Arial" panose="020B0604020202020204" pitchFamily="34" charset="0"/>
              <a:buChar char="•"/>
            </a:pPr>
            <a:r>
              <a:rPr lang="en-US" sz="2400" dirty="0" smtClean="0"/>
              <a:t>Just getting started, needs a car, may not have investable resources</a:t>
            </a:r>
            <a:endParaRPr lang="en-US" sz="2400" dirty="0"/>
          </a:p>
          <a:p>
            <a:pPr marL="457200" indent="-457200">
              <a:spcAft>
                <a:spcPts val="600"/>
              </a:spcAft>
              <a:buFont typeface="Arial" panose="020B0604020202020204" pitchFamily="34" charset="0"/>
              <a:buChar char="•"/>
            </a:pPr>
            <a:r>
              <a:rPr lang="en-US" sz="2400" b="1" dirty="0" smtClean="0"/>
              <a:t>Gen Y </a:t>
            </a:r>
            <a:r>
              <a:rPr lang="en-US" sz="2400" b="1" dirty="0" err="1" smtClean="0"/>
              <a:t>Millenials</a:t>
            </a:r>
            <a:r>
              <a:rPr lang="en-US" sz="2400" dirty="0" smtClean="0"/>
              <a:t> (23-38 </a:t>
            </a:r>
            <a:r>
              <a:rPr lang="en-US" sz="2400" dirty="0" err="1" smtClean="0"/>
              <a:t>yr</a:t>
            </a:r>
            <a:r>
              <a:rPr lang="en-US" sz="2400" dirty="0" smtClean="0"/>
              <a:t> old)</a:t>
            </a:r>
          </a:p>
          <a:p>
            <a:pPr marL="914400" lvl="1" indent="-457200">
              <a:spcAft>
                <a:spcPts val="600"/>
              </a:spcAft>
              <a:buFont typeface="Arial" panose="020B0604020202020204" pitchFamily="34" charset="0"/>
              <a:buChar char="•"/>
            </a:pPr>
            <a:r>
              <a:rPr lang="en-US" sz="2400" dirty="0" smtClean="0"/>
              <a:t>Likely employed, starting a family, trying to buy a house, student loans, not thinking too much about retirement yet</a:t>
            </a:r>
          </a:p>
          <a:p>
            <a:pPr marL="457200" indent="-457200">
              <a:spcAft>
                <a:spcPts val="600"/>
              </a:spcAft>
              <a:buFont typeface="Arial" panose="020B0604020202020204" pitchFamily="34" charset="0"/>
              <a:buChar char="•"/>
            </a:pPr>
            <a:r>
              <a:rPr lang="en-US" sz="2400" b="1" dirty="0" smtClean="0"/>
              <a:t>Gen X </a:t>
            </a:r>
            <a:r>
              <a:rPr lang="en-US" sz="2400" dirty="0" smtClean="0"/>
              <a:t>(39-54 </a:t>
            </a:r>
            <a:r>
              <a:rPr lang="en-US" sz="2400" dirty="0" err="1" smtClean="0"/>
              <a:t>Yr</a:t>
            </a:r>
            <a:r>
              <a:rPr lang="en-US" sz="2400" dirty="0" smtClean="0"/>
              <a:t> old)</a:t>
            </a:r>
          </a:p>
          <a:p>
            <a:pPr marL="914400" lvl="1" indent="-457200">
              <a:spcAft>
                <a:spcPts val="600"/>
              </a:spcAft>
              <a:buFont typeface="Arial" panose="020B0604020202020204" pitchFamily="34" charset="0"/>
              <a:buChar char="•"/>
            </a:pPr>
            <a:r>
              <a:rPr lang="en-US" sz="2400" dirty="0" smtClean="0"/>
              <a:t>Peak career years – raising a family but should be investing for retirement</a:t>
            </a:r>
          </a:p>
          <a:p>
            <a:pPr marL="457200" indent="-457200">
              <a:spcAft>
                <a:spcPts val="600"/>
              </a:spcAft>
              <a:buFont typeface="Arial" panose="020B0604020202020204" pitchFamily="34" charset="0"/>
              <a:buChar char="•"/>
            </a:pPr>
            <a:r>
              <a:rPr lang="en-US" sz="2400" b="1" dirty="0" smtClean="0"/>
              <a:t>Boomer</a:t>
            </a:r>
            <a:r>
              <a:rPr lang="en-US" sz="2400" dirty="0" smtClean="0"/>
              <a:t> (56-74 </a:t>
            </a:r>
            <a:r>
              <a:rPr lang="en-US" sz="2400" dirty="0" err="1" smtClean="0"/>
              <a:t>yr</a:t>
            </a:r>
            <a:r>
              <a:rPr lang="en-US" sz="2400" dirty="0" smtClean="0"/>
              <a:t> old) </a:t>
            </a:r>
          </a:p>
          <a:p>
            <a:pPr marL="914400" lvl="1" indent="-457200">
              <a:spcAft>
                <a:spcPts val="600"/>
              </a:spcAft>
              <a:buFont typeface="Arial" panose="020B0604020202020204" pitchFamily="34" charset="0"/>
              <a:buChar char="•"/>
            </a:pPr>
            <a:r>
              <a:rPr lang="en-US" sz="2400" dirty="0" smtClean="0"/>
              <a:t>Last ditch effort to invest for retirement</a:t>
            </a:r>
          </a:p>
        </p:txBody>
      </p:sp>
    </p:spTree>
    <p:extLst>
      <p:ext uri="{BB962C8B-B14F-4D97-AF65-F5344CB8AC3E}">
        <p14:creationId xmlns:p14="http://schemas.microsoft.com/office/powerpoint/2010/main" val="2879256671"/>
      </p:ext>
    </p:extLst>
  </p:cSld>
  <p:clrMapOvr>
    <a:masterClrMapping/>
  </p:clrMapOvr>
  <mc:AlternateContent xmlns:mc="http://schemas.openxmlformats.org/markup-compatibility/2006" xmlns:p14="http://schemas.microsoft.com/office/powerpoint/2010/main">
    <mc:Choice Requires="p14">
      <p:transition p14:dur="100" advTm="12184">
        <p:cut/>
      </p:transition>
    </mc:Choice>
    <mc:Fallback xmlns="">
      <p:transition advTm="12184">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Investing Instruments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7</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905000" y="2133600"/>
            <a:ext cx="5523012" cy="2554545"/>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Mutual funds</a:t>
            </a:r>
          </a:p>
          <a:p>
            <a:pPr marL="457200" indent="-457200">
              <a:spcAft>
                <a:spcPts val="1200"/>
              </a:spcAft>
              <a:buFont typeface="Arial" panose="020B0604020202020204" pitchFamily="34" charset="0"/>
              <a:buChar char="•"/>
            </a:pPr>
            <a:r>
              <a:rPr lang="en-US" sz="2400" dirty="0" smtClean="0"/>
              <a:t>Exchange-traded Funds, Index Funds</a:t>
            </a:r>
          </a:p>
          <a:p>
            <a:pPr marL="457200" indent="-457200">
              <a:spcAft>
                <a:spcPts val="1200"/>
              </a:spcAft>
              <a:buFont typeface="Arial" panose="020B0604020202020204" pitchFamily="34" charset="0"/>
              <a:buChar char="•"/>
            </a:pPr>
            <a:r>
              <a:rPr lang="en-US" sz="2400" dirty="0" smtClean="0"/>
              <a:t>Individual stocks</a:t>
            </a:r>
          </a:p>
          <a:p>
            <a:pPr marL="457200" indent="-457200">
              <a:spcAft>
                <a:spcPts val="1200"/>
              </a:spcAft>
              <a:buFont typeface="Arial" panose="020B0604020202020204" pitchFamily="34" charset="0"/>
              <a:buChar char="•"/>
            </a:pPr>
            <a:r>
              <a:rPr lang="en-US" sz="2400" dirty="0" smtClean="0"/>
              <a:t>401(k)</a:t>
            </a:r>
          </a:p>
          <a:p>
            <a:pPr marL="457200" indent="-457200">
              <a:spcAft>
                <a:spcPts val="1200"/>
              </a:spcAft>
              <a:buFont typeface="Arial" panose="020B0604020202020204" pitchFamily="34" charset="0"/>
              <a:buChar char="•"/>
            </a:pPr>
            <a:r>
              <a:rPr lang="en-US" sz="2400" dirty="0" smtClean="0"/>
              <a:t>Appreciating assets, e.g., a home</a:t>
            </a:r>
          </a:p>
        </p:txBody>
      </p:sp>
    </p:spTree>
    <p:extLst>
      <p:ext uri="{BB962C8B-B14F-4D97-AF65-F5344CB8AC3E}">
        <p14:creationId xmlns:p14="http://schemas.microsoft.com/office/powerpoint/2010/main" val="2490814890"/>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Considerations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8</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https://glasbergen.b-cdn.net/wp-content/gallery/money/money106-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524149"/>
            <a:ext cx="5257800" cy="4214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574509"/>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76200" y="0"/>
            <a:ext cx="9240983" cy="990600"/>
          </a:xfrm>
          <a:prstGeom prst="rect">
            <a:avLst/>
          </a:prstGeom>
          <a:solidFill>
            <a:srgbClr val="002E8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effectLst>
                  <a:outerShdw blurRad="38100" dist="38100" dir="2700000" algn="tl">
                    <a:srgbClr val="000000">
                      <a:alpha val="43137"/>
                    </a:srgbClr>
                  </a:outerShdw>
                </a:effectLst>
              </a:rPr>
              <a:t>Considerations</a:t>
            </a:r>
            <a:endParaRPr lang="en-US" sz="4800" b="1" dirty="0">
              <a:solidFill>
                <a:schemeClr val="bg1"/>
              </a:solidFill>
            </a:endParaRPr>
          </a:p>
        </p:txBody>
      </p:sp>
      <p:sp>
        <p:nvSpPr>
          <p:cNvPr id="5" name="Slide Number Placeholder 4"/>
          <p:cNvSpPr>
            <a:spLocks noGrp="1"/>
          </p:cNvSpPr>
          <p:nvPr>
            <p:ph type="sldNum" sz="quarter" idx="12"/>
          </p:nvPr>
        </p:nvSpPr>
        <p:spPr/>
        <p:txBody>
          <a:bodyPr/>
          <a:lstStyle/>
          <a:p>
            <a:fld id="{9EE38FE7-13C7-4EEB-8E6A-C0A2813AEF89}" type="slidenum">
              <a:rPr lang="en-US" smtClean="0"/>
              <a:t>9</a:t>
            </a:fld>
            <a:endParaRPr lang="en-US" dirty="0"/>
          </a:p>
        </p:txBody>
      </p:sp>
      <p:sp>
        <p:nvSpPr>
          <p:cNvPr id="7" name="Rectangle 6"/>
          <p:cNvSpPr/>
          <p:nvPr/>
        </p:nvSpPr>
        <p:spPr>
          <a:xfrm>
            <a:off x="0" y="6362700"/>
            <a:ext cx="9144000" cy="495300"/>
          </a:xfrm>
          <a:prstGeom prst="rect">
            <a:avLst/>
          </a:prstGeom>
          <a:solidFill>
            <a:srgbClr val="00297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b="1" dirty="0" smtClean="0">
              <a:effectLst>
                <a:outerShdw blurRad="38100" dist="38100" dir="2700000" algn="tl">
                  <a:srgbClr val="000000">
                    <a:alpha val="43137"/>
                  </a:srgbClr>
                </a:outerShdw>
              </a:effectLst>
            </a:endParaRPr>
          </a:p>
          <a:p>
            <a:pPr algn="ctr"/>
            <a:r>
              <a:rPr lang="en-US" b="1" dirty="0" smtClean="0">
                <a:effectLst>
                  <a:outerShdw blurRad="38100" dist="38100" dir="2700000" algn="tl">
                    <a:srgbClr val="000000">
                      <a:alpha val="43137"/>
                    </a:srgbClr>
                  </a:outerShdw>
                </a:effectLst>
              </a:rPr>
              <a:t>NON-PROFIT               VOLUNTEER BASED               MEMBER DRIVEN</a:t>
            </a:r>
            <a:endParaRPr lang="en-US" b="1" dirty="0">
              <a:effectLst>
                <a:outerShdw blurRad="38100" dist="38100" dir="2700000" algn="tl">
                  <a:srgbClr val="000000">
                    <a:alpha val="43137"/>
                  </a:srgbClr>
                </a:outerShdw>
              </a:effectLst>
            </a:endParaRPr>
          </a:p>
          <a:p>
            <a:pPr algn="ctr"/>
            <a:endParaRPr lang="en-US" sz="1000" b="1" dirty="0">
              <a:solidFill>
                <a:schemeClr val="bg1"/>
              </a:solidFill>
              <a:effectLst>
                <a:outerShdw blurRad="38100" dist="38100" dir="2700000" algn="tl">
                  <a:srgbClr val="000000">
                    <a:alpha val="43137"/>
                  </a:srgbClr>
                </a:outerShdw>
              </a:effectLst>
            </a:endParaRPr>
          </a:p>
        </p:txBody>
      </p:sp>
      <p:sp>
        <p:nvSpPr>
          <p:cNvPr id="9" name="Rectangle 8"/>
          <p:cNvSpPr/>
          <p:nvPr/>
        </p:nvSpPr>
        <p:spPr>
          <a:xfrm>
            <a:off x="55259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935188" y="6553200"/>
            <a:ext cx="112812"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Jaqueline\Pictures\2019 BetterInvesting-OKI logo.jpe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412" y="4989612"/>
            <a:ext cx="1487388" cy="14873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66800" y="1211151"/>
            <a:ext cx="7391400" cy="4862870"/>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lang="en-US" sz="2400" dirty="0" smtClean="0"/>
              <a:t>Risk vs. reward </a:t>
            </a:r>
          </a:p>
          <a:p>
            <a:pPr marL="457200" indent="-457200">
              <a:spcAft>
                <a:spcPts val="1200"/>
              </a:spcAft>
              <a:buFont typeface="Arial" panose="020B0604020202020204" pitchFamily="34" charset="0"/>
              <a:buChar char="•"/>
            </a:pPr>
            <a:r>
              <a:rPr lang="en-US" sz="2400" dirty="0" smtClean="0"/>
              <a:t>Diversification of investments</a:t>
            </a:r>
          </a:p>
          <a:p>
            <a:pPr marL="457200" indent="-457200">
              <a:spcAft>
                <a:spcPts val="1200"/>
              </a:spcAft>
              <a:buFont typeface="Arial" panose="020B0604020202020204" pitchFamily="34" charset="0"/>
              <a:buChar char="•"/>
            </a:pPr>
            <a:r>
              <a:rPr lang="en-US" sz="2400" dirty="0" smtClean="0"/>
              <a:t>Steady investing strategy – dollar cost averaging</a:t>
            </a:r>
          </a:p>
          <a:p>
            <a:pPr marL="457200" indent="-457200">
              <a:spcAft>
                <a:spcPts val="1200"/>
              </a:spcAft>
              <a:buFont typeface="Arial" panose="020B0604020202020204" pitchFamily="34" charset="0"/>
              <a:buChar char="•"/>
            </a:pPr>
            <a:r>
              <a:rPr lang="en-US" sz="2400" dirty="0" smtClean="0"/>
              <a:t>Have an objective and a plan to get there</a:t>
            </a:r>
          </a:p>
          <a:p>
            <a:pPr marL="457200" indent="-457200">
              <a:spcAft>
                <a:spcPts val="1200"/>
              </a:spcAft>
              <a:buFont typeface="Arial" panose="020B0604020202020204" pitchFamily="34" charset="0"/>
              <a:buChar char="•"/>
            </a:pPr>
            <a:r>
              <a:rPr lang="en-US" sz="2400" dirty="0" smtClean="0"/>
              <a:t>Experience is the best teacher – best to experience a small loss early on</a:t>
            </a:r>
          </a:p>
          <a:p>
            <a:pPr marL="457200" indent="-457200">
              <a:spcAft>
                <a:spcPts val="1200"/>
              </a:spcAft>
              <a:buFont typeface="Arial" panose="020B0604020202020204" pitchFamily="34" charset="0"/>
              <a:buChar char="•"/>
            </a:pPr>
            <a:r>
              <a:rPr lang="en-US" sz="2400" dirty="0" smtClean="0"/>
              <a:t> Small portfolios don’t warrant professional advice</a:t>
            </a:r>
          </a:p>
          <a:p>
            <a:pPr marL="457200" indent="-457200">
              <a:spcAft>
                <a:spcPts val="1200"/>
              </a:spcAft>
              <a:buFont typeface="Arial" panose="020B0604020202020204" pitchFamily="34" charset="0"/>
              <a:buChar char="•"/>
            </a:pPr>
            <a:r>
              <a:rPr lang="en-US" sz="2400" dirty="0" smtClean="0"/>
              <a:t>Traditional vs. on-line investing</a:t>
            </a:r>
          </a:p>
          <a:p>
            <a:pPr marL="457200" indent="-457200">
              <a:spcAft>
                <a:spcPts val="1200"/>
              </a:spcAft>
              <a:buFont typeface="Arial" panose="020B0604020202020204" pitchFamily="34" charset="0"/>
              <a:buChar char="•"/>
            </a:pPr>
            <a:r>
              <a:rPr lang="en-US" sz="2400" dirty="0" smtClean="0"/>
              <a:t>Social networks of like-minded individuals can reinforce good habits</a:t>
            </a:r>
          </a:p>
        </p:txBody>
      </p:sp>
    </p:spTree>
    <p:extLst>
      <p:ext uri="{BB962C8B-B14F-4D97-AF65-F5344CB8AC3E}">
        <p14:creationId xmlns:p14="http://schemas.microsoft.com/office/powerpoint/2010/main" val="2235643963"/>
      </p:ext>
    </p:extLst>
  </p:cSld>
  <p:clrMapOvr>
    <a:masterClrMapping/>
  </p:clrMapOvr>
  <mc:AlternateContent xmlns:mc="http://schemas.openxmlformats.org/markup-compatibility/2006" xmlns:p14="http://schemas.microsoft.com/office/powerpoint/2010/main">
    <mc:Choice Requires="p14">
      <p:transition p14:dur="0" advTm="12184"/>
    </mc:Choice>
    <mc:Fallback xmlns="">
      <p:transition advTm="12184"/>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18641</TotalTime>
  <Words>1188</Words>
  <Application>Microsoft Office PowerPoint</Application>
  <PresentationFormat>On-screen Show (4:3)</PresentationFormat>
  <Paragraphs>211</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BetterInvesting is non-profit, volunteer based and member driven. The information contained in this presentation is for education and information purposes only, and does not constitute professional advice.  The information provided is subjective and you should always do your own research before  making decisions.  While reasonable efforts are made to include accurate and up-to-date information, the creator makes no warranties or representations  of any kind concerning the accuracy, timeliness or suitability of the information provided for any purpose.  Validity of the content  is not guaranteed and you are strongly urged to consult  a professional or other authority in the appropriate field  before acting on any of the 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BetterInvesting is non-profit, volunteer based and member driven. The information contained in this presentation is for education and information purposes only, and does not constitute professional advice.  The information provided is subjective and you should always do your own research before  making decisions.  While reasonable efforts are made to include accurate and up-to-date information, the creator makes no warranties or representations  of any kind concerning the accuracy, timeliness or suitability of the information provided for any purpose.  Validity of the content  is not guaranteed and you are strongly urged to consult  a professional or other authority in the appropriate field  before acting on any of the content.</dc:title>
  <dc:creator>Jaqueline Koski</dc:creator>
  <cp:lastModifiedBy>Microsoft account</cp:lastModifiedBy>
  <cp:revision>98</cp:revision>
  <dcterms:created xsi:type="dcterms:W3CDTF">2019-10-08T17:43:09Z</dcterms:created>
  <dcterms:modified xsi:type="dcterms:W3CDTF">2020-11-21T02:22:37Z</dcterms:modified>
</cp:coreProperties>
</file>