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7" r:id="rId4"/>
    <p:sldId id="261" r:id="rId5"/>
    <p:sldId id="263" r:id="rId6"/>
    <p:sldId id="264" r:id="rId7"/>
    <p:sldId id="268" r:id="rId8"/>
    <p:sldId id="259" r:id="rId9"/>
    <p:sldId id="266" r:id="rId10"/>
    <p:sldId id="267" r:id="rId11"/>
    <p:sldId id="270" r:id="rId12"/>
    <p:sldId id="277" r:id="rId13"/>
    <p:sldId id="283" r:id="rId14"/>
    <p:sldId id="282" r:id="rId15"/>
    <p:sldId id="284" r:id="rId16"/>
    <p:sldId id="273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5636" autoAdjust="0"/>
    <p:restoredTop sz="94676" autoAdjust="0"/>
  </p:normalViewPr>
  <p:slideViewPr>
    <p:cSldViewPr snapToGrid="0" snapToObjects="1">
      <p:cViewPr varScale="1">
        <p:scale>
          <a:sx n="140" d="100"/>
          <a:sy n="140" d="100"/>
        </p:scale>
        <p:origin x="-112" y="-1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B938B-F5F9-1646-9581-210BD8F68848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763A1-2ADB-F248-AEFD-A6C829E0AE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8DF14-AF1E-CF4E-A326-34D7E452447B}" type="datetimeFigureOut">
              <a:rPr lang="en-US" smtClean="0"/>
              <a:pPr/>
              <a:t>4/20/21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B8AB2-1FE5-954A-8412-F3A22B1E1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EF2D-E03D-B84D-BED8-D83E321E9A6D}" type="datetime1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D9F3-6924-034B-AB83-DA7C67D1FF44}" type="datetime1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8EB4-C3B9-9943-9939-3F143FABBD4D}" type="datetime1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5EC7-230B-E043-ABE0-D20936CE1BE4}" type="datetime1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6192-EE8D-404E-9228-CAD2A2614E8C}" type="datetime1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0ECF-D7D3-FC41-B93C-C62CC8E2B029}" type="datetime1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19EB-D44F-7146-A972-F7D08A686523}" type="datetime1">
              <a:rPr lang="en-US" smtClean="0"/>
              <a:t>4/20/21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7DD6-BBD9-7C44-9D71-0C3DA70C0FF1}" type="datetime1">
              <a:rPr lang="en-US" smtClean="0"/>
              <a:t>4/20/21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742B-1542-D644-82C7-DD6C219E5EF5}" type="datetime1">
              <a:rPr lang="en-US" smtClean="0"/>
              <a:t>4/20/21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9C0C-FAB3-B245-9E61-E10A41529661}" type="datetime1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57A3-1935-A947-B91D-2D76FDA2754D}" type="datetime1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7579-CB9F-9045-9009-25E8D6DCD9AF}" type="datetime1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6D824-7D0C-984A-B1FB-1E83C93C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cs typeface="Arial"/>
              </a:rPr>
              <a:t>Vertex Pharmaceuticals Incorporated</a:t>
            </a:r>
            <a:endParaRPr lang="en-US" b="1" dirty="0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2308"/>
            <a:ext cx="6400800" cy="16086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Arial"/>
              </a:rPr>
              <a:t>Ticker: (VRTX) 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Arial"/>
              </a:rPr>
              <a:t>Exchange: Nasdaq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Arial"/>
              </a:rPr>
              <a:t>Sector: Healthcare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Arial"/>
              </a:rPr>
              <a:t>Industry: Biotechnology 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 descr="Screen Shot 2021-02-27 at 3.30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513" y="482601"/>
            <a:ext cx="1787788" cy="15652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09651" y="5496821"/>
            <a:ext cx="3724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cs typeface="Arial"/>
              </a:rPr>
              <a:t>By: Jonathan Timmes</a:t>
            </a:r>
          </a:p>
          <a:p>
            <a:pPr algn="ctr"/>
            <a:r>
              <a:rPr lang="en-US" b="1" dirty="0" smtClean="0">
                <a:solidFill>
                  <a:srgbClr val="A6A6A6"/>
                </a:solidFill>
                <a:cs typeface="Arial"/>
              </a:rPr>
              <a:t>Chapter: DC Regional</a:t>
            </a:r>
          </a:p>
          <a:p>
            <a:pPr algn="ctr"/>
            <a:r>
              <a:rPr lang="en-US" b="1" dirty="0" smtClean="0">
                <a:solidFill>
                  <a:srgbClr val="A6A6A6"/>
                </a:solidFill>
                <a:cs typeface="Arial"/>
              </a:rPr>
              <a:t>Club: </a:t>
            </a:r>
            <a:r>
              <a:rPr lang="en-US" dirty="0" smtClean="0">
                <a:solidFill>
                  <a:srgbClr val="A6A6A6"/>
                </a:solidFill>
              </a:rPr>
              <a:t>MicNOVA</a:t>
            </a:r>
            <a:endParaRPr lang="en-US" b="1" dirty="0" smtClean="0">
              <a:solidFill>
                <a:srgbClr val="A6A6A6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Profitability &amp; Cash Flow</a:t>
            </a:r>
            <a:endParaRPr lang="en-US" dirty="0"/>
          </a:p>
        </p:txBody>
      </p:sp>
      <p:pic>
        <p:nvPicPr>
          <p:cNvPr id="6" name="Content Placeholder 5" descr="Screen Shot 2021-02-12 at 11.38.42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746" b="-7746"/>
          <a:stretch>
            <a:fillRect/>
          </a:stretch>
        </p:blipFill>
        <p:spPr>
          <a:xfrm>
            <a:off x="182330" y="1266470"/>
            <a:ext cx="8836424" cy="485969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 Finance Analysis</a:t>
            </a:r>
            <a:endParaRPr lang="en-US" dirty="0"/>
          </a:p>
        </p:txBody>
      </p:sp>
      <p:pic>
        <p:nvPicPr>
          <p:cNvPr id="32" name="Picture 31" descr="Screen Shot 2021-04-17 at 11.58.1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255" y="1424937"/>
            <a:ext cx="3247922" cy="234925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3" name="Right Arrow 32"/>
          <p:cNvSpPr/>
          <p:nvPr/>
        </p:nvSpPr>
        <p:spPr>
          <a:xfrm rot="16200000">
            <a:off x="6949030" y="3433214"/>
            <a:ext cx="176043" cy="169201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5893398" y="1568978"/>
            <a:ext cx="176043" cy="169201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pic>
        <p:nvPicPr>
          <p:cNvPr id="35" name="Picture 34" descr="Screen Shot 2021-04-17 at 11.56.0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81" y="1424937"/>
            <a:ext cx="4727874" cy="521031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0" name="Right Arrow 39"/>
          <p:cNvSpPr/>
          <p:nvPr/>
        </p:nvSpPr>
        <p:spPr>
          <a:xfrm>
            <a:off x="2337950" y="2582304"/>
            <a:ext cx="176043" cy="169201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2337950" y="2413103"/>
            <a:ext cx="176043" cy="169201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>
            <a:off x="2314307" y="3605836"/>
            <a:ext cx="176043" cy="169201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>
            <a:off x="2314307" y="4489736"/>
            <a:ext cx="176043" cy="169201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45" name="Right Arrow 44"/>
          <p:cNvSpPr/>
          <p:nvPr/>
        </p:nvSpPr>
        <p:spPr>
          <a:xfrm>
            <a:off x="2314307" y="5348428"/>
            <a:ext cx="176043" cy="169201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46" name="Right Arrow 45"/>
          <p:cNvSpPr/>
          <p:nvPr/>
        </p:nvSpPr>
        <p:spPr>
          <a:xfrm>
            <a:off x="2314307" y="5730733"/>
            <a:ext cx="176043" cy="169201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48" name="Right Arrow 47"/>
          <p:cNvSpPr/>
          <p:nvPr/>
        </p:nvSpPr>
        <p:spPr>
          <a:xfrm>
            <a:off x="4673895" y="2413103"/>
            <a:ext cx="176043" cy="169201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49" name="Right Arrow 48"/>
          <p:cNvSpPr/>
          <p:nvPr/>
        </p:nvSpPr>
        <p:spPr>
          <a:xfrm>
            <a:off x="4673895" y="2582304"/>
            <a:ext cx="176043" cy="169201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4673895" y="4489736"/>
            <a:ext cx="176043" cy="169201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>
            <a:off x="4673895" y="4320535"/>
            <a:ext cx="176043" cy="169201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52" name="Right Arrow 51"/>
          <p:cNvSpPr/>
          <p:nvPr/>
        </p:nvSpPr>
        <p:spPr>
          <a:xfrm>
            <a:off x="4673895" y="5037400"/>
            <a:ext cx="176043" cy="169201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Line Analysis</a:t>
            </a:r>
            <a:endParaRPr lang="en-US" dirty="0"/>
          </a:p>
        </p:txBody>
      </p:sp>
      <p:pic>
        <p:nvPicPr>
          <p:cNvPr id="4" name="Content Placeholder 3" descr="Screen Shot 2021-02-27 at 2.32.12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7307" b="-37307"/>
          <a:stretch>
            <a:fillRect/>
          </a:stretch>
        </p:blipFill>
        <p:spPr>
          <a:xfrm>
            <a:off x="4369601" y="3654692"/>
            <a:ext cx="4463258" cy="2775766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Shot 2021-02-27 at 2.32.2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7" y="2360810"/>
            <a:ext cx="4407306" cy="16005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Shot 2021-02-27 at 2.32.4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47" y="1545273"/>
            <a:ext cx="8686801" cy="47656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Shot 2021-02-27 at 2.32.33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537" y="2360809"/>
            <a:ext cx="4034079" cy="16005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 rot="10800000">
            <a:off x="4369601" y="2870525"/>
            <a:ext cx="237072" cy="22398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pic>
        <p:nvPicPr>
          <p:cNvPr id="12" name="Picture 11" descr="Screen Shot 2021-04-17 at 12.18.22 PM 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467" y="4214058"/>
            <a:ext cx="3651748" cy="173315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9" name="Right Arrow 18"/>
          <p:cNvSpPr/>
          <p:nvPr/>
        </p:nvSpPr>
        <p:spPr>
          <a:xfrm rot="10800000">
            <a:off x="3554067" y="4386474"/>
            <a:ext cx="237072" cy="22398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0800000">
            <a:off x="3554067" y="4853017"/>
            <a:ext cx="237072" cy="22398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0800000">
            <a:off x="3554067" y="5275515"/>
            <a:ext cx="237072" cy="22398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132529" y="5275515"/>
            <a:ext cx="237072" cy="22398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4132529" y="5539909"/>
            <a:ext cx="237072" cy="22398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7904382" y="3263953"/>
            <a:ext cx="237072" cy="22398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Morningstar Analysis</a:t>
            </a:r>
            <a:endParaRPr lang="en-US" dirty="0"/>
          </a:p>
        </p:txBody>
      </p:sp>
      <p:pic>
        <p:nvPicPr>
          <p:cNvPr id="16" name="Picture 15" descr="Screen Shot 2021-02-27 at 12.03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413" y="1600200"/>
            <a:ext cx="3326825" cy="245710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Screen Shot 2021-02-27 at 12.03.1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413" y="4231995"/>
            <a:ext cx="3326825" cy="227740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Shot 2021-04-17 at 12.26.5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66" y="1573159"/>
            <a:ext cx="4119803" cy="504751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 rot="10800000">
            <a:off x="2919480" y="2216736"/>
            <a:ext cx="259809" cy="31104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3610400" y="3137936"/>
            <a:ext cx="259809" cy="31104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0800000">
            <a:off x="1912710" y="5848894"/>
            <a:ext cx="259809" cy="31104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10800000">
            <a:off x="3740304" y="5848894"/>
            <a:ext cx="259809" cy="31104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Year Weekly Chart Analysis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945442" y="2955089"/>
            <a:ext cx="207926" cy="18761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639864" y="3599444"/>
            <a:ext cx="207926" cy="18761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420584" y="2371004"/>
            <a:ext cx="207926" cy="18761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Screen Shot 2021-04-17 at 12.42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10" y="1508475"/>
            <a:ext cx="8686413" cy="482276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Year Daily Chart Analysis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945442" y="2955089"/>
            <a:ext cx="207926" cy="18761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639864" y="3599444"/>
            <a:ext cx="207926" cy="18761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420584" y="2371004"/>
            <a:ext cx="207926" cy="18761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VRTX - 1y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83" y="1417638"/>
            <a:ext cx="8655939" cy="487197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Selection Guide</a:t>
            </a:r>
            <a:endParaRPr lang="en-US" dirty="0"/>
          </a:p>
        </p:txBody>
      </p:sp>
      <p:pic>
        <p:nvPicPr>
          <p:cNvPr id="8" name="Picture 7" descr="Screen Shot 2021-04-17 at 1.56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44" y="1417638"/>
            <a:ext cx="7329757" cy="498830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 rot="10800000">
            <a:off x="8073989" y="5756217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0800000">
            <a:off x="8073989" y="5958440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Selection Guide</a:t>
            </a:r>
            <a:endParaRPr lang="en-US" dirty="0"/>
          </a:p>
        </p:txBody>
      </p:sp>
      <p:pic>
        <p:nvPicPr>
          <p:cNvPr id="6" name="Content Placeholder 5" descr="Screen Shot 2021-02-27 at 3.06.52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44049" b="-144049"/>
          <a:stretch>
            <a:fillRect/>
          </a:stretch>
        </p:blipFill>
        <p:spPr>
          <a:xfrm>
            <a:off x="457200" y="-80226"/>
            <a:ext cx="8229600" cy="4525964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 rot="10800000">
            <a:off x="8185567" y="1982713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8185567" y="2184935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8185567" y="2387157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pic>
        <p:nvPicPr>
          <p:cNvPr id="16" name="Picture 15" descr="Screen Shot 2021-04-17 at 1.57.4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01" y="2989148"/>
            <a:ext cx="8563765" cy="314302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7" name="Right Arrow 16"/>
          <p:cNvSpPr/>
          <p:nvPr/>
        </p:nvSpPr>
        <p:spPr>
          <a:xfrm>
            <a:off x="4969233" y="4971980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4126916" y="4971980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0800000">
            <a:off x="6759443" y="5321886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0800000">
            <a:off x="2878304" y="5321886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Selection Guide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5222666" y="1619307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3830822" y="2650427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923641" y="5441958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5446777" y="5907149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pic>
        <p:nvPicPr>
          <p:cNvPr id="11" name="Picture 10" descr="Screen Shot 2021-04-17 at 1.58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00" y="1325992"/>
            <a:ext cx="4852880" cy="5428391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10800000">
            <a:off x="5222666" y="1619307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3830822" y="2650427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0800000">
            <a:off x="5446776" y="5907150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3035696" y="5441958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Selection Guide</a:t>
            </a:r>
            <a:endParaRPr lang="en-US" dirty="0"/>
          </a:p>
        </p:txBody>
      </p:sp>
      <p:pic>
        <p:nvPicPr>
          <p:cNvPr id="7" name="Picture 6" descr="Screen Shot 2021-04-17 at 1.58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21" y="1702350"/>
            <a:ext cx="8453711" cy="417695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0800000">
            <a:off x="3052422" y="4723734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3052422" y="5455945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8462689" y="3190049"/>
            <a:ext cx="224111" cy="20222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180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did I find VRTX?</a:t>
            </a:r>
            <a:endParaRPr lang="en-US" dirty="0"/>
          </a:p>
        </p:txBody>
      </p:sp>
      <p:pic>
        <p:nvPicPr>
          <p:cNvPr id="4" name="Content Placeholder 3" descr="Screen Shot 2021-02-22 at 10.55.28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719" r="-6719"/>
          <a:stretch>
            <a:fillRect/>
          </a:stretch>
        </p:blipFill>
        <p:spPr>
          <a:xfrm>
            <a:off x="179002" y="1071761"/>
            <a:ext cx="4414030" cy="2427546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Shot 2021-02-22 at 10.56.1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032" y="1071761"/>
            <a:ext cx="4312975" cy="2427546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Shot 2021-02-22 at 10.56.2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018" y="3793884"/>
            <a:ext cx="3894979" cy="287660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3074459" y="1304660"/>
            <a:ext cx="344710" cy="31104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7985357" y="1149139"/>
            <a:ext cx="344710" cy="31104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4709707" y="4415840"/>
            <a:ext cx="344710" cy="31104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4786"/>
            <a:ext cx="8229600" cy="4786320"/>
          </a:xfrm>
        </p:spPr>
        <p:txBody>
          <a:bodyPr/>
          <a:lstStyle/>
          <a:p>
            <a:r>
              <a:rPr lang="en-US" dirty="0" smtClean="0"/>
              <a:t>VRTX is a midsized explosive growth company</a:t>
            </a:r>
          </a:p>
          <a:p>
            <a:r>
              <a:rPr lang="en-US" dirty="0" smtClean="0"/>
              <a:t>VRTX is a well managed company</a:t>
            </a:r>
          </a:p>
          <a:p>
            <a:r>
              <a:rPr lang="en-US" dirty="0" smtClean="0"/>
              <a:t>VRTX is on sale trading near it’s 5 year average Low PE</a:t>
            </a:r>
          </a:p>
          <a:p>
            <a:r>
              <a:rPr lang="en-US" dirty="0" smtClean="0"/>
              <a:t>VRTX is a worthy candidate to purchase</a:t>
            </a:r>
          </a:p>
          <a:p>
            <a:r>
              <a:rPr lang="en-US" dirty="0" smtClean="0"/>
              <a:t>VRTX is a buy up to $249.00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Vertex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Vertex discovers, develops, and commercializes transformative medicines for various serious diseases. Their current treatments are primarily focused on cystic fibrosis, but they also have a pipeline of drugs which includes therapies for cancer, pain, inflammatory diseases, influenza, as well as other rare diseases.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Portfolio</a:t>
            </a:r>
            <a:endParaRPr lang="en-US" dirty="0"/>
          </a:p>
        </p:txBody>
      </p:sp>
      <p:pic>
        <p:nvPicPr>
          <p:cNvPr id="4" name="Content Placeholder 3" descr="Screen Shot 2021-02-12 at 11.33.4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838" b="-2838"/>
          <a:stretch>
            <a:fillRect/>
          </a:stretch>
        </p:blipFill>
        <p:spPr>
          <a:xfrm>
            <a:off x="125246" y="1417638"/>
            <a:ext cx="8900494" cy="489492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Long-Term Opportunities in Cystic Fibrosis</a:t>
            </a:r>
            <a:endParaRPr lang="en-US" dirty="0"/>
          </a:p>
        </p:txBody>
      </p:sp>
      <p:pic>
        <p:nvPicPr>
          <p:cNvPr id="4" name="Content Placeholder 3" descr="Screen Shot 2021-02-12 at 11.34.5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055" b="-4055"/>
          <a:stretch>
            <a:fillRect/>
          </a:stretch>
        </p:blipFill>
        <p:spPr>
          <a:xfrm>
            <a:off x="180262" y="1527492"/>
            <a:ext cx="8735040" cy="4803935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Plans for Near-Term Growth in Cystic Fibrosis </a:t>
            </a:r>
            <a:endParaRPr lang="en-US" dirty="0"/>
          </a:p>
        </p:txBody>
      </p:sp>
      <p:pic>
        <p:nvPicPr>
          <p:cNvPr id="4" name="Content Placeholder 3" descr="Screen Shot 2021-02-12 at 11.35.26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9843" b="-9843"/>
          <a:stretch>
            <a:fillRect/>
          </a:stretch>
        </p:blipFill>
        <p:spPr>
          <a:xfrm>
            <a:off x="175424" y="1417638"/>
            <a:ext cx="8843330" cy="48634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CTX001 Market Opportunity</a:t>
            </a:r>
            <a:endParaRPr lang="en-US" dirty="0"/>
          </a:p>
        </p:txBody>
      </p:sp>
      <p:pic>
        <p:nvPicPr>
          <p:cNvPr id="4" name="Content Placeholder 3" descr="Screen Shot 2021-02-12 at 11.37.29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2307" b="-12307"/>
          <a:stretch>
            <a:fillRect/>
          </a:stretch>
        </p:blipFill>
        <p:spPr>
          <a:xfrm>
            <a:off x="177422" y="1263772"/>
            <a:ext cx="8841332" cy="4862392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Business Model</a:t>
            </a:r>
            <a:endParaRPr lang="en-US" dirty="0"/>
          </a:p>
        </p:txBody>
      </p:sp>
      <p:pic>
        <p:nvPicPr>
          <p:cNvPr id="4" name="Content Placeholder 3" descr="Screen Shot 2021-02-12 at 11.30.15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9237" b="-9237"/>
          <a:stretch>
            <a:fillRect/>
          </a:stretch>
        </p:blipFill>
        <p:spPr>
          <a:xfrm>
            <a:off x="177422" y="1578143"/>
            <a:ext cx="8841332" cy="4862392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Growth</a:t>
            </a:r>
            <a:endParaRPr lang="en-US" dirty="0"/>
          </a:p>
        </p:txBody>
      </p:sp>
      <p:pic>
        <p:nvPicPr>
          <p:cNvPr id="6" name="Content Placeholder 5" descr="Screen Shot 2021-02-12 at 11.38.18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252" b="-7252"/>
          <a:stretch>
            <a:fillRect/>
          </a:stretch>
        </p:blipFill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824-7D0C-984A-B1FB-1E83C93CF08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218</Words>
  <Application>Microsoft Macintosh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Vertex Pharmaceuticals Incorporated</vt:lpstr>
      <vt:lpstr>How did I find VRTX?</vt:lpstr>
      <vt:lpstr>What does Vertex do?</vt:lpstr>
      <vt:lpstr>Treatment Portfolio</vt:lpstr>
      <vt:lpstr>Long-Term Opportunities in Cystic Fibrosis</vt:lpstr>
      <vt:lpstr>Plans for Near-Term Growth in Cystic Fibrosis </vt:lpstr>
      <vt:lpstr>CTX001 Market Opportunity</vt:lpstr>
      <vt:lpstr>Vertex Business Model</vt:lpstr>
      <vt:lpstr>Revenue Growth</vt:lpstr>
      <vt:lpstr>Profitability &amp; Cash Flow</vt:lpstr>
      <vt:lpstr>Yahoo Finance Analysis</vt:lpstr>
      <vt:lpstr>Value Line Analysis</vt:lpstr>
      <vt:lpstr>Morningstar Analysis</vt:lpstr>
      <vt:lpstr>3 Year Weekly Chart Analysis</vt:lpstr>
      <vt:lpstr>1 Year Daily Chart Analysis</vt:lpstr>
      <vt:lpstr>Stock Selection Guide</vt:lpstr>
      <vt:lpstr>Stock Selection Guide</vt:lpstr>
      <vt:lpstr>Stock Selection Guide</vt:lpstr>
      <vt:lpstr>Stock Selection Guide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Vertex Pharmaceuticals Incorporated</dc:title>
  <dc:creator>Jonathan Timmes</dc:creator>
  <cp:lastModifiedBy>Jonathan Timmes</cp:lastModifiedBy>
  <cp:revision>140</cp:revision>
  <dcterms:created xsi:type="dcterms:W3CDTF">2021-04-20T14:54:13Z</dcterms:created>
  <dcterms:modified xsi:type="dcterms:W3CDTF">2021-04-20T14:58:11Z</dcterms:modified>
</cp:coreProperties>
</file>