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15"/>
  </p:notesMasterIdLst>
  <p:handoutMasterIdLst>
    <p:handoutMasterId r:id="rId16"/>
  </p:handoutMasterIdLst>
  <p:sldIdLst>
    <p:sldId id="366" r:id="rId3"/>
    <p:sldId id="360" r:id="rId4"/>
    <p:sldId id="1918" r:id="rId5"/>
    <p:sldId id="1917" r:id="rId6"/>
    <p:sldId id="1923" r:id="rId7"/>
    <p:sldId id="1924" r:id="rId8"/>
    <p:sldId id="1925" r:id="rId9"/>
    <p:sldId id="1926" r:id="rId10"/>
    <p:sldId id="1927" r:id="rId11"/>
    <p:sldId id="1928" r:id="rId12"/>
    <p:sldId id="1919" r:id="rId13"/>
    <p:sldId id="1920" r:id="rId14"/>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6AF00"/>
    <a:srgbClr val="FF9933"/>
    <a:srgbClr val="00458A"/>
    <a:srgbClr val="CC00CC"/>
    <a:srgbClr val="5FF62A"/>
    <a:srgbClr val="0071E2"/>
    <a:srgbClr val="FF2121"/>
    <a:srgbClr val="9933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0588" autoAdjust="0"/>
  </p:normalViewPr>
  <p:slideViewPr>
    <p:cSldViewPr>
      <p:cViewPr varScale="1">
        <p:scale>
          <a:sx n="71" d="100"/>
          <a:sy n="71" d="100"/>
        </p:scale>
        <p:origin x="82" y="14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469"/>
    </p:cViewPr>
  </p:sorterViewPr>
  <p:notesViewPr>
    <p:cSldViewPr>
      <p:cViewPr varScale="1">
        <p:scale>
          <a:sx n="85" d="100"/>
          <a:sy n="85" d="100"/>
        </p:scale>
        <p:origin x="2088" y="53"/>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0" y="0"/>
            <a:ext cx="923607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583680"/>
            <a:ext cx="832104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7955915" y="6584315"/>
            <a:ext cx="12801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5231638" y="0"/>
            <a:ext cx="4002299" cy="347504"/>
          </a:xfrm>
          <a:prstGeom prst="rect">
            <a:avLst/>
          </a:prstGeom>
        </p:spPr>
        <p:txBody>
          <a:bodyPr vert="horz" lIns="92485" tIns="46243" rIns="92485" bIns="46243" rtlCol="0"/>
          <a:lstStyle>
            <a:lvl1pPr algn="r">
              <a:defRPr sz="1200"/>
            </a:lvl1pPr>
          </a:lstStyle>
          <a:p>
            <a:fld id="{E52113C5-E00A-4258-B6C8-79E2386AC8A6}" type="datetimeFigureOut">
              <a:rPr lang="en-US" smtClean="0"/>
              <a:t>9/12/2023</a:t>
            </a:fld>
            <a:endParaRPr lang="en-US" dirty="0"/>
          </a:p>
        </p:txBody>
      </p:sp>
      <p:sp>
        <p:nvSpPr>
          <p:cNvPr id="4" name="Slide Image Placeholder 3"/>
          <p:cNvSpPr>
            <a:spLocks noGrp="1" noRot="1" noChangeAspect="1"/>
          </p:cNvSpPr>
          <p:nvPr>
            <p:ph type="sldImg" idx="2"/>
          </p:nvPr>
        </p:nvSpPr>
        <p:spPr>
          <a:xfrm>
            <a:off x="2303463" y="522288"/>
            <a:ext cx="4629150" cy="2605087"/>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8" y="6601365"/>
            <a:ext cx="4002299" cy="347504"/>
          </a:xfrm>
          <a:prstGeom prst="rect">
            <a:avLst/>
          </a:prstGeom>
        </p:spPr>
        <p:txBody>
          <a:bodyPr vert="horz" lIns="92485" tIns="46243" rIns="92485" bIns="46243"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289463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522288"/>
            <a:ext cx="4629150" cy="2605087"/>
          </a:xfrm>
        </p:spPr>
      </p:sp>
      <p:sp>
        <p:nvSpPr>
          <p:cNvPr id="3" name="Notes Placeholder 2"/>
          <p:cNvSpPr>
            <a:spLocks noGrp="1"/>
          </p:cNvSpPr>
          <p:nvPr>
            <p:ph type="body" idx="1"/>
          </p:nvPr>
        </p:nvSpPr>
        <p:spPr/>
        <p:txBody>
          <a:bodyPr/>
          <a:lstStyle/>
          <a:p>
            <a:r>
              <a:rPr lang="en-US" dirty="0"/>
              <a:t>As appropriate for live sessions, remove last line about session being recording.</a:t>
            </a:r>
          </a:p>
        </p:txBody>
      </p:sp>
      <p:sp>
        <p:nvSpPr>
          <p:cNvPr id="4" name="Slide Number Placeholder 3"/>
          <p:cNvSpPr>
            <a:spLocks noGrp="1"/>
          </p:cNvSpPr>
          <p:nvPr>
            <p:ph type="sldNum" sz="quarter" idx="10"/>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276808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2"/>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98D6C3F-0BE6-4103-9D9F-CF3A98F41C1D}" type="datetime1">
              <a:rPr lang="en-US" smtClean="0"/>
              <a:t>9/12/2023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456BDDB-2EA1-411E-BD52-2DD2677EEB42}" type="datetime1">
              <a:rPr lang="en-US" smtClean="0"/>
              <a:t>9/12/2023</a:t>
            </a:fld>
            <a:endParaRPr lang="en-US" dirty="0"/>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3"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EC26CD5-4345-48D2-89EF-E549AB679735}" type="datetime1">
              <a:rPr lang="en-US" smtClean="0"/>
              <a:t>9/12/2023</a:t>
            </a:fld>
            <a:endParaRPr lang="en-US" dirty="0"/>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2"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9DB64385-6356-472C-ADF6-4367A7B901CF}" type="datetime1">
              <a:rPr lang="en-US" smtClean="0"/>
              <a:t>9/12/2023</a:t>
            </a:fld>
            <a:endParaRPr lang="en-US" dirty="0"/>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6"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55F7E2D-8052-4334-9C69-A426A326F58B}" type="datetime1">
              <a:rPr lang="en-US" smtClean="0"/>
              <a:t>9/12/2023</a:t>
            </a:fld>
            <a:endParaRPr lang="en-US" dirty="0"/>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04800" y="76200"/>
            <a:ext cx="11684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9"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8611481-767A-472F-9747-B1ABCE0A10EC}" type="datetime1">
              <a:rPr lang="en-US" smtClean="0"/>
              <a:t>9/12/2023</a:t>
            </a:fld>
            <a:endParaRPr lang="en-US" dirty="0"/>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33" y="6423601"/>
            <a:ext cx="12182767"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609600" y="18288"/>
            <a:ext cx="1950720" cy="329184"/>
          </a:xfrm>
        </p:spPr>
        <p:txBody>
          <a:bodyPr/>
          <a:lstStyle/>
          <a:p>
            <a:fld id="{2F8CF672-42BF-4BF9-8EFE-FC65F22BE002}" type="datetime1">
              <a:rPr lang="en-US" smtClean="0"/>
              <a:t>9/12/2023</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FE68-4C74-483D-87DE-8E0FCAF42E8A}" type="datetime1">
              <a:rPr lang="en-US" smtClean="0"/>
              <a:t>9/12/2023</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60500"/>
            <a:ext cx="53848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EBE9CF0-EB8D-45DF-9C2B-2C313571B1E7}" type="datetime1">
              <a:rPr lang="en-US" smtClean="0"/>
              <a:t>9/12/2023</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0960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339840" y="1460499"/>
            <a:ext cx="524256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339840" y="2222500"/>
            <a:ext cx="524256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10D3A6A2-D5C2-4DF5-B1A7-F379B3A62C45}" type="datetime1">
              <a:rPr lang="en-US" smtClean="0"/>
              <a:t>9/12/2023</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6096000" y="1475742"/>
            <a:ext cx="1061"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F4933-0877-4D8C-9F91-63757D35EF2E}" type="datetime1">
              <a:rPr lang="en-US" smtClean="0"/>
              <a:t>9/12/2023</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D0A8-39CB-4842-A8FB-6815808A291B}" type="datetime1">
              <a:rPr lang="en-US" smtClean="0"/>
              <a:t>9/12/2023</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4"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0C5D4FB5-C272-4EFD-99AF-093226C3106E}" type="datetime1">
              <a:rPr lang="en-US" smtClean="0"/>
              <a:t>9/12/2023</a:t>
            </a:fld>
            <a:endParaRPr lang="en-US" dirty="0"/>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12192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04800" y="381000"/>
            <a:ext cx="115824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3917" y="41928"/>
            <a:ext cx="287831" cy="281905"/>
          </a:xfrm>
          <a:prstGeom prst="rect">
            <a:avLst/>
          </a:prstGeom>
        </p:spPr>
      </p:pic>
      <p:sp>
        <p:nvSpPr>
          <p:cNvPr id="4" name="Date Placeholder 3"/>
          <p:cNvSpPr>
            <a:spLocks noGrp="1"/>
          </p:cNvSpPr>
          <p:nvPr>
            <p:ph type="dt" sz="half" idx="2"/>
          </p:nvPr>
        </p:nvSpPr>
        <p:spPr bwMode="white">
          <a:xfrm>
            <a:off x="609600" y="18288"/>
            <a:ext cx="1524000" cy="329184"/>
          </a:xfrm>
          <a:prstGeom prst="rect">
            <a:avLst/>
          </a:prstGeom>
        </p:spPr>
        <p:txBody>
          <a:bodyPr vert="horz" lIns="91440" tIns="45720" rIns="91440" bIns="45720" rtlCol="0" anchor="ctr"/>
          <a:lstStyle>
            <a:lvl1pPr algn="l">
              <a:defRPr sz="1200" b="1">
                <a:solidFill>
                  <a:srgbClr val="FFFFFF"/>
                </a:solidFill>
              </a:defRPr>
            </a:lvl1pPr>
          </a:lstStyle>
          <a:p>
            <a:fld id="{95968B5B-D69B-4461-B92E-578436374BDB}" type="datetime1">
              <a:rPr lang="en-US" smtClean="0"/>
              <a:t>9/12/2023</a:t>
            </a:fld>
            <a:endParaRPr lang="en-US" dirty="0"/>
          </a:p>
        </p:txBody>
      </p:sp>
      <p:sp>
        <p:nvSpPr>
          <p:cNvPr id="5" name="Footer Placeholder 4"/>
          <p:cNvSpPr>
            <a:spLocks noGrp="1"/>
          </p:cNvSpPr>
          <p:nvPr>
            <p:ph type="ftr" sz="quarter" idx="3"/>
          </p:nvPr>
        </p:nvSpPr>
        <p:spPr bwMode="white">
          <a:xfrm>
            <a:off x="2133600" y="18288"/>
            <a:ext cx="8128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10769600" y="18288"/>
            <a:ext cx="14224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6"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21325C0A-6950-4BD0-BBD2-799E12702978}" type="datetime1">
              <a:rPr lang="en-US" smtClean="0"/>
              <a:t>9/12/2023</a:t>
            </a:fld>
            <a:endParaRPr lang="en-US" dirty="0"/>
          </a:p>
        </p:txBody>
      </p:sp>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0DD399F-144B-4A12-8788-70E03D48733B}"/>
              </a:ext>
            </a:extLst>
          </p:cNvPr>
          <p:cNvSpPr>
            <a:spLocks noGrp="1"/>
          </p:cNvSpPr>
          <p:nvPr>
            <p:ph type="title"/>
          </p:nvPr>
        </p:nvSpPr>
        <p:spPr/>
        <p:txBody>
          <a:bodyPr/>
          <a:lstStyle/>
          <a:p>
            <a:pPr algn="ctr"/>
            <a:r>
              <a:rPr lang="en-US" dirty="0" smtClean="0"/>
              <a:t>2</a:t>
            </a:r>
            <a:r>
              <a:rPr lang="en-US" baseline="30000" dirty="0" smtClean="0"/>
              <a:t>nd</a:t>
            </a:r>
            <a:r>
              <a:rPr lang="en-US" dirty="0" smtClean="0"/>
              <a:t> quarter 2023 Earnings report</a:t>
            </a:r>
            <a:endParaRPr lang="en-US" dirty="0"/>
          </a:p>
        </p:txBody>
      </p:sp>
      <p:sp>
        <p:nvSpPr>
          <p:cNvPr id="4" name="Slide Number Placeholder 3">
            <a:extLst>
              <a:ext uri="{FF2B5EF4-FFF2-40B4-BE49-F238E27FC236}">
                <a16:creationId xmlns:a16="http://schemas.microsoft.com/office/drawing/2014/main" xmlns="" id="{5C3A4AEE-751B-431C-838C-32432B33219F}"/>
              </a:ext>
            </a:extLst>
          </p:cNvPr>
          <p:cNvSpPr>
            <a:spLocks noGrp="1"/>
          </p:cNvSpPr>
          <p:nvPr>
            <p:ph type="sldNum" sz="quarter" idx="4"/>
          </p:nvPr>
        </p:nvSpPr>
        <p:spPr/>
        <p:txBody>
          <a:bodyPr/>
          <a:lstStyle/>
          <a:p>
            <a:fld id="{D22C6722-3C2F-4848-B4F2-F0D2030C0D10}" type="slidenum">
              <a:rPr lang="en-US" smtClean="0"/>
              <a:pPr/>
              <a:t>1</a:t>
            </a:fld>
            <a:endParaRPr lang="en-US" dirty="0"/>
          </a:p>
        </p:txBody>
      </p:sp>
      <p:sp>
        <p:nvSpPr>
          <p:cNvPr id="5" name="Footer Placeholder 4">
            <a:extLst>
              <a:ext uri="{FF2B5EF4-FFF2-40B4-BE49-F238E27FC236}">
                <a16:creationId xmlns:a16="http://schemas.microsoft.com/office/drawing/2014/main" xmlns="" id="{2B26884E-F42E-498D-A6E3-7C38A304F633}"/>
              </a:ext>
            </a:extLst>
          </p:cNvPr>
          <p:cNvSpPr>
            <a:spLocks noGrp="1"/>
          </p:cNvSpPr>
          <p:nvPr>
            <p:ph type="ftr" sz="quarter" idx="3"/>
          </p:nvPr>
        </p:nvSpPr>
        <p:spPr/>
        <p:txBody>
          <a:bodyPr/>
          <a:lstStyle/>
          <a:p>
            <a:r>
              <a:rPr lang="en-US" dirty="0"/>
              <a:t>WWW.BETTERINVESTING.ORG</a:t>
            </a:r>
          </a:p>
        </p:txBody>
      </p:sp>
      <p:sp>
        <p:nvSpPr>
          <p:cNvPr id="2" name="Subtitle 6">
            <a:extLst>
              <a:ext uri="{FF2B5EF4-FFF2-40B4-BE49-F238E27FC236}">
                <a16:creationId xmlns:a16="http://schemas.microsoft.com/office/drawing/2014/main" xmlns="" id="{B79CB90A-3490-4D60-AAB5-FC2F004F2A4E}"/>
              </a:ext>
            </a:extLst>
          </p:cNvPr>
          <p:cNvSpPr txBox="1">
            <a:spLocks/>
          </p:cNvSpPr>
          <p:nvPr/>
        </p:nvSpPr>
        <p:spPr>
          <a:xfrm>
            <a:off x="3581400" y="4586604"/>
            <a:ext cx="5867400" cy="1128396"/>
          </a:xfrm>
          <a:prstGeom prst="rect">
            <a:avLst/>
          </a:prstGeom>
        </p:spPr>
        <p:txBody>
          <a:bodyPr vert="horz" lIns="91440" tIns="45720" rIns="91440" bIns="45720" rtlCol="0">
            <a:normAutofit/>
          </a:bodyPr>
          <a:lstStyle>
            <a:lvl1pPr marL="0" indent="0" algn="l" defTabSz="914400" rtl="0" eaLnBrk="1" latinLnBrk="0" hangingPunct="1">
              <a:spcBef>
                <a:spcPts val="8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ctr" defTabSz="914400" rtl="0" eaLnBrk="1" latinLnBrk="0" hangingPunct="1">
              <a:spcBef>
                <a:spcPts val="75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ts val="7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dirty="0"/>
              <a:t>September </a:t>
            </a:r>
            <a:r>
              <a:rPr lang="en-US" dirty="0" smtClean="0"/>
              <a:t>12, </a:t>
            </a:r>
            <a:r>
              <a:rPr lang="en-US" dirty="0"/>
              <a:t>2023</a:t>
            </a:r>
          </a:p>
          <a:p>
            <a:pPr algn="ctr"/>
            <a:r>
              <a:rPr lang="en-US" dirty="0"/>
              <a:t>Sponsored by</a:t>
            </a:r>
          </a:p>
          <a:p>
            <a:pPr algn="ctr"/>
            <a:endParaRPr lang="en-US" dirty="0"/>
          </a:p>
        </p:txBody>
      </p:sp>
      <p:sp>
        <p:nvSpPr>
          <p:cNvPr id="8" name="TextBox 7"/>
          <p:cNvSpPr txBox="1"/>
          <p:nvPr/>
        </p:nvSpPr>
        <p:spPr>
          <a:xfrm>
            <a:off x="2895600" y="2362200"/>
            <a:ext cx="7543800" cy="1846659"/>
          </a:xfrm>
          <a:prstGeom prst="rect">
            <a:avLst/>
          </a:prstGeom>
          <a:noFill/>
        </p:spPr>
        <p:txBody>
          <a:bodyPr wrap="square" rtlCol="0">
            <a:spAutoFit/>
          </a:bodyPr>
          <a:lstStyle/>
          <a:p>
            <a:pPr algn="ctr"/>
            <a:r>
              <a:rPr lang="en-US" sz="3200" dirty="0" smtClean="0"/>
              <a:t>Western Alliance Bancorp (WAL)</a:t>
            </a:r>
          </a:p>
          <a:p>
            <a:pPr algn="ctr"/>
            <a:endParaRPr lang="en-US" sz="3200" dirty="0"/>
          </a:p>
          <a:p>
            <a:pPr algn="ctr"/>
            <a:r>
              <a:rPr lang="en-US" sz="3200" dirty="0" smtClean="0"/>
              <a:t>Stock Watcher: Sheryl Patterson</a:t>
            </a:r>
          </a:p>
          <a:p>
            <a:endParaRPr lang="en-US" dirty="0"/>
          </a:p>
        </p:txBody>
      </p:sp>
    </p:spTree>
    <p:extLst>
      <p:ext uri="{BB962C8B-B14F-4D97-AF65-F5344CB8AC3E}">
        <p14:creationId xmlns:p14="http://schemas.microsoft.com/office/powerpoint/2010/main" val="3966088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10</a:t>
            </a:fld>
            <a:endParaRPr lang="en-US" dirty="0"/>
          </a:p>
        </p:txBody>
      </p:sp>
      <p:pic>
        <p:nvPicPr>
          <p:cNvPr id="4" name="Picture 3"/>
          <p:cNvPicPr>
            <a:picLocks noChangeAspect="1"/>
          </p:cNvPicPr>
          <p:nvPr/>
        </p:nvPicPr>
        <p:blipFill>
          <a:blip r:embed="rId2"/>
          <a:stretch>
            <a:fillRect/>
          </a:stretch>
        </p:blipFill>
        <p:spPr>
          <a:xfrm>
            <a:off x="936433" y="0"/>
            <a:ext cx="10319133" cy="6858000"/>
          </a:xfrm>
          <a:prstGeom prst="rect">
            <a:avLst/>
          </a:prstGeom>
        </p:spPr>
      </p:pic>
    </p:spTree>
    <p:extLst>
      <p:ext uri="{BB962C8B-B14F-4D97-AF65-F5344CB8AC3E}">
        <p14:creationId xmlns:p14="http://schemas.microsoft.com/office/powerpoint/2010/main" val="37603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11</a:t>
            </a:fld>
            <a:endParaRPr lang="en-US" dirty="0"/>
          </a:p>
        </p:txBody>
      </p:sp>
      <p:pic>
        <p:nvPicPr>
          <p:cNvPr id="4" name="Picture 3"/>
          <p:cNvPicPr>
            <a:picLocks noChangeAspect="1"/>
          </p:cNvPicPr>
          <p:nvPr/>
        </p:nvPicPr>
        <p:blipFill>
          <a:blip r:embed="rId2"/>
          <a:stretch>
            <a:fillRect/>
          </a:stretch>
        </p:blipFill>
        <p:spPr>
          <a:xfrm>
            <a:off x="157162" y="1019175"/>
            <a:ext cx="11877675" cy="4819650"/>
          </a:xfrm>
          <a:prstGeom prst="rect">
            <a:avLst/>
          </a:prstGeom>
        </p:spPr>
      </p:pic>
    </p:spTree>
    <p:extLst>
      <p:ext uri="{BB962C8B-B14F-4D97-AF65-F5344CB8AC3E}">
        <p14:creationId xmlns:p14="http://schemas.microsoft.com/office/powerpoint/2010/main" val="76515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12</a:t>
            </a:fld>
            <a:endParaRPr lang="en-US" dirty="0"/>
          </a:p>
        </p:txBody>
      </p:sp>
      <p:pic>
        <p:nvPicPr>
          <p:cNvPr id="4" name="Picture 3"/>
          <p:cNvPicPr>
            <a:picLocks noChangeAspect="1"/>
          </p:cNvPicPr>
          <p:nvPr/>
        </p:nvPicPr>
        <p:blipFill>
          <a:blip r:embed="rId2"/>
          <a:stretch>
            <a:fillRect/>
          </a:stretch>
        </p:blipFill>
        <p:spPr>
          <a:xfrm>
            <a:off x="457200" y="457200"/>
            <a:ext cx="11277600" cy="6248400"/>
          </a:xfrm>
          <a:prstGeom prst="rect">
            <a:avLst/>
          </a:prstGeom>
        </p:spPr>
      </p:pic>
    </p:spTree>
    <p:extLst>
      <p:ext uri="{BB962C8B-B14F-4D97-AF65-F5344CB8AC3E}">
        <p14:creationId xmlns:p14="http://schemas.microsoft.com/office/powerpoint/2010/main" val="26725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4" name="Slide Number Placeholder 3"/>
          <p:cNvSpPr>
            <a:spLocks noGrp="1"/>
          </p:cNvSpPr>
          <p:nvPr>
            <p:ph type="sldNum" sz="quarter" idx="12"/>
          </p:nvPr>
        </p:nvSpPr>
        <p:spPr/>
        <p:txBody>
          <a:bodyPr/>
          <a:lstStyle/>
          <a:p>
            <a:fld id="{B7C7DEAE-B1FF-4F0D-9790-23B38FF51CAA}" type="slidenum">
              <a:rPr lang="en-US" smtClean="0"/>
              <a:pPr/>
              <a:t>2</a:t>
            </a:fld>
            <a:endParaRPr lang="en-US" dirty="0"/>
          </a:p>
        </p:txBody>
      </p:sp>
      <p:sp>
        <p:nvSpPr>
          <p:cNvPr id="6" name="Footer Placeholder 5"/>
          <p:cNvSpPr>
            <a:spLocks noGrp="1"/>
          </p:cNvSpPr>
          <p:nvPr>
            <p:ph type="ftr" sz="quarter" idx="3"/>
          </p:nvPr>
        </p:nvSpPr>
        <p:spPr>
          <a:xfrm>
            <a:off x="3505200" y="18288"/>
            <a:ext cx="5212080" cy="329184"/>
          </a:xfrm>
        </p:spPr>
        <p:txBody>
          <a:bodyPr/>
          <a:lstStyle/>
          <a:p>
            <a:r>
              <a:rPr lang="fr-FR" dirty="0"/>
              <a:t>WWW.BETTERINVESTING.ORG</a:t>
            </a:r>
            <a:endParaRPr lang="en-US" dirty="0"/>
          </a:p>
        </p:txBody>
      </p:sp>
      <p:sp>
        <p:nvSpPr>
          <p:cNvPr id="8" name="Content Placeholder 2">
            <a:extLst>
              <a:ext uri="{FF2B5EF4-FFF2-40B4-BE49-F238E27FC236}">
                <a16:creationId xmlns:a16="http://schemas.microsoft.com/office/drawing/2014/main" xmlns="" id="{FB10E344-5EB4-7C87-700A-C54A578C773B}"/>
              </a:ext>
            </a:extLst>
          </p:cNvPr>
          <p:cNvSpPr>
            <a:spLocks noGrp="1"/>
          </p:cNvSpPr>
          <p:nvPr>
            <p:ph idx="1"/>
          </p:nvPr>
        </p:nvSpPr>
        <p:spPr>
          <a:xfrm>
            <a:off x="685800" y="1219200"/>
            <a:ext cx="11201400" cy="5638801"/>
          </a:xfrm>
        </p:spPr>
        <p:txBody>
          <a:bodyPr>
            <a:noAutofit/>
          </a:bodyPr>
          <a:lstStyle/>
          <a:p>
            <a:pPr lvl="0"/>
            <a:r>
              <a:rPr lang="en-US" sz="1800" dirty="0"/>
              <a:t>The information in </a:t>
            </a:r>
            <a:r>
              <a:rPr lang="en-US" sz="1800" b="1" dirty="0"/>
              <a:t>this presentation is for educational purposes only </a:t>
            </a:r>
            <a:r>
              <a:rPr lang="en-US" sz="1800" dirty="0"/>
              <a:t>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800" baseline="30000" dirty="0"/>
              <a:t>TM</a:t>
            </a:r>
            <a:r>
              <a:rPr lang="en-US" sz="1800" dirty="0"/>
              <a:t> National Association of Investors Corporation (“BI”). The views expressed are those of the instructors, commentators, guests and participants, as the case may be, and do not necessarily represent those of BetterInvesting. </a:t>
            </a:r>
            <a:r>
              <a:rPr lang="en-US" sz="1800" b="1" dirty="0"/>
              <a:t>Investors should conduct their own review and analysis of any company</a:t>
            </a:r>
            <a:r>
              <a:rPr lang="en-US" sz="1800" dirty="0"/>
              <a:t> of interest before making an investment decision.</a:t>
            </a:r>
          </a:p>
          <a:p>
            <a:pPr lvl="0"/>
            <a:r>
              <a:rPr lang="en-US" sz="1800" b="1" dirty="0"/>
              <a:t>Securities discussed may be held by the presenters in their own personal portfolios. </a:t>
            </a:r>
            <a:r>
              <a:rPr lang="en-US" sz="1800" dirty="0"/>
              <a:t>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r>
              <a:rPr lang="en-US" sz="1800" dirty="0"/>
              <a:t>This presentation may contain images of websites and products, or services not endorsed by BetterInvesting. </a:t>
            </a:r>
            <a:r>
              <a:rPr lang="en-US" sz="1800" b="1" dirty="0"/>
              <a:t>The presenters are not endorsing or promoting the use of these websites, products or services</a:t>
            </a:r>
            <a:r>
              <a:rPr lang="en-US" sz="1800" dirty="0"/>
              <a:t>.</a:t>
            </a:r>
          </a:p>
          <a:p>
            <a:endParaRPr lang="en-US" sz="1000" dirty="0"/>
          </a:p>
        </p:txBody>
      </p:sp>
    </p:spTree>
    <p:extLst>
      <p:ext uri="{BB962C8B-B14F-4D97-AF65-F5344CB8AC3E}">
        <p14:creationId xmlns:p14="http://schemas.microsoft.com/office/powerpoint/2010/main" val="98345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3</a:t>
            </a:fld>
            <a:endParaRPr lang="en-US" dirty="0"/>
          </a:p>
        </p:txBody>
      </p:sp>
      <p:pic>
        <p:nvPicPr>
          <p:cNvPr id="6" name="Picture 5"/>
          <p:cNvPicPr>
            <a:picLocks noChangeAspect="1"/>
          </p:cNvPicPr>
          <p:nvPr/>
        </p:nvPicPr>
        <p:blipFill>
          <a:blip r:embed="rId2"/>
          <a:stretch>
            <a:fillRect/>
          </a:stretch>
        </p:blipFill>
        <p:spPr>
          <a:xfrm>
            <a:off x="711598" y="685800"/>
            <a:ext cx="10870802" cy="5638800"/>
          </a:xfrm>
          <a:prstGeom prst="rect">
            <a:avLst/>
          </a:prstGeom>
        </p:spPr>
      </p:pic>
    </p:spTree>
    <p:extLst>
      <p:ext uri="{BB962C8B-B14F-4D97-AF65-F5344CB8AC3E}">
        <p14:creationId xmlns:p14="http://schemas.microsoft.com/office/powerpoint/2010/main" val="1898503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4</a:t>
            </a:fld>
            <a:endParaRPr lang="en-US" dirty="0"/>
          </a:p>
        </p:txBody>
      </p:sp>
      <p:pic>
        <p:nvPicPr>
          <p:cNvPr id="6" name="Picture 5"/>
          <p:cNvPicPr>
            <a:picLocks noChangeAspect="1"/>
          </p:cNvPicPr>
          <p:nvPr/>
        </p:nvPicPr>
        <p:blipFill>
          <a:blip r:embed="rId2"/>
          <a:stretch>
            <a:fillRect/>
          </a:stretch>
        </p:blipFill>
        <p:spPr>
          <a:xfrm>
            <a:off x="609600" y="1009650"/>
            <a:ext cx="10744199" cy="5314950"/>
          </a:xfrm>
          <a:prstGeom prst="rect">
            <a:avLst/>
          </a:prstGeom>
        </p:spPr>
      </p:pic>
    </p:spTree>
    <p:extLst>
      <p:ext uri="{BB962C8B-B14F-4D97-AF65-F5344CB8AC3E}">
        <p14:creationId xmlns:p14="http://schemas.microsoft.com/office/powerpoint/2010/main" val="1214287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5</a:t>
            </a:fld>
            <a:endParaRPr lang="en-US" dirty="0"/>
          </a:p>
        </p:txBody>
      </p:sp>
      <p:pic>
        <p:nvPicPr>
          <p:cNvPr id="4" name="Picture 3"/>
          <p:cNvPicPr>
            <a:picLocks noChangeAspect="1"/>
          </p:cNvPicPr>
          <p:nvPr/>
        </p:nvPicPr>
        <p:blipFill>
          <a:blip r:embed="rId2"/>
          <a:stretch>
            <a:fillRect/>
          </a:stretch>
        </p:blipFill>
        <p:spPr>
          <a:xfrm>
            <a:off x="609600" y="457200"/>
            <a:ext cx="11049000" cy="6248400"/>
          </a:xfrm>
          <a:prstGeom prst="rect">
            <a:avLst/>
          </a:prstGeom>
        </p:spPr>
      </p:pic>
    </p:spTree>
    <p:extLst>
      <p:ext uri="{BB962C8B-B14F-4D97-AF65-F5344CB8AC3E}">
        <p14:creationId xmlns:p14="http://schemas.microsoft.com/office/powerpoint/2010/main" val="3127945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6</a:t>
            </a:fld>
            <a:endParaRPr lang="en-US" dirty="0"/>
          </a:p>
        </p:txBody>
      </p:sp>
      <p:pic>
        <p:nvPicPr>
          <p:cNvPr id="4" name="Picture 3"/>
          <p:cNvPicPr>
            <a:picLocks noChangeAspect="1"/>
          </p:cNvPicPr>
          <p:nvPr/>
        </p:nvPicPr>
        <p:blipFill>
          <a:blip r:embed="rId2"/>
          <a:stretch>
            <a:fillRect/>
          </a:stretch>
        </p:blipFill>
        <p:spPr>
          <a:xfrm>
            <a:off x="152400" y="904874"/>
            <a:ext cx="11887200" cy="5572125"/>
          </a:xfrm>
          <a:prstGeom prst="rect">
            <a:avLst/>
          </a:prstGeom>
        </p:spPr>
      </p:pic>
    </p:spTree>
    <p:extLst>
      <p:ext uri="{BB962C8B-B14F-4D97-AF65-F5344CB8AC3E}">
        <p14:creationId xmlns:p14="http://schemas.microsoft.com/office/powerpoint/2010/main" val="1666283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7</a:t>
            </a:fld>
            <a:endParaRPr lang="en-US" dirty="0"/>
          </a:p>
        </p:txBody>
      </p:sp>
      <p:pic>
        <p:nvPicPr>
          <p:cNvPr id="4" name="Picture 3"/>
          <p:cNvPicPr>
            <a:picLocks noChangeAspect="1"/>
          </p:cNvPicPr>
          <p:nvPr/>
        </p:nvPicPr>
        <p:blipFill>
          <a:blip r:embed="rId2"/>
          <a:stretch>
            <a:fillRect/>
          </a:stretch>
        </p:blipFill>
        <p:spPr>
          <a:xfrm>
            <a:off x="915826" y="347472"/>
            <a:ext cx="10360348" cy="6510528"/>
          </a:xfrm>
          <a:prstGeom prst="rect">
            <a:avLst/>
          </a:prstGeom>
        </p:spPr>
      </p:pic>
    </p:spTree>
    <p:extLst>
      <p:ext uri="{BB962C8B-B14F-4D97-AF65-F5344CB8AC3E}">
        <p14:creationId xmlns:p14="http://schemas.microsoft.com/office/powerpoint/2010/main" val="3444496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8</a:t>
            </a:fld>
            <a:endParaRPr lang="en-US" dirty="0"/>
          </a:p>
        </p:txBody>
      </p:sp>
      <p:pic>
        <p:nvPicPr>
          <p:cNvPr id="4" name="Picture 3"/>
          <p:cNvPicPr>
            <a:picLocks noChangeAspect="1"/>
          </p:cNvPicPr>
          <p:nvPr/>
        </p:nvPicPr>
        <p:blipFill>
          <a:blip r:embed="rId2"/>
          <a:stretch>
            <a:fillRect/>
          </a:stretch>
        </p:blipFill>
        <p:spPr>
          <a:xfrm>
            <a:off x="914400" y="368091"/>
            <a:ext cx="10319047" cy="6858000"/>
          </a:xfrm>
          <a:prstGeom prst="rect">
            <a:avLst/>
          </a:prstGeom>
        </p:spPr>
      </p:pic>
    </p:spTree>
    <p:extLst>
      <p:ext uri="{BB962C8B-B14F-4D97-AF65-F5344CB8AC3E}">
        <p14:creationId xmlns:p14="http://schemas.microsoft.com/office/powerpoint/2010/main" val="11651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WWW.BETTERINVESTING.ORG</a:t>
            </a:r>
            <a:endParaRPr lang="en-US" dirty="0"/>
          </a:p>
        </p:txBody>
      </p:sp>
      <p:sp>
        <p:nvSpPr>
          <p:cNvPr id="3" name="Slide Number Placeholder 2"/>
          <p:cNvSpPr>
            <a:spLocks noGrp="1"/>
          </p:cNvSpPr>
          <p:nvPr>
            <p:ph type="sldNum" sz="quarter" idx="12"/>
          </p:nvPr>
        </p:nvSpPr>
        <p:spPr/>
        <p:txBody>
          <a:bodyPr/>
          <a:lstStyle/>
          <a:p>
            <a:fld id="{B7C7DEAE-B1FF-4F0D-9790-23B38FF51CAA}" type="slidenum">
              <a:rPr lang="en-US" smtClean="0"/>
              <a:t>9</a:t>
            </a:fld>
            <a:endParaRPr lang="en-US" dirty="0"/>
          </a:p>
        </p:txBody>
      </p:sp>
      <p:pic>
        <p:nvPicPr>
          <p:cNvPr id="4" name="Picture 3"/>
          <p:cNvPicPr>
            <a:picLocks noChangeAspect="1"/>
          </p:cNvPicPr>
          <p:nvPr/>
        </p:nvPicPr>
        <p:blipFill>
          <a:blip r:embed="rId2"/>
          <a:stretch>
            <a:fillRect/>
          </a:stretch>
        </p:blipFill>
        <p:spPr>
          <a:xfrm>
            <a:off x="943380" y="0"/>
            <a:ext cx="10305239" cy="6858000"/>
          </a:xfrm>
          <a:prstGeom prst="rect">
            <a:avLst/>
          </a:prstGeom>
        </p:spPr>
      </p:pic>
    </p:spTree>
    <p:extLst>
      <p:ext uri="{BB962C8B-B14F-4D97-AF65-F5344CB8AC3E}">
        <p14:creationId xmlns:p14="http://schemas.microsoft.com/office/powerpoint/2010/main" val="4003975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34384</TotalTime>
  <Words>294</Words>
  <Application>Microsoft Office PowerPoint</Application>
  <PresentationFormat>Widescreen</PresentationFormat>
  <Paragraphs>37</Paragraphs>
  <Slides>12</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Clarity</vt:lpstr>
      <vt:lpstr>BetterInvesting PPT 2016</vt:lpstr>
      <vt:lpstr>2nd quarter 2023 Earnings report</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Microsoft account</cp:lastModifiedBy>
  <cp:revision>802</cp:revision>
  <dcterms:created xsi:type="dcterms:W3CDTF">2020-12-07T03:49:10Z</dcterms:created>
  <dcterms:modified xsi:type="dcterms:W3CDTF">2023-09-12T19:52:59Z</dcterms:modified>
</cp:coreProperties>
</file>