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autoAdjust="0"/>
    <p:restoredTop sz="92743" autoAdjust="0"/>
  </p:normalViewPr>
  <p:slideViewPr>
    <p:cSldViewPr>
      <p:cViewPr varScale="1">
        <p:scale>
          <a:sx n="121" d="100"/>
          <a:sy n="121" d="100"/>
        </p:scale>
        <p:origin x="1880" y="2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8313"/>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68313"/>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B91AC08F-6D46-435E-BDBA-9269164FB8B6}" type="datetimeFigureOut">
              <a:rPr lang="en-US"/>
              <a:pPr>
                <a:defRPr/>
              </a:pPr>
              <a:t>3/10/19</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5550"/>
            <a:ext cx="2971800" cy="468313"/>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45550"/>
            <a:ext cx="2971800" cy="4683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DACD74F-3026-4D09-8D43-7333AD474A38}" type="slidenum">
              <a:rPr lang="en-US" altLang="en-US"/>
              <a:pPr>
                <a:defRPr/>
              </a:pPr>
              <a:t>‹#›</a:t>
            </a:fld>
            <a:endParaRPr lang="en-US" altLang="en-US"/>
          </a:p>
        </p:txBody>
      </p:sp>
    </p:spTree>
    <p:extLst>
      <p:ext uri="{BB962C8B-B14F-4D97-AF65-F5344CB8AC3E}">
        <p14:creationId xmlns:p14="http://schemas.microsoft.com/office/powerpoint/2010/main" val="356344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1DF2874-D2F5-4708-893D-A973118D2E88}" type="slidenum">
              <a:rPr lang="en-US" altLang="en-US" smtClean="0">
                <a:solidFill>
                  <a:prstClr val="black"/>
                </a:solidFill>
              </a:rPr>
              <a:pPr/>
              <a:t>1</a:t>
            </a:fld>
            <a:endParaRPr lang="en-US" altLang="en-US">
              <a:solidFill>
                <a:prstClr val="black"/>
              </a:solidFill>
            </a:endParaRPr>
          </a:p>
        </p:txBody>
      </p:sp>
    </p:spTree>
    <p:extLst>
      <p:ext uri="{BB962C8B-B14F-4D97-AF65-F5344CB8AC3E}">
        <p14:creationId xmlns:p14="http://schemas.microsoft.com/office/powerpoint/2010/main" val="42325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5630916-01D9-43B9-AD01-B2218B16400C}" type="datetimeFigureOut">
              <a:rPr lang="en-US"/>
              <a:pPr>
                <a:defRPr/>
              </a:pPr>
              <a:t>3/10/19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1A8A47-E98A-4DBA-801F-F29A0DF3887D}" type="slidenum">
              <a:rPr lang="en-US" altLang="en-US"/>
              <a:pPr>
                <a:defRPr/>
              </a:pPr>
              <a:t>‹#›</a:t>
            </a:fld>
            <a:endParaRPr lang="en-US" altLang="en-US"/>
          </a:p>
        </p:txBody>
      </p:sp>
    </p:spTree>
    <p:extLst>
      <p:ext uri="{BB962C8B-B14F-4D97-AF65-F5344CB8AC3E}">
        <p14:creationId xmlns:p14="http://schemas.microsoft.com/office/powerpoint/2010/main" val="187491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3C9B39-24EF-4C81-8E35-D8F1DC0AD8DE}" type="datetimeFigureOut">
              <a:rPr lang="en-US"/>
              <a:pPr>
                <a:defRPr/>
              </a:pPr>
              <a:t>3/10/19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6A80A0-4BEF-4734-A15A-7AB0FE6CFD63}" type="slidenum">
              <a:rPr lang="en-US" altLang="en-US"/>
              <a:pPr>
                <a:defRPr/>
              </a:pPr>
              <a:t>‹#›</a:t>
            </a:fld>
            <a:endParaRPr lang="en-US" altLang="en-US"/>
          </a:p>
        </p:txBody>
      </p:sp>
    </p:spTree>
    <p:extLst>
      <p:ext uri="{BB962C8B-B14F-4D97-AF65-F5344CB8AC3E}">
        <p14:creationId xmlns:p14="http://schemas.microsoft.com/office/powerpoint/2010/main" val="1241012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B68006-7DCB-47ED-9E30-C0645229AF5C}" type="datetimeFigureOut">
              <a:rPr lang="en-US"/>
              <a:pPr>
                <a:defRPr/>
              </a:pPr>
              <a:t>3/10/19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4F7F64-D06C-4B5A-AA39-F4C9736FF4AB}" type="slidenum">
              <a:rPr lang="en-US" altLang="en-US"/>
              <a:pPr>
                <a:defRPr/>
              </a:pPr>
              <a:t>‹#›</a:t>
            </a:fld>
            <a:endParaRPr lang="en-US" altLang="en-US"/>
          </a:p>
        </p:txBody>
      </p:sp>
    </p:spTree>
    <p:extLst>
      <p:ext uri="{BB962C8B-B14F-4D97-AF65-F5344CB8AC3E}">
        <p14:creationId xmlns:p14="http://schemas.microsoft.com/office/powerpoint/2010/main" val="4021447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C3148A-2254-47B5-9181-BA5A99B5C6B2}" type="datetimeFigureOut">
              <a:rPr lang="en-US"/>
              <a:pPr>
                <a:defRPr/>
              </a:pPr>
              <a:t>3/10/19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655727-0868-4BC0-ACD4-003855423D82}" type="slidenum">
              <a:rPr lang="en-US" altLang="en-US"/>
              <a:pPr>
                <a:defRPr/>
              </a:pPr>
              <a:t>‹#›</a:t>
            </a:fld>
            <a:endParaRPr lang="en-US" altLang="en-US"/>
          </a:p>
        </p:txBody>
      </p:sp>
    </p:spTree>
    <p:extLst>
      <p:ext uri="{BB962C8B-B14F-4D97-AF65-F5344CB8AC3E}">
        <p14:creationId xmlns:p14="http://schemas.microsoft.com/office/powerpoint/2010/main" val="73338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77AEF532-4DB6-4164-AD49-B392F5B694F9}" type="datetimeFigureOut">
              <a:rPr lang="en-US"/>
              <a:pPr>
                <a:defRPr/>
              </a:pPr>
              <a:t>3/10/19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841E105-F29B-4B5B-B9AE-37B0D820FCDA}" type="slidenum">
              <a:rPr lang="en-US" altLang="en-US"/>
              <a:pPr>
                <a:defRPr/>
              </a:pPr>
              <a:t>‹#›</a:t>
            </a:fld>
            <a:endParaRPr lang="en-US" altLang="en-US"/>
          </a:p>
        </p:txBody>
      </p:sp>
    </p:spTree>
    <p:extLst>
      <p:ext uri="{BB962C8B-B14F-4D97-AF65-F5344CB8AC3E}">
        <p14:creationId xmlns:p14="http://schemas.microsoft.com/office/powerpoint/2010/main" val="355529085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0DE38D-C620-4FBC-B8E3-4969943D8450}" type="datetimeFigureOut">
              <a:rPr lang="en-US"/>
              <a:pPr>
                <a:defRPr/>
              </a:pPr>
              <a:t>3/10/19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ABE002-E75A-473D-BDB1-82678ED4B64A}" type="slidenum">
              <a:rPr lang="en-US" altLang="en-US"/>
              <a:pPr>
                <a:defRPr/>
              </a:pPr>
              <a:t>‹#›</a:t>
            </a:fld>
            <a:endParaRPr lang="en-US" altLang="en-US"/>
          </a:p>
        </p:txBody>
      </p:sp>
    </p:spTree>
    <p:extLst>
      <p:ext uri="{BB962C8B-B14F-4D97-AF65-F5344CB8AC3E}">
        <p14:creationId xmlns:p14="http://schemas.microsoft.com/office/powerpoint/2010/main" val="385678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AAE042B-BFDA-4547-827E-65CBB065747A}" type="datetimeFigureOut">
              <a:rPr lang="en-US"/>
              <a:pPr>
                <a:defRPr/>
              </a:pPr>
              <a:t>3/10/19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58FCF6-1D81-45F8-8670-675A57D3980C}" type="slidenum">
              <a:rPr lang="en-US" altLang="en-US"/>
              <a:pPr>
                <a:defRPr/>
              </a:pPr>
              <a:t>‹#›</a:t>
            </a:fld>
            <a:endParaRPr lang="en-US" altLang="en-US"/>
          </a:p>
        </p:txBody>
      </p:sp>
    </p:spTree>
    <p:extLst>
      <p:ext uri="{BB962C8B-B14F-4D97-AF65-F5344CB8AC3E}">
        <p14:creationId xmlns:p14="http://schemas.microsoft.com/office/powerpoint/2010/main" val="95989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D936EF0-8EF5-4793-8EBB-EC76DE0BAD6C}" type="datetimeFigureOut">
              <a:rPr lang="en-US"/>
              <a:pPr>
                <a:defRPr/>
              </a:pPr>
              <a:t>3/10/19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8A9537-AC58-4DD7-8310-9F9900A8C00C}" type="slidenum">
              <a:rPr lang="en-US" altLang="en-US"/>
              <a:pPr>
                <a:defRPr/>
              </a:pPr>
              <a:t>‹#›</a:t>
            </a:fld>
            <a:endParaRPr lang="en-US" altLang="en-US"/>
          </a:p>
        </p:txBody>
      </p:sp>
    </p:spTree>
    <p:extLst>
      <p:ext uri="{BB962C8B-B14F-4D97-AF65-F5344CB8AC3E}">
        <p14:creationId xmlns:p14="http://schemas.microsoft.com/office/powerpoint/2010/main" val="70254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0B94DB3-01D2-45BF-A394-58A3CDC51B50}" type="datetimeFigureOut">
              <a:rPr lang="en-US"/>
              <a:pPr>
                <a:defRPr/>
              </a:pPr>
              <a:t>3/10/19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D83F86-8D49-4B7C-B34C-92D9CE466FD0}" type="slidenum">
              <a:rPr lang="en-US" altLang="en-US"/>
              <a:pPr>
                <a:defRPr/>
              </a:pPr>
              <a:t>‹#›</a:t>
            </a:fld>
            <a:endParaRPr lang="en-US" altLang="en-US"/>
          </a:p>
        </p:txBody>
      </p:sp>
    </p:spTree>
    <p:extLst>
      <p:ext uri="{BB962C8B-B14F-4D97-AF65-F5344CB8AC3E}">
        <p14:creationId xmlns:p14="http://schemas.microsoft.com/office/powerpoint/2010/main" val="186631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1539957-F824-403B-885E-A3171E1EE7F3}" type="datetimeFigureOut">
              <a:rPr lang="en-US"/>
              <a:pPr>
                <a:defRPr/>
              </a:pPr>
              <a:t>3/10/19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A9E6F0-79F7-4320-9182-16B1E932EBFA}" type="slidenum">
              <a:rPr lang="en-US" altLang="en-US"/>
              <a:pPr>
                <a:defRPr/>
              </a:pPr>
              <a:t>‹#›</a:t>
            </a:fld>
            <a:endParaRPr lang="en-US" altLang="en-US"/>
          </a:p>
        </p:txBody>
      </p:sp>
    </p:spTree>
    <p:extLst>
      <p:ext uri="{BB962C8B-B14F-4D97-AF65-F5344CB8AC3E}">
        <p14:creationId xmlns:p14="http://schemas.microsoft.com/office/powerpoint/2010/main" val="197047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C01C31E-2231-45A1-B2F4-42E90962E105}" type="datetimeFigureOut">
              <a:rPr lang="en-US"/>
              <a:pPr>
                <a:defRPr/>
              </a:pPr>
              <a:t>3/10/19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821C22-A405-42CF-BED8-3B096BD2D8F5}" type="slidenum">
              <a:rPr lang="en-US" altLang="en-US"/>
              <a:pPr>
                <a:defRPr/>
              </a:pPr>
              <a:t>‹#›</a:t>
            </a:fld>
            <a:endParaRPr lang="en-US" altLang="en-US"/>
          </a:p>
        </p:txBody>
      </p:sp>
    </p:spTree>
    <p:extLst>
      <p:ext uri="{BB962C8B-B14F-4D97-AF65-F5344CB8AC3E}">
        <p14:creationId xmlns:p14="http://schemas.microsoft.com/office/powerpoint/2010/main" val="7859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375B19-57AF-4375-8CF9-13711BAAC8A6}" type="datetimeFigureOut">
              <a:rPr lang="en-US"/>
              <a:pPr>
                <a:defRPr/>
              </a:pPr>
              <a:t>3/10/19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294F6F-C863-4F29-9D45-86571EFAA631}" type="slidenum">
              <a:rPr lang="en-US" altLang="en-US"/>
              <a:pPr>
                <a:defRPr/>
              </a:pPr>
              <a:t>‹#›</a:t>
            </a:fld>
            <a:endParaRPr lang="en-US" altLang="en-US"/>
          </a:p>
        </p:txBody>
      </p:sp>
    </p:spTree>
    <p:extLst>
      <p:ext uri="{BB962C8B-B14F-4D97-AF65-F5344CB8AC3E}">
        <p14:creationId xmlns:p14="http://schemas.microsoft.com/office/powerpoint/2010/main" val="270672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881E4C-DD36-49AF-9419-A0DDD907EB11}" type="datetimeFigureOut">
              <a:rPr lang="en-US"/>
              <a:pPr>
                <a:defRPr/>
              </a:pPr>
              <a:t>3/10/19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AE5DB4-BABA-46CD-AB5F-649592D3A0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300" r:id="rId1"/>
    <p:sldLayoutId id="2147485311" r:id="rId2"/>
    <p:sldLayoutId id="2147485301" r:id="rId3"/>
    <p:sldLayoutId id="2147485302" r:id="rId4"/>
    <p:sldLayoutId id="2147485303" r:id="rId5"/>
    <p:sldLayoutId id="2147485304" r:id="rId6"/>
    <p:sldLayoutId id="2147485305" r:id="rId7"/>
    <p:sldLayoutId id="2147485306" r:id="rId8"/>
    <p:sldLayoutId id="2147485307" r:id="rId9"/>
    <p:sldLayoutId id="2147485308" r:id="rId10"/>
    <p:sldLayoutId id="2147485309" r:id="rId11"/>
    <p:sldLayoutId id="214748531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kavula1@comcas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98438"/>
            <a:ext cx="7772400" cy="968376"/>
          </a:xfrm>
        </p:spPr>
        <p:txBody>
          <a:bodyPr/>
          <a:lstStyle/>
          <a:p>
            <a:pPr eaLnBrk="1" hangingPunct="1"/>
            <a:r>
              <a:rPr lang="en-US" altLang="en-US" sz="2000" b="1" dirty="0"/>
              <a:t>Better Investing DC Chapter </a:t>
            </a:r>
            <a:br>
              <a:rPr lang="en-US" altLang="en-US" sz="2000" b="1" dirty="0"/>
            </a:br>
            <a:r>
              <a:rPr lang="en-US" altLang="en-US" sz="2000" b="1" dirty="0"/>
              <a:t>So Many Events – most are free!  See our Newsletter</a:t>
            </a:r>
          </a:p>
        </p:txBody>
      </p:sp>
      <p:sp>
        <p:nvSpPr>
          <p:cNvPr id="3" name="Subtitle 2"/>
          <p:cNvSpPr>
            <a:spLocks noGrp="1"/>
          </p:cNvSpPr>
          <p:nvPr>
            <p:ph type="subTitle" idx="1"/>
          </p:nvPr>
        </p:nvSpPr>
        <p:spPr>
          <a:xfrm>
            <a:off x="301625" y="642938"/>
            <a:ext cx="8613775" cy="6215062"/>
          </a:xfrm>
        </p:spPr>
        <p:txBody>
          <a:bodyPr rtlCol="0">
            <a:normAutofit fontScale="85000" lnSpcReduction="20000"/>
          </a:bodyPr>
          <a:lstStyle/>
          <a:p>
            <a:pPr lvl="0" algn="l" eaLnBrk="1" fontAlgn="auto" hangingPunct="1">
              <a:spcAft>
                <a:spcPts val="0"/>
              </a:spcAft>
              <a:defRPr/>
            </a:pPr>
            <a:endParaRPr lang="en-US" sz="13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prstClr val="black"/>
                </a:solidFill>
                <a:latin typeface="Arial Narrow" panose="020B0606020202030204" pitchFamily="34" charset="0"/>
                <a:cs typeface="Arial" panose="020B0604020202020204" pitchFamily="34" charset="0"/>
              </a:rPr>
              <a:t>Wed Mar 6</a:t>
            </a:r>
            <a:r>
              <a:rPr lang="en-US" sz="1300" b="1" dirty="0">
                <a:solidFill>
                  <a:prstClr val="black"/>
                </a:solidFill>
                <a:latin typeface="Arial Narrow" panose="020B0606020202030204" pitchFamily="34" charset="0"/>
                <a:cs typeface="Arial" panose="020B0604020202020204" pitchFamily="34" charset="0"/>
              </a:rPr>
              <a:t> </a:t>
            </a:r>
            <a:r>
              <a:rPr lang="en-US" sz="1300" dirty="0">
                <a:solidFill>
                  <a:prstClr val="black"/>
                </a:solidFill>
                <a:latin typeface="Arial Narrow" panose="020B0606020202030204" pitchFamily="34" charset="0"/>
                <a:cs typeface="Arial" panose="020B0604020202020204" pitchFamily="34" charset="0"/>
              </a:rPr>
              <a:t>– </a:t>
            </a:r>
            <a:r>
              <a:rPr lang="en-US" sz="1300" dirty="0">
                <a:solidFill>
                  <a:schemeClr val="tx1"/>
                </a:solidFill>
                <a:latin typeface="Arial Narrow" panose="020B0606020202030204" pitchFamily="34" charset="0"/>
                <a:cs typeface="Arial" panose="020B0604020202020204" pitchFamily="34" charset="0"/>
              </a:rPr>
              <a:t>MicNOVA Go-To-Meeting (online) pre-planning meeting 8:15-9:15 pm </a:t>
            </a:r>
          </a:p>
          <a:p>
            <a:pPr marL="285750" indent="-285750" algn="l" eaLnBrk="1" fontAlgn="auto" hangingPunct="1">
              <a:spcAft>
                <a:spcPts val="0"/>
              </a:spcAft>
              <a:buFont typeface="Arial" panose="020B0604020202020204" pitchFamily="34" charset="0"/>
              <a:buChar char="•"/>
              <a:defRPr/>
            </a:pPr>
            <a:endParaRPr lang="en-US" sz="1300" dirty="0">
              <a:solidFill>
                <a:schemeClr val="tx1"/>
              </a:solidFill>
              <a:latin typeface="Arial Narrow" panose="020B0606020202030204" pitchFamily="34" charset="0"/>
              <a:cs typeface="Arial" panose="020B0604020202020204" pitchFamily="34" charset="0"/>
            </a:endParaRPr>
          </a:p>
          <a:p>
            <a:pPr marL="285750" lvl="0" indent="-285750" algn="l" eaLnBrk="1" fontAlgn="auto" hangingPunct="1">
              <a:spcAft>
                <a:spcPts val="0"/>
              </a:spcAft>
              <a:buFont typeface="Arial" panose="020B0604020202020204" pitchFamily="34" charset="0"/>
              <a:buChar char="•"/>
              <a:defRPr/>
            </a:pPr>
            <a:r>
              <a:rPr lang="en-US" sz="1300" b="1" u="sng" dirty="0">
                <a:solidFill>
                  <a:prstClr val="black"/>
                </a:solidFill>
                <a:latin typeface="Arial Narrow" panose="020B0606020202030204" pitchFamily="34" charset="0"/>
                <a:cs typeface="Arial" panose="020B0604020202020204" pitchFamily="34" charset="0"/>
              </a:rPr>
              <a:t>Tues Mar 12 </a:t>
            </a:r>
            <a:r>
              <a:rPr lang="en-US" sz="1300" dirty="0">
                <a:solidFill>
                  <a:prstClr val="black"/>
                </a:solidFill>
                <a:latin typeface="Arial Narrow" panose="020B0606020202030204" pitchFamily="34" charset="0"/>
                <a:cs typeface="Arial" panose="020B0604020202020204" pitchFamily="34" charset="0"/>
              </a:rPr>
              <a:t>– Money Matters Book Discussion at Oakton Library, 10304 Lynnhaven Place, Oakton: </a:t>
            </a:r>
            <a:r>
              <a:rPr lang="en-US" sz="1300" i="1" dirty="0">
                <a:solidFill>
                  <a:prstClr val="black"/>
                </a:solidFill>
                <a:latin typeface="Arial Narrow" panose="020B0606020202030204" pitchFamily="34" charset="0"/>
                <a:cs typeface="Arial" panose="020B0604020202020204" pitchFamily="34" charset="0"/>
              </a:rPr>
              <a:t>The University of Berkshire Hathaway—30 Years of Lessons from Warren Buffet and Charlie Munger, </a:t>
            </a:r>
            <a:r>
              <a:rPr lang="en-US" sz="1300" dirty="0">
                <a:solidFill>
                  <a:prstClr val="black"/>
                </a:solidFill>
                <a:latin typeface="Arial Narrow" panose="020B0606020202030204" pitchFamily="34" charset="0"/>
                <a:cs typeface="Arial" panose="020B0604020202020204" pitchFamily="34" charset="0"/>
              </a:rPr>
              <a:t>by Daniel </a:t>
            </a:r>
            <a:r>
              <a:rPr lang="en-US" sz="1300" dirty="0" err="1">
                <a:solidFill>
                  <a:prstClr val="black"/>
                </a:solidFill>
                <a:latin typeface="Arial Narrow" panose="020B0606020202030204" pitchFamily="34" charset="0"/>
                <a:cs typeface="Arial" panose="020B0604020202020204" pitchFamily="34" charset="0"/>
              </a:rPr>
              <a:t>Picaut</a:t>
            </a:r>
            <a:r>
              <a:rPr lang="en-US" sz="1300" dirty="0">
                <a:solidFill>
                  <a:prstClr val="black"/>
                </a:solidFill>
                <a:latin typeface="Arial Narrow" panose="020B0606020202030204" pitchFamily="34" charset="0"/>
                <a:cs typeface="Arial" panose="020B0604020202020204" pitchFamily="34" charset="0"/>
              </a:rPr>
              <a:t> &amp;Corey Wrenn 7-8:30 pm Free.</a:t>
            </a:r>
          </a:p>
          <a:p>
            <a:pPr algn="l" eaLnBrk="1" fontAlgn="auto" hangingPunct="1">
              <a:spcAft>
                <a:spcPts val="0"/>
              </a:spcAft>
              <a:defRPr/>
            </a:pPr>
            <a:endParaRPr lang="en-US" sz="1300" dirty="0">
              <a:solidFill>
                <a:schemeClr val="tx1"/>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altLang="en-US" sz="1300" b="1" u="sng" dirty="0">
                <a:solidFill>
                  <a:prstClr val="black"/>
                </a:solidFill>
                <a:latin typeface="Arial Narrow" panose="020B0606020202030204" pitchFamily="34" charset="0"/>
                <a:cs typeface="Arial" panose="020B0604020202020204" pitchFamily="34" charset="0"/>
              </a:rPr>
              <a:t>Wed Mar 13 </a:t>
            </a:r>
            <a:r>
              <a:rPr lang="en-US" altLang="en-US" sz="1300" dirty="0">
                <a:solidFill>
                  <a:prstClr val="black"/>
                </a:solidFill>
                <a:latin typeface="Arial Narrow" panose="020B0606020202030204" pitchFamily="34" charset="0"/>
                <a:cs typeface="Arial" panose="020B0604020202020204" pitchFamily="34" charset="0"/>
              </a:rPr>
              <a:t>–</a:t>
            </a:r>
            <a:r>
              <a:rPr lang="en-US" altLang="en-US" sz="1300" b="1" dirty="0">
                <a:solidFill>
                  <a:prstClr val="black"/>
                </a:solidFill>
                <a:latin typeface="Arial Narrow" panose="020B0606020202030204" pitchFamily="34" charset="0"/>
                <a:cs typeface="Arial" panose="020B0604020202020204" pitchFamily="34" charset="0"/>
              </a:rPr>
              <a:t> </a:t>
            </a:r>
            <a:r>
              <a:rPr lang="en-US" altLang="en-US" sz="1300" dirty="0" err="1">
                <a:solidFill>
                  <a:prstClr val="black"/>
                </a:solidFill>
                <a:latin typeface="Arial Narrow" panose="020B0606020202030204" pitchFamily="34" charset="0"/>
                <a:cs typeface="Arial" panose="020B0604020202020204" pitchFamily="34" charset="0"/>
              </a:rPr>
              <a:t>MicNOVA</a:t>
            </a:r>
            <a:r>
              <a:rPr lang="en-US" altLang="en-US" sz="1300" dirty="0">
                <a:solidFill>
                  <a:prstClr val="black"/>
                </a:solidFill>
                <a:latin typeface="Arial Narrow" panose="020B0606020202030204" pitchFamily="34" charset="0"/>
                <a:cs typeface="Arial" panose="020B0604020202020204" pitchFamily="34" charset="0"/>
              </a:rPr>
              <a:t> Virginia</a:t>
            </a:r>
            <a:r>
              <a:rPr lang="en-US" altLang="en-US" sz="1300" b="1" dirty="0">
                <a:solidFill>
                  <a:prstClr val="black"/>
                </a:solidFill>
                <a:latin typeface="Arial Narrow" panose="020B0606020202030204" pitchFamily="34" charset="0"/>
                <a:cs typeface="Arial" panose="020B0604020202020204" pitchFamily="34" charset="0"/>
              </a:rPr>
              <a:t> </a:t>
            </a:r>
            <a:r>
              <a:rPr lang="en-US" sz="1300" dirty="0">
                <a:solidFill>
                  <a:prstClr val="black"/>
                </a:solidFill>
                <a:latin typeface="Arial Narrow" panose="020B0606020202030204" pitchFamily="34" charset="0"/>
                <a:cs typeface="Arial" panose="020B0604020202020204" pitchFamily="34" charset="0"/>
              </a:rPr>
              <a:t>Model Club, Tysons-</a:t>
            </a:r>
            <a:r>
              <a:rPr lang="en-US" sz="1300" dirty="0" err="1">
                <a:solidFill>
                  <a:prstClr val="black"/>
                </a:solidFill>
                <a:latin typeface="Arial Narrow" panose="020B0606020202030204" pitchFamily="34" charset="0"/>
                <a:cs typeface="Arial" panose="020B0604020202020204" pitchFamily="34" charset="0"/>
              </a:rPr>
              <a:t>Pimmit</a:t>
            </a:r>
            <a:r>
              <a:rPr lang="en-US" sz="1300" dirty="0">
                <a:solidFill>
                  <a:prstClr val="black"/>
                </a:solidFill>
                <a:latin typeface="Arial Narrow" panose="020B0606020202030204" pitchFamily="34" charset="0"/>
                <a:cs typeface="Arial" panose="020B0604020202020204" pitchFamily="34" charset="0"/>
              </a:rPr>
              <a:t> Library, 7584 Leesburg Pike, Falls Church, 7-9 pm, Free</a:t>
            </a:r>
          </a:p>
          <a:p>
            <a:pPr algn="l" eaLnBrk="1" fontAlgn="auto" hangingPunct="1">
              <a:spcAft>
                <a:spcPts val="0"/>
              </a:spcAft>
              <a:defRPr/>
            </a:pPr>
            <a:r>
              <a:rPr lang="en-US" sz="1300" dirty="0">
                <a:solidFill>
                  <a:prstClr val="black"/>
                </a:solidFill>
                <a:latin typeface="Arial Narrow" panose="020B0606020202030204" pitchFamily="34" charset="0"/>
                <a:cs typeface="Arial" panose="020B0604020202020204" pitchFamily="34" charset="0"/>
              </a:rPr>
              <a:t> </a:t>
            </a:r>
          </a:p>
          <a:p>
            <a:pPr marL="285750" indent="-285750" algn="l" eaLnBrk="1" fontAlgn="auto" hangingPunct="1">
              <a:spcAft>
                <a:spcPts val="0"/>
              </a:spcAft>
              <a:buFont typeface="Arial" panose="020B0604020202020204" pitchFamily="34" charset="0"/>
              <a:buChar char="•"/>
              <a:defRPr/>
            </a:pPr>
            <a:r>
              <a:rPr lang="en-US" sz="1300" b="1" u="sng" dirty="0">
                <a:solidFill>
                  <a:schemeClr val="tx1"/>
                </a:solidFill>
                <a:latin typeface="Arial Narrow" panose="020B0606020202030204" pitchFamily="34" charset="0"/>
                <a:cs typeface="Arial" panose="020B0604020202020204" pitchFamily="34" charset="0"/>
              </a:rPr>
              <a:t>Sat Mar 16</a:t>
            </a:r>
            <a:r>
              <a:rPr lang="en-US" sz="1300" dirty="0">
                <a:solidFill>
                  <a:schemeClr val="tx1"/>
                </a:solidFill>
                <a:latin typeface="Arial Narrow" panose="020B0606020202030204" pitchFamily="34" charset="0"/>
                <a:cs typeface="Arial" panose="020B0604020202020204" pitchFamily="34" charset="0"/>
              </a:rPr>
              <a:t> – SSG Stock Selection Guide on-site classes. Virginia Center, 7054 Haycock Rd, Falls Church, VA 9 am. to 4 pm; In-depth understanding structure and method– </a:t>
            </a:r>
            <a:r>
              <a:rPr lang="en-US" sz="1300" u="sng" dirty="0">
                <a:solidFill>
                  <a:schemeClr val="tx1"/>
                </a:solidFill>
                <a:latin typeface="Arial Narrow" panose="020B0606020202030204" pitchFamily="34" charset="0"/>
                <a:cs typeface="Arial" panose="020B0604020202020204" pitchFamily="34" charset="0"/>
              </a:rPr>
              <a:t>Step by Step to Preparing SSG</a:t>
            </a:r>
            <a:r>
              <a:rPr lang="en-US" sz="1300" dirty="0">
                <a:solidFill>
                  <a:schemeClr val="tx1"/>
                </a:solidFill>
                <a:latin typeface="Arial Narrow" panose="020B0606020202030204" pitchFamily="34" charset="0"/>
                <a:cs typeface="Arial" panose="020B0604020202020204" pitchFamily="34" charset="0"/>
              </a:rPr>
              <a:t>, Fee: $80 for 2 days; or $50 for 3/16 class and $30 each for sessions two or three on 3/23.</a:t>
            </a:r>
          </a:p>
          <a:p>
            <a:pPr marL="285750" indent="-285750" algn="l" eaLnBrk="1" fontAlgn="auto" hangingPunct="1">
              <a:spcAft>
                <a:spcPts val="0"/>
              </a:spcAft>
              <a:buFont typeface="Arial" panose="020B0604020202020204" pitchFamily="34" charset="0"/>
              <a:buChar char="•"/>
              <a:defRPr/>
            </a:pPr>
            <a:endParaRPr lang="en-US" sz="1300" dirty="0">
              <a:solidFill>
                <a:schemeClr val="tx1"/>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400" b="1" u="sng" dirty="0">
                <a:solidFill>
                  <a:prstClr val="black"/>
                </a:solidFill>
                <a:latin typeface="Arial Narrow" panose="020B0606020202030204" pitchFamily="34" charset="0"/>
                <a:cs typeface="Arial" panose="020B0604020202020204" pitchFamily="34" charset="0"/>
              </a:rPr>
              <a:t>Sat Mar 16</a:t>
            </a:r>
            <a:r>
              <a:rPr lang="en-US" sz="1400" dirty="0">
                <a:solidFill>
                  <a:prstClr val="black"/>
                </a:solidFill>
                <a:latin typeface="Arial Narrow" panose="020B0606020202030204" pitchFamily="34" charset="0"/>
                <a:cs typeface="Arial" panose="020B0604020202020204" pitchFamily="34" charset="0"/>
              </a:rPr>
              <a:t>– </a:t>
            </a:r>
            <a:r>
              <a:rPr lang="en-US" sz="1300" dirty="0">
                <a:solidFill>
                  <a:prstClr val="black"/>
                </a:solidFill>
                <a:latin typeface="Arial" panose="020B0604020202020204" pitchFamily="34" charset="0"/>
                <a:cs typeface="Arial" panose="020B0604020202020204" pitchFamily="34" charset="0"/>
              </a:rPr>
              <a:t>AAII Meeting </a:t>
            </a:r>
            <a:r>
              <a:rPr lang="en-US" sz="1300" dirty="0">
                <a:solidFill>
                  <a:schemeClr val="tx1"/>
                </a:solidFill>
                <a:latin typeface="Arial" panose="020B0604020202020204" pitchFamily="34" charset="0"/>
                <a:cs typeface="Arial" panose="020B0604020202020204" pitchFamily="34" charset="0"/>
              </a:rPr>
              <a:t>“Behavioral Finance, Managing Yourself for Better Investment Decisions" </a:t>
            </a:r>
            <a:r>
              <a:rPr lang="en-US" sz="1300" dirty="0" err="1">
                <a:solidFill>
                  <a:schemeClr val="tx1"/>
                </a:solidFill>
                <a:latin typeface="Arial" panose="020B0604020202020204" pitchFamily="34" charset="0"/>
                <a:cs typeface="Arial" panose="020B0604020202020204" pitchFamily="34" charset="0"/>
              </a:rPr>
              <a:t>Presenter:Philip</a:t>
            </a:r>
            <a:r>
              <a:rPr lang="en-US" sz="1300" dirty="0">
                <a:solidFill>
                  <a:schemeClr val="tx1"/>
                </a:solidFill>
                <a:latin typeface="Arial" panose="020B0604020202020204" pitchFamily="34" charset="0"/>
                <a:cs typeface="Arial" panose="020B0604020202020204" pitchFamily="34" charset="0"/>
              </a:rPr>
              <a:t> Weiss, CPA, </a:t>
            </a:r>
            <a:r>
              <a:rPr lang="en-US" sz="1300" dirty="0" err="1">
                <a:solidFill>
                  <a:schemeClr val="tx1"/>
                </a:solidFill>
                <a:latin typeface="Arial" panose="020B0604020202020204" pitchFamily="34" charset="0"/>
                <a:cs typeface="Arial" panose="020B0604020202020204" pitchFamily="34" charset="0"/>
              </a:rPr>
              <a:t>CFA,Principal</a:t>
            </a:r>
            <a:r>
              <a:rPr lang="en-US" sz="1300" dirty="0">
                <a:solidFill>
                  <a:schemeClr val="tx1"/>
                </a:solidFill>
                <a:latin typeface="Arial" panose="020B0604020202020204" pitchFamily="34" charset="0"/>
                <a:cs typeface="Arial" panose="020B0604020202020204" pitchFamily="34" charset="0"/>
              </a:rPr>
              <a:t> &amp; Founder, Apprise Wealth Management”,  </a:t>
            </a:r>
            <a:r>
              <a:rPr lang="en-US" sz="1300" dirty="0">
                <a:solidFill>
                  <a:prstClr val="black"/>
                </a:solidFill>
                <a:latin typeface="Arial" panose="020B0604020202020204" pitchFamily="34" charset="0"/>
                <a:cs typeface="Arial" panose="020B0604020202020204" pitchFamily="34" charset="0"/>
              </a:rPr>
              <a:t>NOVACC Annandale Campus, 8333 Little River Turnpike (See AAII DC Metro for Info/Prices </a:t>
            </a:r>
            <a:r>
              <a:rPr lang="en-US" sz="1300" dirty="0" err="1">
                <a:solidFill>
                  <a:prstClr val="black"/>
                </a:solidFill>
                <a:latin typeface="Arial" panose="020B0604020202020204" pitchFamily="34" charset="0"/>
                <a:cs typeface="Arial" panose="020B0604020202020204" pitchFamily="34" charset="0"/>
              </a:rPr>
              <a:t>www:aaiidcmetro.com</a:t>
            </a:r>
            <a:r>
              <a:rPr lang="en-US" sz="1300" dirty="0">
                <a:solidFill>
                  <a:prstClr val="black"/>
                </a:solidFill>
                <a:latin typeface="Arial" panose="020B0604020202020204" pitchFamily="34" charset="0"/>
                <a:cs typeface="Arial" panose="020B0604020202020204" pitchFamily="34" charset="0"/>
              </a:rPr>
              <a:t>)</a:t>
            </a:r>
          </a:p>
          <a:p>
            <a:pPr algn="l" eaLnBrk="1" fontAlgn="auto" hangingPunct="1">
              <a:spcAft>
                <a:spcPts val="0"/>
              </a:spcAft>
              <a:defRPr/>
            </a:pPr>
            <a:endParaRPr lang="en-US" sz="1300" dirty="0">
              <a:solidFill>
                <a:schemeClr val="tx1"/>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schemeClr val="tx1"/>
                </a:solidFill>
                <a:latin typeface="Arial Narrow" panose="020B0606020202030204" pitchFamily="34" charset="0"/>
                <a:cs typeface="Arial" panose="020B0604020202020204" pitchFamily="34" charset="0"/>
              </a:rPr>
              <a:t>Wed Mar 20</a:t>
            </a:r>
            <a:r>
              <a:rPr lang="en-US" sz="1300" dirty="0">
                <a:solidFill>
                  <a:schemeClr val="tx1"/>
                </a:solidFill>
                <a:latin typeface="Arial Narrow" panose="020B0606020202030204" pitchFamily="34" charset="0"/>
                <a:cs typeface="Arial" panose="020B0604020202020204" pitchFamily="34" charset="0"/>
              </a:rPr>
              <a:t> – MCMC </a:t>
            </a:r>
            <a:r>
              <a:rPr lang="en-US" sz="1300" dirty="0">
                <a:solidFill>
                  <a:prstClr val="black"/>
                </a:solidFill>
                <a:latin typeface="Arial Narrow" panose="020B0606020202030204" pitchFamily="34" charset="0"/>
                <a:cs typeface="Arial" panose="020B0604020202020204" pitchFamily="34" charset="0"/>
              </a:rPr>
              <a:t>Maryland Model Club, Rockville Library, 21 Maryland Ave, Rockville, MD. 7-9 pm  Free</a:t>
            </a:r>
          </a:p>
          <a:p>
            <a:pPr marL="285750" indent="-285750" algn="l" eaLnBrk="1" fontAlgn="auto" hangingPunct="1">
              <a:spcAft>
                <a:spcPts val="0"/>
              </a:spcAft>
              <a:buFont typeface="Arial" panose="020B0604020202020204" pitchFamily="34" charset="0"/>
              <a:buChar char="•"/>
              <a:defRPr/>
            </a:pPr>
            <a:endParaRPr lang="en-US" sz="1300" dirty="0">
              <a:solidFill>
                <a:schemeClr val="tx1"/>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schemeClr val="tx1"/>
                </a:solidFill>
                <a:latin typeface="Arial Narrow" panose="020B0606020202030204" pitchFamily="34" charset="0"/>
                <a:cs typeface="Arial" panose="020B0604020202020204" pitchFamily="34" charset="0"/>
              </a:rPr>
              <a:t>Sat Mar 23</a:t>
            </a:r>
            <a:r>
              <a:rPr lang="en-US" sz="1300" dirty="0">
                <a:solidFill>
                  <a:schemeClr val="tx1"/>
                </a:solidFill>
                <a:latin typeface="Arial Narrow" panose="020B0606020202030204" pitchFamily="34" charset="0"/>
                <a:cs typeface="Arial" panose="020B0604020202020204" pitchFamily="34" charset="0"/>
              </a:rPr>
              <a:t> – </a:t>
            </a:r>
            <a:r>
              <a:rPr lang="en-US" sz="1300" dirty="0">
                <a:solidFill>
                  <a:prstClr val="black"/>
                </a:solidFill>
                <a:latin typeface="Arial Narrow" panose="020B0606020202030204" pitchFamily="34" charset="0"/>
                <a:cs typeface="Arial" panose="020B0604020202020204" pitchFamily="34" charset="0"/>
              </a:rPr>
              <a:t>SSG Stock Selection Guide on-site classes</a:t>
            </a:r>
            <a:r>
              <a:rPr lang="en-US" sz="1300" dirty="0">
                <a:solidFill>
                  <a:schemeClr val="tx1"/>
                </a:solidFill>
                <a:latin typeface="Arial Narrow" panose="020B0606020202030204" pitchFamily="34" charset="0"/>
                <a:cs typeface="Arial" panose="020B0604020202020204" pitchFamily="34" charset="0"/>
              </a:rPr>
              <a:t>. Virginia Center, 7054 Haycock Rd, Falls Church, VA  9 am to 4 pm </a:t>
            </a:r>
            <a:r>
              <a:rPr lang="en-US" sz="1300" dirty="0">
                <a:solidFill>
                  <a:prstClr val="black"/>
                </a:solidFill>
                <a:latin typeface="Arial Narrow" panose="020B0606020202030204" pitchFamily="34" charset="0"/>
                <a:cs typeface="Arial" panose="020B0604020202020204" pitchFamily="34" charset="0"/>
              </a:rPr>
              <a:t> Software, Judgment and Research Sources </a:t>
            </a:r>
            <a:r>
              <a:rPr lang="en-US" sz="1300" u="sng" dirty="0">
                <a:solidFill>
                  <a:schemeClr val="tx1"/>
                </a:solidFill>
                <a:latin typeface="Arial Narrow" panose="020B0606020202030204" pitchFamily="34" charset="0"/>
                <a:cs typeface="Arial" panose="020B0604020202020204" pitchFamily="34" charset="0"/>
              </a:rPr>
              <a:t>Step by Step to Preparing SSG  </a:t>
            </a:r>
            <a:r>
              <a:rPr lang="en-US" sz="1300" dirty="0">
                <a:solidFill>
                  <a:prstClr val="black"/>
                </a:solidFill>
                <a:latin typeface="Arial Narrow" panose="020B0606020202030204" pitchFamily="34" charset="0"/>
                <a:cs typeface="Arial" panose="020B0604020202020204" pitchFamily="34" charset="0"/>
              </a:rPr>
              <a:t>$80 for 2 days; or $50 for 10/06 class and $30 each for sessions two or three on 3/23.</a:t>
            </a:r>
          </a:p>
          <a:p>
            <a:pPr algn="l" eaLnBrk="1" fontAlgn="auto" hangingPunct="1">
              <a:spcAft>
                <a:spcPts val="0"/>
              </a:spcAft>
              <a:defRPr/>
            </a:pPr>
            <a:endParaRPr lang="en-US" sz="13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400" b="1" u="sng" dirty="0">
                <a:solidFill>
                  <a:prstClr val="black"/>
                </a:solidFill>
                <a:latin typeface="Arial Narrow" panose="020B0606020202030204" pitchFamily="34" charset="0"/>
                <a:cs typeface="Arial" panose="020B0604020202020204" pitchFamily="34" charset="0"/>
              </a:rPr>
              <a:t>Wed Jan 2</a:t>
            </a:r>
            <a:r>
              <a:rPr lang="en-US" sz="1400" b="1" dirty="0">
                <a:solidFill>
                  <a:prstClr val="black"/>
                </a:solidFill>
                <a:latin typeface="Arial Narrow" panose="020B0606020202030204" pitchFamily="34" charset="0"/>
                <a:cs typeface="Arial" panose="020B0604020202020204" pitchFamily="34" charset="0"/>
              </a:rPr>
              <a:t> </a:t>
            </a:r>
            <a:r>
              <a:rPr lang="en-US" sz="1400" dirty="0">
                <a:solidFill>
                  <a:prstClr val="black"/>
                </a:solidFill>
                <a:latin typeface="Arial Narrow" panose="020B0606020202030204" pitchFamily="34" charset="0"/>
                <a:cs typeface="Arial" panose="020B0604020202020204" pitchFamily="34" charset="0"/>
              </a:rPr>
              <a:t>– </a:t>
            </a:r>
            <a:r>
              <a:rPr lang="en-US" sz="1400" dirty="0" err="1">
                <a:solidFill>
                  <a:schemeClr val="tx1"/>
                </a:solidFill>
                <a:latin typeface="Arial Narrow" panose="020B0606020202030204" pitchFamily="34" charset="0"/>
                <a:cs typeface="Arial" panose="020B0604020202020204" pitchFamily="34" charset="0"/>
              </a:rPr>
              <a:t>MicNOVA</a:t>
            </a:r>
            <a:r>
              <a:rPr lang="en-US" sz="1400" dirty="0">
                <a:solidFill>
                  <a:schemeClr val="tx1"/>
                </a:solidFill>
                <a:latin typeface="Arial Narrow" panose="020B0606020202030204" pitchFamily="34" charset="0"/>
                <a:cs typeface="Arial" panose="020B0604020202020204" pitchFamily="34" charset="0"/>
              </a:rPr>
              <a:t> Go-To-Meeting (online) pre-planning meeting 8:15-9:15 pm</a:t>
            </a:r>
            <a:endParaRPr lang="en-US" sz="13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13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prstClr val="black"/>
                </a:solidFill>
                <a:latin typeface="Arial Narrow" panose="020B0606020202030204" pitchFamily="34" charset="0"/>
                <a:cs typeface="Arial" panose="020B0604020202020204" pitchFamily="34" charset="0"/>
              </a:rPr>
              <a:t>Sat Apr 6</a:t>
            </a:r>
            <a:r>
              <a:rPr lang="en-US" sz="1300" dirty="0">
                <a:solidFill>
                  <a:prstClr val="black"/>
                </a:solidFill>
                <a:latin typeface="Arial Narrow" panose="020B0606020202030204" pitchFamily="34" charset="0"/>
                <a:cs typeface="Arial" panose="020B0604020202020204" pitchFamily="34" charset="0"/>
              </a:rPr>
              <a:t>—Money Smart Week—Arlington Central Library, 1015 N. Quincy St, Arlington, VA, “Everything you need to know about investing and all in one place. Speakers from SEC, FINRA, FDIC, AARP, Credit Unions, AAII, BI and More</a:t>
            </a:r>
            <a:endParaRPr lang="en-US" sz="1300" b="1" u="sng" dirty="0">
              <a:solidFill>
                <a:prstClr val="black"/>
              </a:solidFill>
              <a:latin typeface="Arial Narrow" panose="020B0606020202030204" pitchFamily="34" charset="0"/>
              <a:cs typeface="Arial" panose="020B0604020202020204" pitchFamily="34" charset="0"/>
            </a:endParaRPr>
          </a:p>
          <a:p>
            <a:pPr marL="171450" indent="-171450" algn="l" eaLnBrk="1" fontAlgn="auto" hangingPunct="1">
              <a:spcAft>
                <a:spcPts val="0"/>
              </a:spcAft>
              <a:buFont typeface="Arial" panose="020B0604020202020204" pitchFamily="34" charset="0"/>
              <a:buChar char="•"/>
              <a:defRPr/>
            </a:pPr>
            <a:endParaRPr lang="en-US" sz="1300" b="1" u="sng" dirty="0">
              <a:solidFill>
                <a:prstClr val="black"/>
              </a:solidFill>
              <a:latin typeface="Arial Narrow" panose="020B0606020202030204" pitchFamily="34" charset="0"/>
              <a:cs typeface="Arial" panose="020B0604020202020204" pitchFamily="34" charset="0"/>
            </a:endParaRPr>
          </a:p>
          <a:p>
            <a:pPr marL="171450" indent="-171450" algn="l" eaLnBrk="1" fontAlgn="auto" hangingPunct="1">
              <a:spcAft>
                <a:spcPts val="0"/>
              </a:spcAft>
              <a:buFont typeface="Arial" panose="020B0604020202020204" pitchFamily="34" charset="0"/>
              <a:buChar char="•"/>
              <a:defRPr/>
            </a:pPr>
            <a:r>
              <a:rPr lang="en-US" sz="1300" dirty="0">
                <a:solidFill>
                  <a:prstClr val="black"/>
                </a:solidFill>
                <a:latin typeface="Arial Narrow" panose="020B0606020202030204" pitchFamily="34" charset="0"/>
                <a:cs typeface="Arial" panose="020B0604020202020204" pitchFamily="34" charset="0"/>
              </a:rPr>
              <a:t>   </a:t>
            </a:r>
            <a:r>
              <a:rPr lang="en-US" sz="1300" b="1" u="sng" dirty="0">
                <a:solidFill>
                  <a:prstClr val="black"/>
                </a:solidFill>
                <a:latin typeface="Arial Narrow" panose="020B0606020202030204" pitchFamily="34" charset="0"/>
                <a:cs typeface="Arial" panose="020B0604020202020204" pitchFamily="34" charset="0"/>
              </a:rPr>
              <a:t>Tues Apr 9 </a:t>
            </a:r>
            <a:r>
              <a:rPr lang="en-US" sz="1300" dirty="0">
                <a:solidFill>
                  <a:prstClr val="black"/>
                </a:solidFill>
                <a:latin typeface="Arial Narrow" panose="020B0606020202030204" pitchFamily="34" charset="0"/>
                <a:cs typeface="Arial" panose="020B0604020202020204" pitchFamily="34" charset="0"/>
              </a:rPr>
              <a:t>– Money Matters Book Discussion at Oakton Library, </a:t>
            </a:r>
            <a:r>
              <a:rPr lang="en-US" sz="1300" i="1" dirty="0">
                <a:solidFill>
                  <a:prstClr val="black"/>
                </a:solidFill>
                <a:latin typeface="Arial Narrow" panose="020B0606020202030204" pitchFamily="34" charset="0"/>
                <a:cs typeface="Arial" panose="020B0604020202020204" pitchFamily="34" charset="0"/>
              </a:rPr>
              <a:t>Fed Up: An Insider’s Take on Why the Federal Reserve is Bad for America, </a:t>
            </a:r>
            <a:r>
              <a:rPr lang="en-US" sz="1300" dirty="0">
                <a:solidFill>
                  <a:prstClr val="black"/>
                </a:solidFill>
                <a:latin typeface="Arial Narrow" panose="020B0606020202030204" pitchFamily="34" charset="0"/>
                <a:cs typeface="Arial" panose="020B0604020202020204" pitchFamily="34" charset="0"/>
              </a:rPr>
              <a:t>by Danielle DiMartino Booth. 10304 Lynnhaven Place, Oakton: 7-8:30 pm Free.</a:t>
            </a:r>
          </a:p>
          <a:p>
            <a:pPr algn="l" eaLnBrk="1" fontAlgn="auto" hangingPunct="1">
              <a:spcAft>
                <a:spcPts val="0"/>
              </a:spcAft>
              <a:defRPr/>
            </a:pPr>
            <a:endParaRPr lang="en-US" altLang="en-US" sz="1300" b="1" dirty="0">
              <a:solidFill>
                <a:schemeClr val="tx1"/>
              </a:solidFill>
              <a:latin typeface="Arial Narrow" panose="020B0606020202030204" pitchFamily="34" charset="0"/>
              <a:cs typeface="Arial" panose="020B0604020202020204" pitchFamily="34" charset="0"/>
            </a:endParaRPr>
          </a:p>
          <a:p>
            <a:pPr marL="171450" indent="-171450" algn="l" eaLnBrk="1" fontAlgn="auto" hangingPunct="1">
              <a:spcAft>
                <a:spcPts val="0"/>
              </a:spcAft>
              <a:buFont typeface="Arial" panose="020B0604020202020204" pitchFamily="34" charset="0"/>
              <a:buChar char="•"/>
              <a:defRPr/>
            </a:pPr>
            <a:r>
              <a:rPr lang="en-US" altLang="en-US" sz="1300" b="1" dirty="0">
                <a:solidFill>
                  <a:schemeClr val="tx1"/>
                </a:solidFill>
                <a:latin typeface="Arial Narrow" panose="020B0606020202030204" pitchFamily="34" charset="0"/>
                <a:cs typeface="Arial" panose="020B0604020202020204" pitchFamily="34" charset="0"/>
              </a:rPr>
              <a:t> </a:t>
            </a:r>
            <a:r>
              <a:rPr lang="en-US" altLang="en-US" sz="1300" dirty="0">
                <a:solidFill>
                  <a:schemeClr val="tx1"/>
                </a:solidFill>
                <a:latin typeface="Arial Narrow" panose="020B0606020202030204" pitchFamily="34" charset="0"/>
                <a:cs typeface="Arial" panose="020B0604020202020204" pitchFamily="34" charset="0"/>
              </a:rPr>
              <a:t>  </a:t>
            </a:r>
            <a:r>
              <a:rPr lang="en-US" altLang="en-US" sz="1300" b="1" u="sng" dirty="0">
                <a:solidFill>
                  <a:schemeClr val="tx1"/>
                </a:solidFill>
                <a:latin typeface="Arial Narrow" panose="020B0606020202030204" pitchFamily="34" charset="0"/>
                <a:cs typeface="Arial" panose="020B0604020202020204" pitchFamily="34" charset="0"/>
              </a:rPr>
              <a:t>Wed Apr 10</a:t>
            </a:r>
            <a:r>
              <a:rPr lang="en-US" altLang="en-US" sz="1300" dirty="0">
                <a:solidFill>
                  <a:schemeClr val="tx1"/>
                </a:solidFill>
                <a:latin typeface="Arial Narrow" panose="020B0606020202030204" pitchFamily="34" charset="0"/>
                <a:cs typeface="Arial" panose="020B0604020202020204" pitchFamily="34" charset="0"/>
              </a:rPr>
              <a:t>–</a:t>
            </a:r>
            <a:r>
              <a:rPr lang="en-US" altLang="en-US" sz="1300" b="1" dirty="0">
                <a:solidFill>
                  <a:schemeClr val="tx1"/>
                </a:solidFill>
                <a:latin typeface="Arial Narrow" panose="020B0606020202030204" pitchFamily="34" charset="0"/>
                <a:cs typeface="Arial" panose="020B0604020202020204" pitchFamily="34" charset="0"/>
              </a:rPr>
              <a:t> </a:t>
            </a:r>
            <a:r>
              <a:rPr lang="en-US" altLang="en-US" sz="1300" dirty="0" err="1">
                <a:solidFill>
                  <a:schemeClr val="tx1"/>
                </a:solidFill>
                <a:latin typeface="Arial Narrow" panose="020B0606020202030204" pitchFamily="34" charset="0"/>
                <a:cs typeface="Arial" panose="020B0604020202020204" pitchFamily="34" charset="0"/>
              </a:rPr>
              <a:t>MicNOVA</a:t>
            </a:r>
            <a:r>
              <a:rPr lang="en-US" altLang="en-US" sz="1300" b="1" dirty="0">
                <a:solidFill>
                  <a:schemeClr val="tx1"/>
                </a:solidFill>
                <a:latin typeface="Arial Narrow" panose="020B0606020202030204" pitchFamily="34" charset="0"/>
                <a:cs typeface="Arial" panose="020B0604020202020204" pitchFamily="34" charset="0"/>
              </a:rPr>
              <a:t> </a:t>
            </a:r>
            <a:r>
              <a:rPr lang="en-US" altLang="en-US" sz="1300" dirty="0">
                <a:solidFill>
                  <a:schemeClr val="tx1"/>
                </a:solidFill>
                <a:latin typeface="Arial Narrow" panose="020B0606020202030204" pitchFamily="34" charset="0"/>
                <a:cs typeface="Arial" panose="020B0604020202020204" pitchFamily="34" charset="0"/>
              </a:rPr>
              <a:t>Virginia</a:t>
            </a:r>
            <a:r>
              <a:rPr lang="en-US" altLang="en-US" sz="1300" b="1" dirty="0">
                <a:solidFill>
                  <a:schemeClr val="tx1"/>
                </a:solidFill>
                <a:latin typeface="Arial Narrow" panose="020B0606020202030204" pitchFamily="34" charset="0"/>
                <a:cs typeface="Arial" panose="020B0604020202020204" pitchFamily="34" charset="0"/>
              </a:rPr>
              <a:t> </a:t>
            </a:r>
            <a:r>
              <a:rPr lang="en-US" sz="1300" dirty="0">
                <a:solidFill>
                  <a:schemeClr val="tx1"/>
                </a:solidFill>
                <a:latin typeface="Arial Narrow" panose="020B0606020202030204" pitchFamily="34" charset="0"/>
                <a:cs typeface="Arial" panose="020B0604020202020204" pitchFamily="34" charset="0"/>
              </a:rPr>
              <a:t>Model Club, Tysons-</a:t>
            </a:r>
            <a:r>
              <a:rPr lang="en-US" sz="1300" dirty="0" err="1">
                <a:solidFill>
                  <a:schemeClr val="tx1"/>
                </a:solidFill>
                <a:latin typeface="Arial Narrow" panose="020B0606020202030204" pitchFamily="34" charset="0"/>
                <a:cs typeface="Arial" panose="020B0604020202020204" pitchFamily="34" charset="0"/>
              </a:rPr>
              <a:t>Pimmet</a:t>
            </a:r>
            <a:r>
              <a:rPr lang="en-US" sz="1300" dirty="0">
                <a:solidFill>
                  <a:schemeClr val="tx1"/>
                </a:solidFill>
                <a:latin typeface="Arial Narrow" panose="020B0606020202030204" pitchFamily="34" charset="0"/>
                <a:cs typeface="Arial" panose="020B0604020202020204" pitchFamily="34" charset="0"/>
              </a:rPr>
              <a:t> Library, 7584 Leesburg Pike, Falls Church, VA      7-9 pm, Free</a:t>
            </a:r>
          </a:p>
          <a:p>
            <a:pPr marL="285750" indent="-285750" algn="l" eaLnBrk="1" fontAlgn="auto" hangingPunct="1">
              <a:spcAft>
                <a:spcPts val="0"/>
              </a:spcAft>
              <a:buFont typeface="Arial" panose="020B0604020202020204" pitchFamily="34" charset="0"/>
              <a:buChar char="•"/>
              <a:defRPr/>
            </a:pPr>
            <a:endParaRPr lang="en-US" sz="1300" dirty="0">
              <a:solidFill>
                <a:schemeClr val="tx1"/>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schemeClr val="tx1"/>
                </a:solidFill>
                <a:latin typeface="Arial Narrow" panose="020B0606020202030204" pitchFamily="34" charset="0"/>
                <a:cs typeface="Arial" panose="020B0604020202020204" pitchFamily="34" charset="0"/>
              </a:rPr>
              <a:t>Wed Apr 17</a:t>
            </a:r>
            <a:r>
              <a:rPr lang="en-US" sz="1300" dirty="0">
                <a:solidFill>
                  <a:schemeClr val="tx1"/>
                </a:solidFill>
                <a:latin typeface="Arial Narrow" panose="020B0606020202030204" pitchFamily="34" charset="0"/>
                <a:cs typeface="Arial" panose="020B0604020202020204" pitchFamily="34" charset="0"/>
              </a:rPr>
              <a:t> – MCMC </a:t>
            </a:r>
            <a:r>
              <a:rPr lang="en-US" sz="1300" dirty="0">
                <a:solidFill>
                  <a:prstClr val="black"/>
                </a:solidFill>
                <a:latin typeface="Arial Narrow" panose="020B0606020202030204" pitchFamily="34" charset="0"/>
                <a:cs typeface="Arial" panose="020B0604020202020204" pitchFamily="34" charset="0"/>
              </a:rPr>
              <a:t>Maryland Model Club, Rockville Library, 21 Maryland Ave, Rockville, MD. 7-9 pm  Free</a:t>
            </a:r>
          </a:p>
          <a:p>
            <a:pPr marL="285750" indent="-285750" algn="l" eaLnBrk="1" fontAlgn="auto" hangingPunct="1">
              <a:spcAft>
                <a:spcPts val="0"/>
              </a:spcAft>
              <a:buFont typeface="Arial" panose="020B0604020202020204" pitchFamily="34" charset="0"/>
              <a:buChar char="•"/>
              <a:defRPr/>
            </a:pPr>
            <a:endParaRPr lang="en-US" sz="13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prstClr val="black"/>
                </a:solidFill>
                <a:latin typeface="Arial Narrow" panose="020B0606020202030204" pitchFamily="34" charset="0"/>
                <a:cs typeface="Arial" panose="020B0604020202020204" pitchFamily="34" charset="0"/>
              </a:rPr>
              <a:t>Sat Apr 27</a:t>
            </a:r>
            <a:r>
              <a:rPr lang="en-US" sz="1300" b="1" dirty="0">
                <a:solidFill>
                  <a:prstClr val="black"/>
                </a:solidFill>
                <a:latin typeface="Arial Narrow" panose="020B0606020202030204" pitchFamily="34" charset="0"/>
                <a:cs typeface="Arial" panose="020B0604020202020204" pitchFamily="34" charset="0"/>
              </a:rPr>
              <a:t> </a:t>
            </a:r>
            <a:r>
              <a:rPr lang="en-US" sz="1300" dirty="0">
                <a:solidFill>
                  <a:prstClr val="black"/>
                </a:solidFill>
                <a:latin typeface="Arial Narrow" panose="020B0606020202030204" pitchFamily="34" charset="0"/>
                <a:cs typeface="Arial" panose="020B0604020202020204" pitchFamily="34" charset="0"/>
              </a:rPr>
              <a:t>– BI/AAII Joint Meeting, Speaker: Jill </a:t>
            </a:r>
            <a:r>
              <a:rPr lang="en-US" sz="1300" dirty="0" err="1">
                <a:solidFill>
                  <a:prstClr val="black"/>
                </a:solidFill>
                <a:latin typeface="Arial Narrow" panose="020B0606020202030204" pitchFamily="34" charset="0"/>
                <a:cs typeface="Arial" panose="020B0604020202020204" pitchFamily="34" charset="0"/>
              </a:rPr>
              <a:t>Schlesinge</a:t>
            </a:r>
            <a:r>
              <a:rPr lang="en-US" sz="1300" dirty="0">
                <a:solidFill>
                  <a:prstClr val="black"/>
                </a:solidFill>
                <a:latin typeface="Arial Narrow" panose="020B0606020202030204" pitchFamily="34" charset="0"/>
                <a:cs typeface="Arial" panose="020B0604020202020204" pitchFamily="34" charset="0"/>
              </a:rPr>
              <a:t>, “Dumb Things That Smart People Do with Money, NOVACC Annandale Campus, 8333 Little River Turnpike (See AAII DC Metro for Info/Prices </a:t>
            </a:r>
            <a:r>
              <a:rPr lang="en-US" sz="1300" dirty="0" err="1">
                <a:solidFill>
                  <a:prstClr val="black"/>
                </a:solidFill>
                <a:latin typeface="Arial Narrow" panose="020B0606020202030204" pitchFamily="34" charset="0"/>
                <a:cs typeface="Arial" panose="020B0604020202020204" pitchFamily="34" charset="0"/>
              </a:rPr>
              <a:t>www:aaiidcmetro.com</a:t>
            </a:r>
            <a:r>
              <a:rPr lang="en-US" sz="1300" dirty="0">
                <a:solidFill>
                  <a:prstClr val="black"/>
                </a:solidFill>
                <a:latin typeface="Arial Narrow" panose="020B0606020202030204" pitchFamily="34" charset="0"/>
                <a:cs typeface="Arial" panose="020B0604020202020204" pitchFamily="34" charset="0"/>
              </a:rPr>
              <a:t>)</a:t>
            </a:r>
          </a:p>
          <a:p>
            <a:pPr algn="l" eaLnBrk="1" fontAlgn="auto" hangingPunct="1">
              <a:spcAft>
                <a:spcPts val="0"/>
              </a:spcAft>
              <a:defRPr/>
            </a:pPr>
            <a:endParaRPr lang="en-US" sz="13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r>
              <a:rPr lang="en-US" sz="1300" b="1" u="sng" dirty="0">
                <a:solidFill>
                  <a:schemeClr val="tx1"/>
                </a:solidFill>
                <a:latin typeface="Arial Narrow" panose="020B0606020202030204" pitchFamily="34" charset="0"/>
                <a:cs typeface="Arial" panose="020B0604020202020204" pitchFamily="34" charset="0"/>
              </a:rPr>
              <a:t>Tues Apr 30</a:t>
            </a:r>
            <a:r>
              <a:rPr lang="en-US" sz="1300" u="sng" dirty="0">
                <a:solidFill>
                  <a:schemeClr val="tx1"/>
                </a:solidFill>
                <a:latin typeface="Arial Narrow" panose="020B0606020202030204" pitchFamily="34" charset="0"/>
                <a:cs typeface="Arial" panose="020B0604020202020204" pitchFamily="34" charset="0"/>
              </a:rPr>
              <a:t> </a:t>
            </a:r>
            <a:r>
              <a:rPr lang="en-US" sz="1300" dirty="0">
                <a:solidFill>
                  <a:schemeClr val="tx1"/>
                </a:solidFill>
                <a:latin typeface="Arial Narrow" panose="020B0606020202030204" pitchFamily="34" charset="0"/>
                <a:cs typeface="Arial" panose="020B0604020202020204" pitchFamily="34" charset="0"/>
              </a:rPr>
              <a:t>– </a:t>
            </a:r>
            <a:r>
              <a:rPr lang="en-US" sz="1300" dirty="0">
                <a:solidFill>
                  <a:prstClr val="black"/>
                </a:solidFill>
                <a:latin typeface="Arial Narrow" panose="020B0606020202030204" pitchFamily="34" charset="0"/>
                <a:cs typeface="Arial" panose="020B0604020202020204" pitchFamily="34" charset="0"/>
              </a:rPr>
              <a:t>Roundtable Webinar </a:t>
            </a:r>
            <a:r>
              <a:rPr lang="it-IT" sz="1300" dirty="0">
                <a:solidFill>
                  <a:prstClr val="black"/>
                </a:solidFill>
                <a:latin typeface="Arial Narrow" panose="020B0606020202030204" pitchFamily="34" charset="0"/>
                <a:cs typeface="Arial" panose="020B0604020202020204" pitchFamily="34" charset="0"/>
              </a:rPr>
              <a:t>E-Mail Natalie </a:t>
            </a:r>
            <a:r>
              <a:rPr lang="it-IT" sz="1300" dirty="0" err="1">
                <a:solidFill>
                  <a:prstClr val="black"/>
                </a:solidFill>
                <a:latin typeface="Arial Narrow" panose="020B0606020202030204" pitchFamily="34" charset="0"/>
                <a:cs typeface="Arial" panose="020B0604020202020204" pitchFamily="34" charset="0"/>
              </a:rPr>
              <a:t>Kavula</a:t>
            </a:r>
            <a:r>
              <a:rPr lang="it-IT" sz="1300" dirty="0">
                <a:solidFill>
                  <a:prstClr val="black"/>
                </a:solidFill>
                <a:latin typeface="Arial Narrow" panose="020B0606020202030204" pitchFamily="34" charset="0"/>
                <a:cs typeface="Arial" panose="020B0604020202020204" pitchFamily="34" charset="0"/>
              </a:rPr>
              <a:t> </a:t>
            </a:r>
            <a:r>
              <a:rPr lang="it-IT" sz="1300" dirty="0" err="1">
                <a:solidFill>
                  <a:prstClr val="black"/>
                </a:solidFill>
                <a:latin typeface="Arial Narrow" panose="020B0606020202030204" pitchFamily="34" charset="0"/>
                <a:cs typeface="Arial" panose="020B0604020202020204" pitchFamily="34" charset="0"/>
              </a:rPr>
              <a:t>at</a:t>
            </a:r>
            <a:r>
              <a:rPr lang="it-IT" sz="1300" dirty="0">
                <a:solidFill>
                  <a:prstClr val="black"/>
                </a:solidFill>
                <a:latin typeface="Arial Narrow" panose="020B0606020202030204" pitchFamily="34" charset="0"/>
                <a:cs typeface="Arial" panose="020B0604020202020204" pitchFamily="34" charset="0"/>
              </a:rPr>
              <a:t> </a:t>
            </a:r>
            <a:r>
              <a:rPr lang="it-IT" sz="1300" dirty="0">
                <a:solidFill>
                  <a:prstClr val="black">
                    <a:tint val="75000"/>
                  </a:prstClr>
                </a:solidFill>
                <a:latin typeface="Arial Narrow" panose="020B0606020202030204" pitchFamily="34" charset="0"/>
                <a:cs typeface="Arial" panose="020B0604020202020204" pitchFamily="34" charset="0"/>
                <a:hlinkClick r:id="rId3"/>
              </a:rPr>
              <a:t>nkavula1@comcast.net</a:t>
            </a:r>
            <a:r>
              <a:rPr lang="it-IT" sz="1300" dirty="0">
                <a:solidFill>
                  <a:prstClr val="black">
                    <a:tint val="75000"/>
                  </a:prstClr>
                </a:solidFill>
                <a:latin typeface="Arial Narrow" panose="020B0606020202030204" pitchFamily="34" charset="0"/>
                <a:cs typeface="Arial" panose="020B0604020202020204" pitchFamily="34" charset="0"/>
              </a:rPr>
              <a:t> </a:t>
            </a:r>
            <a:r>
              <a:rPr lang="it-IT" sz="1300" dirty="0">
                <a:solidFill>
                  <a:schemeClr val="tx1"/>
                </a:solidFill>
                <a:latin typeface="Arial Narrow" panose="020B0606020202030204" pitchFamily="34" charset="0"/>
                <a:cs typeface="Arial" panose="020B0604020202020204" pitchFamily="34" charset="0"/>
              </a:rPr>
              <a:t>for</a:t>
            </a:r>
            <a:r>
              <a:rPr lang="en-US" sz="1300" dirty="0">
                <a:solidFill>
                  <a:prstClr val="black"/>
                </a:solidFill>
                <a:latin typeface="Arial Narrow" panose="020B0606020202030204" pitchFamily="34" charset="0"/>
                <a:cs typeface="Arial" panose="020B0604020202020204" pitchFamily="34" charset="0"/>
              </a:rPr>
              <a:t> invite. Free </a:t>
            </a:r>
            <a:r>
              <a:rPr lang="en-US" altLang="en-US" sz="1300" dirty="0">
                <a:solidFill>
                  <a:schemeClr val="tx1"/>
                </a:solidFill>
                <a:latin typeface="Arial Narrow" panose="020B0606020202030204" pitchFamily="34" charset="0"/>
                <a:cs typeface="Arial" panose="020B0604020202020204" pitchFamily="34" charset="0"/>
              </a:rPr>
              <a:t>8:30-9:45 pm</a:t>
            </a:r>
            <a:endParaRPr lang="en-US" sz="1300" b="1" u="sng"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40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40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4000"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4000" b="1" u="sng"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4000" dirty="0">
              <a:solidFill>
                <a:schemeClr val="tx1"/>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4000" b="1" u="sng" dirty="0">
              <a:solidFill>
                <a:prstClr val="black"/>
              </a:solidFill>
              <a:latin typeface="Arial Narrow" panose="020B0606020202030204" pitchFamily="34" charset="0"/>
              <a:cs typeface="Arial" panose="020B0604020202020204" pitchFamily="34" charset="0"/>
            </a:endParaRPr>
          </a:p>
          <a:p>
            <a:pPr marL="285750" indent="-285750" algn="l" eaLnBrk="1" fontAlgn="auto" hangingPunct="1">
              <a:spcAft>
                <a:spcPts val="0"/>
              </a:spcAft>
              <a:buFont typeface="Arial" panose="020B0604020202020204" pitchFamily="34" charset="0"/>
              <a:buChar char="•"/>
              <a:defRPr/>
            </a:pPr>
            <a:endParaRPr lang="en-US" sz="1800" i="1" dirty="0">
              <a:solidFill>
                <a:schemeClr val="tx1"/>
              </a:solidFill>
            </a:endParaRPr>
          </a:p>
        </p:txBody>
      </p:sp>
      <p:sp>
        <p:nvSpPr>
          <p:cNvPr id="4" name="Rectangle 3"/>
          <p:cNvSpPr/>
          <p:nvPr/>
        </p:nvSpPr>
        <p:spPr>
          <a:xfrm>
            <a:off x="304800" y="609600"/>
            <a:ext cx="8610600" cy="61722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4280201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12600</TotalTime>
  <Words>172</Words>
  <Application>Microsoft Macintosh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Better Investing DC Chapter  So Many Events – most are free!  See our Newsletter</vt:lpstr>
    </vt:vector>
  </TitlesOfParts>
  <Company>NMCI</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Investing DC Chapter Coming Events</dc:title>
  <dc:creator>Patterson, Sheryl  CIV OPNAV, N95</dc:creator>
  <cp:lastModifiedBy>Microsoft Office User</cp:lastModifiedBy>
  <cp:revision>467</cp:revision>
  <cp:lastPrinted>2019-03-10T19:31:05Z</cp:lastPrinted>
  <dcterms:created xsi:type="dcterms:W3CDTF">2013-02-21T13:07:59Z</dcterms:created>
  <dcterms:modified xsi:type="dcterms:W3CDTF">2019-03-10T19:36:40Z</dcterms:modified>
</cp:coreProperties>
</file>