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50"/>
  </p:notesMasterIdLst>
  <p:sldIdLst>
    <p:sldId id="256" r:id="rId3"/>
    <p:sldId id="351" r:id="rId4"/>
    <p:sldId id="350" r:id="rId5"/>
    <p:sldId id="353" r:id="rId6"/>
    <p:sldId id="352" r:id="rId7"/>
    <p:sldId id="264" r:id="rId8"/>
    <p:sldId id="345" r:id="rId9"/>
    <p:sldId id="319" r:id="rId10"/>
    <p:sldId id="320" r:id="rId11"/>
    <p:sldId id="267" r:id="rId12"/>
    <p:sldId id="346" r:id="rId13"/>
    <p:sldId id="321" r:id="rId14"/>
    <p:sldId id="322" r:id="rId15"/>
    <p:sldId id="270" r:id="rId16"/>
    <p:sldId id="347" r:id="rId17"/>
    <p:sldId id="323" r:id="rId18"/>
    <p:sldId id="324" r:id="rId19"/>
    <p:sldId id="273" r:id="rId20"/>
    <p:sldId id="325" r:id="rId21"/>
    <p:sldId id="326" r:id="rId22"/>
    <p:sldId id="276" r:id="rId23"/>
    <p:sldId id="327" r:id="rId24"/>
    <p:sldId id="328" r:id="rId25"/>
    <p:sldId id="279" r:id="rId26"/>
    <p:sldId id="329" r:id="rId27"/>
    <p:sldId id="330" r:id="rId28"/>
    <p:sldId id="257" r:id="rId29"/>
    <p:sldId id="331" r:id="rId30"/>
    <p:sldId id="332" r:id="rId31"/>
    <p:sldId id="261" r:id="rId32"/>
    <p:sldId id="333" r:id="rId33"/>
    <p:sldId id="334" r:id="rId34"/>
    <p:sldId id="282" r:id="rId35"/>
    <p:sldId id="335" r:id="rId36"/>
    <p:sldId id="336" r:id="rId37"/>
    <p:sldId id="285" r:id="rId38"/>
    <p:sldId id="337" r:id="rId39"/>
    <p:sldId id="338" r:id="rId40"/>
    <p:sldId id="288" r:id="rId41"/>
    <p:sldId id="339" r:id="rId42"/>
    <p:sldId id="340" r:id="rId43"/>
    <p:sldId id="289" r:id="rId44"/>
    <p:sldId id="341" r:id="rId45"/>
    <p:sldId id="342" r:id="rId46"/>
    <p:sldId id="292" r:id="rId47"/>
    <p:sldId id="343" r:id="rId48"/>
    <p:sldId id="34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39DAC-78D4-3648-96C4-01945131480D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304EF-5262-524D-8D8C-97BAF6CE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3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2C391-E8A0-AC4E-8B29-51A7BB8A3F2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25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E0493BA-C616-5445-8D01-61504C4B6B65}" type="datetime4">
              <a:rPr lang="en-US" smtClean="0">
                <a:latin typeface="Century Gothic"/>
              </a:rPr>
              <a:pPr/>
              <a:t>June 9, 2020</a:t>
            </a:fld>
            <a:endParaRPr lang="en-US" dirty="0">
              <a:latin typeface="Century Gothic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>
                <a:solidFill>
                  <a:srgbClr val="94C600"/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6795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B8B0-41E3-5049-A20B-70724BFD1012}" type="datetime4">
              <a:rPr lang="en-US" smtClean="0">
                <a:latin typeface="Century Gothic"/>
              </a:rPr>
              <a:pPr/>
              <a:t>June 9,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346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42B-40D9-4043-8CFD-2AF279023F5F}" type="datetime4">
              <a:rPr lang="en-US" smtClean="0">
                <a:latin typeface="Century Gothic"/>
              </a:rPr>
              <a:pPr/>
              <a:t>June 9,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5929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EC4B-DFCA-1C43-A447-D2E300C358C0}" type="datetime4">
              <a:rPr lang="en-US" smtClean="0">
                <a:latin typeface="Century Gothic"/>
              </a:rPr>
              <a:pPr/>
              <a:t>June 9, 2020</a:t>
            </a:fld>
            <a:endParaRPr lang="en-US"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7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7631-531F-354B-8474-2365B9FCA1E6}" type="datetime4">
              <a:rPr lang="en-US" smtClean="0">
                <a:latin typeface="Century Gothic"/>
              </a:rPr>
              <a:pPr/>
              <a:t>June 9, 2020</a:t>
            </a:fld>
            <a:endParaRPr lang="en-US"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2683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4AF0-3DB0-9A44-B250-9ADA662E3F44}" type="datetime4">
              <a:rPr lang="en-US" smtClean="0">
                <a:latin typeface="Century Gothic"/>
              </a:rPr>
              <a:pPr/>
              <a:t>June 9, 2020</a:t>
            </a:fld>
            <a:endParaRPr lang="en-US"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1346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FA16-1E34-2D40-8E80-0C3A51E9A5F1}" type="datetime4">
              <a:rPr lang="en-US" smtClean="0">
                <a:latin typeface="Century Gothic"/>
              </a:rPr>
              <a:pPr/>
              <a:t>June 9, 2020</a:t>
            </a:fld>
            <a:endParaRPr lang="en-US"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6412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7A96-1D0D-724D-BF33-66A38D104BC1}" type="datetime4">
              <a:rPr lang="en-US" smtClean="0">
                <a:latin typeface="Century Gothic"/>
              </a:rPr>
              <a:pPr/>
              <a:t>June 9, 2020</a:t>
            </a:fld>
            <a:endParaRPr lang="en-US"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88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B2D-7D36-AF47-8EA5-46FF8FB5C08D}" type="datetime4">
              <a:rPr lang="en-US" smtClean="0">
                <a:latin typeface="Century Gothic"/>
              </a:rPr>
              <a:pPr/>
              <a:t>June 9, 2020</a:t>
            </a:fld>
            <a:endParaRPr lang="en-US"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957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E66-2637-DF4B-9FA9-0B0F3247BAEE}" type="datetime4">
              <a:rPr lang="en-US" smtClean="0">
                <a:latin typeface="Century Gothic"/>
              </a:rPr>
              <a:pPr/>
              <a:t>June 9,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3213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DEBA-A821-3A4B-A489-67E085AB264F}" type="datetime4">
              <a:rPr lang="en-US" smtClean="0">
                <a:latin typeface="Century Gothic"/>
              </a:rPr>
              <a:pPr/>
              <a:t>June 9,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50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374FAD0-9541-5E47-8DF2-6E7D27E4C75E}" type="datetime4">
              <a:rPr lang="en-US" smtClean="0">
                <a:latin typeface="Century Gothic"/>
              </a:rPr>
              <a:pPr/>
              <a:t>June 9,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511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28206"/>
            <a:ext cx="6477000" cy="3010138"/>
          </a:xfrm>
        </p:spPr>
        <p:txBody>
          <a:bodyPr anchor="t"/>
          <a:lstStyle/>
          <a:p>
            <a:r>
              <a:rPr lang="en-US" sz="6000" dirty="0" smtClean="0"/>
              <a:t>Update and Review of the </a:t>
            </a:r>
            <a:r>
              <a:rPr lang="en-US" sz="6000" dirty="0" err="1" smtClean="0"/>
              <a:t>McNoVA</a:t>
            </a:r>
            <a:r>
              <a:rPr lang="en-US" sz="6000" dirty="0" smtClean="0"/>
              <a:t> Portfolio</a:t>
            </a:r>
            <a:br>
              <a:rPr lang="en-US" sz="6000" dirty="0" smtClean="0"/>
            </a:br>
            <a:r>
              <a:rPr lang="en-US" sz="4800" dirty="0" smtClean="0"/>
              <a:t> </a:t>
            </a:r>
            <a:r>
              <a:rPr lang="en-US" sz="3200" dirty="0" smtClean="0"/>
              <a:t>(as of May 31, 2020)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McNoVA</a:t>
            </a:r>
            <a:r>
              <a:rPr lang="en-US" dirty="0" smtClean="0"/>
              <a:t> virtual meeting, Wednesday June 10, 2020</a:t>
            </a:r>
          </a:p>
          <a:p>
            <a:r>
              <a:rPr lang="en-US" dirty="0"/>
              <a:t>	</a:t>
            </a:r>
            <a:r>
              <a:rPr lang="en-US" dirty="0" smtClean="0"/>
              <a:t>-- Wilbert Nixon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7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(GOOG)(5-year line chart)</a:t>
            </a:r>
            <a:endParaRPr lang="en-US" dirty="0"/>
          </a:p>
        </p:txBody>
      </p:sp>
      <p:pic>
        <p:nvPicPr>
          <p:cNvPr id="3" name="Picture 2" descr="GOOG - Alphabet Cl C 5y line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3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2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(GOOG)(5-year chart)</a:t>
            </a:r>
            <a:endParaRPr lang="en-US" dirty="0"/>
          </a:p>
        </p:txBody>
      </p:sp>
      <p:pic>
        <p:nvPicPr>
          <p:cNvPr id="4" name="Picture 3" descr="GOOG - Alphabet Cl C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(GOOG)(6-month chart)</a:t>
            </a:r>
            <a:endParaRPr lang="en-US" dirty="0"/>
          </a:p>
        </p:txBody>
      </p:sp>
      <p:pic>
        <p:nvPicPr>
          <p:cNvPr id="4" name="Picture 3" descr="GOOG - Alphabet Cl C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(GOOG)(SSG)</a:t>
            </a:r>
            <a:endParaRPr lang="en-US" dirty="0"/>
          </a:p>
        </p:txBody>
      </p:sp>
      <p:pic>
        <p:nvPicPr>
          <p:cNvPr id="4" name="Picture 3" descr="Alphabet (GOOG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77" y="1371600"/>
            <a:ext cx="5299364" cy="52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(AAPL)(5-year line chart)</a:t>
            </a:r>
            <a:endParaRPr lang="en-US" dirty="0"/>
          </a:p>
        </p:txBody>
      </p:sp>
      <p:pic>
        <p:nvPicPr>
          <p:cNvPr id="3" name="Picture 2" descr="AAPL - Apple 5y line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8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3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(AAPL)(5-year chart)</a:t>
            </a:r>
            <a:endParaRPr lang="en-US" dirty="0"/>
          </a:p>
        </p:txBody>
      </p:sp>
      <p:pic>
        <p:nvPicPr>
          <p:cNvPr id="4" name="Picture 3" descr="AAPL - Apple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8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8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(AAPL)(6-month chart)</a:t>
            </a:r>
            <a:endParaRPr lang="en-US" dirty="0"/>
          </a:p>
        </p:txBody>
      </p:sp>
      <p:pic>
        <p:nvPicPr>
          <p:cNvPr id="4" name="Picture 3" descr="AAPL - Apple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" y="1230839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0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(AAPL)(SSG)</a:t>
            </a:r>
            <a:endParaRPr lang="en-US" dirty="0"/>
          </a:p>
        </p:txBody>
      </p:sp>
      <p:pic>
        <p:nvPicPr>
          <p:cNvPr id="4" name="Picture 3" descr="Apple (AAPL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7" y="1371600"/>
            <a:ext cx="5299364" cy="53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1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Berkshire Hathaway </a:t>
            </a:r>
            <a:r>
              <a:rPr lang="en-US" sz="2000" dirty="0" smtClean="0"/>
              <a:t>(BRKB)(5-year chart)</a:t>
            </a:r>
            <a:endParaRPr lang="en-US" sz="2000" dirty="0"/>
          </a:p>
        </p:txBody>
      </p:sp>
      <p:pic>
        <p:nvPicPr>
          <p:cNvPr id="4" name="Picture 3" descr="BRK.B - Berkshire Hathaway Cl B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2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Berkshire Hathaway </a:t>
            </a:r>
            <a:r>
              <a:rPr lang="en-US" sz="2000" dirty="0" smtClean="0"/>
              <a:t>(BRKB)(6-month chart)</a:t>
            </a:r>
            <a:endParaRPr lang="en-US" sz="2000" dirty="0"/>
          </a:p>
        </p:txBody>
      </p:sp>
      <p:pic>
        <p:nvPicPr>
          <p:cNvPr id="4" name="Picture 3" descr="BRK.B - Berkshire Hathaway Cl B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Introduction to Technical Analysis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-- Wilbert Nixon, </a:t>
            </a:r>
            <a:r>
              <a:rPr lang="en-US" sz="1400" dirty="0" err="1" smtClean="0"/>
              <a:t>McNoVA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April 11,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314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Berkshire Hathaway </a:t>
            </a:r>
            <a:r>
              <a:rPr lang="en-US" sz="2000" dirty="0" smtClean="0"/>
              <a:t>(BRKB)(SSG)</a:t>
            </a:r>
            <a:endParaRPr lang="en-US" sz="2000" dirty="0"/>
          </a:p>
        </p:txBody>
      </p:sp>
      <p:pic>
        <p:nvPicPr>
          <p:cNvPr id="4" name="Picture 3" descr="Berkshire Hathaway (BRK.B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67" y="1526627"/>
            <a:ext cx="5299364" cy="51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Biospecific</a:t>
            </a:r>
            <a:r>
              <a:rPr lang="en-US" sz="4400" dirty="0" smtClean="0"/>
              <a:t> Tech </a:t>
            </a:r>
            <a:r>
              <a:rPr lang="en-US" sz="2800" dirty="0" smtClean="0"/>
              <a:t>(BSTC)(5-year chart)</a:t>
            </a:r>
            <a:endParaRPr lang="en-US" dirty="0"/>
          </a:p>
        </p:txBody>
      </p:sp>
      <p:pic>
        <p:nvPicPr>
          <p:cNvPr id="4" name="Picture 3" descr="BSTC - Biospecifics Tech Cp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9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02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Biospecific</a:t>
            </a:r>
            <a:r>
              <a:rPr lang="en-US" sz="4400" dirty="0" smtClean="0"/>
              <a:t> Tech </a:t>
            </a:r>
            <a:r>
              <a:rPr lang="en-US" sz="2800" dirty="0" smtClean="0"/>
              <a:t>(BSTC)(6-month chart)</a:t>
            </a:r>
            <a:endParaRPr lang="en-US" dirty="0"/>
          </a:p>
        </p:txBody>
      </p:sp>
      <p:pic>
        <p:nvPicPr>
          <p:cNvPr id="4" name="Picture 3" descr="BSTC - Biospecifics Tech Cp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0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27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Biospecific</a:t>
            </a:r>
            <a:r>
              <a:rPr lang="en-US" sz="4400" dirty="0" smtClean="0"/>
              <a:t> Tech </a:t>
            </a:r>
            <a:r>
              <a:rPr lang="en-US" sz="2800" dirty="0" smtClean="0"/>
              <a:t>(BSTC)(SSG)</a:t>
            </a:r>
            <a:endParaRPr lang="en-US" dirty="0"/>
          </a:p>
        </p:txBody>
      </p:sp>
      <p:pic>
        <p:nvPicPr>
          <p:cNvPr id="4" name="Picture 3" descr="Biospecific Tech (BSTC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82" y="1493189"/>
            <a:ext cx="5299364" cy="52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2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Booking Holdings, Inc. </a:t>
            </a:r>
            <a:r>
              <a:rPr lang="en-US" sz="2000" dirty="0" smtClean="0"/>
              <a:t>(BKNG)(5-year chart)</a:t>
            </a:r>
            <a:endParaRPr lang="en-US" sz="2000" dirty="0"/>
          </a:p>
        </p:txBody>
      </p:sp>
      <p:pic>
        <p:nvPicPr>
          <p:cNvPr id="4" name="Picture 3" descr="BKNG - Booking Holdings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Booking Holdings, Inc. </a:t>
            </a:r>
            <a:r>
              <a:rPr lang="en-US" sz="2000" dirty="0" smtClean="0"/>
              <a:t>(BKNG)(6-month chart)</a:t>
            </a:r>
            <a:endParaRPr lang="en-US" sz="2000" dirty="0"/>
          </a:p>
        </p:txBody>
      </p:sp>
      <p:pic>
        <p:nvPicPr>
          <p:cNvPr id="4" name="Picture 3" descr="BKNG - Booking Holdings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9" y="1257028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52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Booking Holdings, Inc. </a:t>
            </a:r>
            <a:r>
              <a:rPr lang="en-US" sz="2000" dirty="0" smtClean="0"/>
              <a:t>(BKNG)(SSG)</a:t>
            </a:r>
            <a:endParaRPr lang="en-US" sz="2000" dirty="0"/>
          </a:p>
        </p:txBody>
      </p:sp>
      <p:pic>
        <p:nvPicPr>
          <p:cNvPr id="4" name="Picture 3" descr="Booking Holdings Inc (BKNG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8" y="1371600"/>
            <a:ext cx="5299364" cy="52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00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Group, Inc. </a:t>
            </a:r>
            <a:r>
              <a:rPr lang="en-US" sz="2000" dirty="0" smtClean="0"/>
              <a:t>(CSGP)(5-year chart)</a:t>
            </a:r>
            <a:endParaRPr lang="en-US" sz="2000" dirty="0"/>
          </a:p>
        </p:txBody>
      </p:sp>
      <p:pic>
        <p:nvPicPr>
          <p:cNvPr id="4" name="Picture 3" descr="CSGP - Costar Group 5y chart - Bar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126086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82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Group, Inc. </a:t>
            </a:r>
            <a:r>
              <a:rPr lang="en-US" sz="2000" dirty="0" smtClean="0"/>
              <a:t>(CSGP)(6-month chart)</a:t>
            </a:r>
            <a:endParaRPr lang="en-US" sz="2000" dirty="0"/>
          </a:p>
        </p:txBody>
      </p:sp>
      <p:pic>
        <p:nvPicPr>
          <p:cNvPr id="4" name="Picture 3" descr="CSGP - Costar Group 6m chart - Bar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6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Group, Inc. </a:t>
            </a:r>
            <a:r>
              <a:rPr lang="en-US" sz="2000" dirty="0" smtClean="0"/>
              <a:t>(CSGP)(SSG)</a:t>
            </a:r>
            <a:endParaRPr lang="en-US" sz="2000" dirty="0"/>
          </a:p>
        </p:txBody>
      </p:sp>
      <p:pic>
        <p:nvPicPr>
          <p:cNvPr id="4" name="Picture 3" descr="CoStar Group Inc (CSGP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64" y="1472587"/>
            <a:ext cx="5299364" cy="52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5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335160"/>
          </a:xfrm>
        </p:spPr>
        <p:txBody>
          <a:bodyPr>
            <a:normAutofit/>
          </a:bodyPr>
          <a:lstStyle/>
          <a:p>
            <a:r>
              <a:rPr lang="en-US" dirty="0" smtClean="0"/>
              <a:t>“Gravity does not require our belief.”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2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Corp. </a:t>
            </a:r>
            <a:r>
              <a:rPr lang="en-US" sz="2800" dirty="0" smtClean="0"/>
              <a:t>(GNTX)(5-year chart)</a:t>
            </a:r>
            <a:endParaRPr lang="en-US" dirty="0"/>
          </a:p>
        </p:txBody>
      </p:sp>
      <p:pic>
        <p:nvPicPr>
          <p:cNvPr id="4" name="Picture 3" descr="GNTX - Gentex Corp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5" y="1289762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72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Corp. </a:t>
            </a:r>
            <a:r>
              <a:rPr lang="en-US" sz="2800" dirty="0" smtClean="0"/>
              <a:t>(GNTX)(6-month chart)</a:t>
            </a:r>
            <a:endParaRPr lang="en-US" dirty="0"/>
          </a:p>
        </p:txBody>
      </p:sp>
      <p:pic>
        <p:nvPicPr>
          <p:cNvPr id="4" name="Picture 3" descr="GNTX - Gentex Corp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4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Corp. </a:t>
            </a:r>
            <a:r>
              <a:rPr lang="en-US" sz="2800" dirty="0" smtClean="0"/>
              <a:t>(GNTX)(SSG)</a:t>
            </a:r>
            <a:endParaRPr lang="en-US" dirty="0"/>
          </a:p>
        </p:txBody>
      </p:sp>
      <p:pic>
        <p:nvPicPr>
          <p:cNvPr id="4" name="Picture 3" descr="Gentex Corporation (GNTX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8" y="1533719"/>
            <a:ext cx="5299364" cy="51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0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Microsoft Corporation</a:t>
            </a:r>
            <a:r>
              <a:rPr lang="en-US" dirty="0" smtClean="0"/>
              <a:t> </a:t>
            </a:r>
            <a:r>
              <a:rPr lang="en-US" sz="2000" dirty="0" smtClean="0"/>
              <a:t>(MSFT)(5-year chart)</a:t>
            </a:r>
            <a:endParaRPr lang="en-US" sz="2000" dirty="0"/>
          </a:p>
        </p:txBody>
      </p:sp>
      <p:pic>
        <p:nvPicPr>
          <p:cNvPr id="4" name="Picture 3" descr="MSFT - Microsoft Corp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5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41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Microsoft Corporation</a:t>
            </a:r>
            <a:r>
              <a:rPr lang="en-US" dirty="0" smtClean="0"/>
              <a:t> </a:t>
            </a:r>
            <a:r>
              <a:rPr lang="en-US" sz="2000" dirty="0" smtClean="0"/>
              <a:t>(MSFT)(6-month chart)</a:t>
            </a:r>
            <a:endParaRPr lang="en-US" sz="2000" dirty="0"/>
          </a:p>
        </p:txBody>
      </p:sp>
      <p:pic>
        <p:nvPicPr>
          <p:cNvPr id="4" name="Picture 3" descr="MSFT - Microsoft Corp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" y="1217745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36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Microsoft Corporation</a:t>
            </a:r>
            <a:r>
              <a:rPr lang="en-US" dirty="0" smtClean="0"/>
              <a:t> </a:t>
            </a:r>
            <a:r>
              <a:rPr lang="en-US" sz="2000" dirty="0" smtClean="0"/>
              <a:t>(MSFT)(SSG)</a:t>
            </a:r>
            <a:endParaRPr lang="en-US" sz="2000" dirty="0"/>
          </a:p>
        </p:txBody>
      </p:sp>
      <p:pic>
        <p:nvPicPr>
          <p:cNvPr id="4" name="Picture 3" descr="Microsoft Corporation (MSFT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7" y="1533719"/>
            <a:ext cx="5299364" cy="51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8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Monster Beverage Corp. </a:t>
            </a:r>
            <a:r>
              <a:rPr lang="en-US" sz="2000" dirty="0" smtClean="0"/>
              <a:t>(MNST)(5-year chart)</a:t>
            </a:r>
            <a:endParaRPr lang="en-US" sz="2000" dirty="0"/>
          </a:p>
        </p:txBody>
      </p:sp>
      <p:pic>
        <p:nvPicPr>
          <p:cNvPr id="4" name="Picture 3" descr="MNST - Monster Beverage Cp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42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Monster Beverage Corp. </a:t>
            </a:r>
            <a:r>
              <a:rPr lang="en-US" sz="2000" dirty="0" smtClean="0"/>
              <a:t>(MNST)(6-month chart)</a:t>
            </a:r>
            <a:endParaRPr lang="en-US" sz="2000" dirty="0"/>
          </a:p>
        </p:txBody>
      </p:sp>
      <p:pic>
        <p:nvPicPr>
          <p:cNvPr id="4" name="Picture 3" descr="MNST - Monster Beverage Cp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5" y="1217745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07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Monster Beverage Corp. </a:t>
            </a:r>
            <a:r>
              <a:rPr lang="en-US" sz="2000" dirty="0" smtClean="0"/>
              <a:t>(MNST)(SSG)</a:t>
            </a:r>
            <a:endParaRPr lang="en-US" sz="2000" dirty="0"/>
          </a:p>
        </p:txBody>
      </p:sp>
      <p:pic>
        <p:nvPicPr>
          <p:cNvPr id="4" name="Picture 3" descr="Monster Beverage Corporation (MNST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2" y="1371600"/>
            <a:ext cx="5299364" cy="52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8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Nv5 Global Inc. </a:t>
            </a:r>
            <a:r>
              <a:rPr lang="en-US" sz="2800" dirty="0" smtClean="0"/>
              <a:t>(NVEE)(5-year chart)</a:t>
            </a:r>
            <a:endParaRPr lang="en-US" dirty="0"/>
          </a:p>
        </p:txBody>
      </p:sp>
      <p:pic>
        <p:nvPicPr>
          <p:cNvPr id="4" name="Picture 3" descr="NVEE - Nv5 Global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8" y="1253754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6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NoVA Portfolio Valuation (NAV) [bivio, 200609]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4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68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Nv5 Global Inc. </a:t>
            </a:r>
            <a:r>
              <a:rPr lang="en-US" sz="2400" dirty="0" smtClean="0"/>
              <a:t>(NVEE)(6-month chart)</a:t>
            </a:r>
            <a:endParaRPr lang="en-US" sz="2400" dirty="0"/>
          </a:p>
        </p:txBody>
      </p:sp>
      <p:pic>
        <p:nvPicPr>
          <p:cNvPr id="4" name="Picture 3" descr="NVEE - Nv5 Global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9" y="1270121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7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Nv5 Global Inc. </a:t>
            </a:r>
            <a:r>
              <a:rPr lang="en-US" sz="2400" dirty="0" smtClean="0"/>
              <a:t>(NVEE)(SSG)</a:t>
            </a:r>
            <a:endParaRPr lang="en-US" sz="2400" dirty="0"/>
          </a:p>
        </p:txBody>
      </p:sp>
      <p:pic>
        <p:nvPicPr>
          <p:cNvPr id="4" name="Picture 3" descr="NV5 Global Inc (NVEE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3" y="1526626"/>
            <a:ext cx="5299364" cy="52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87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T. Rowe Price Group, Inc. </a:t>
            </a:r>
            <a:r>
              <a:rPr lang="en-US" sz="2000" dirty="0" smtClean="0"/>
              <a:t>(TROW)(5-year chart)</a:t>
            </a:r>
            <a:endParaRPr lang="en-US" sz="2000" dirty="0"/>
          </a:p>
        </p:txBody>
      </p:sp>
      <p:pic>
        <p:nvPicPr>
          <p:cNvPr id="4" name="Picture 3" descr="TROW - T Rowe Price Group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5" y="1257028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0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T. Rowe Price Group, Inc.</a:t>
            </a:r>
            <a:r>
              <a:rPr lang="en-US" sz="3600" dirty="0" smtClean="0"/>
              <a:t> </a:t>
            </a:r>
            <a:r>
              <a:rPr lang="en-US" sz="2000" dirty="0" smtClean="0"/>
              <a:t>(TROW)(6-month chart)</a:t>
            </a:r>
            <a:endParaRPr lang="en-US" sz="2000" dirty="0"/>
          </a:p>
        </p:txBody>
      </p:sp>
      <p:pic>
        <p:nvPicPr>
          <p:cNvPr id="4" name="Picture 3" descr="TROW - T Rowe Price Group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5" y="1270121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61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T. Rowe Price Group, Inc.</a:t>
            </a:r>
            <a:r>
              <a:rPr lang="en-US" sz="3600" dirty="0" smtClean="0"/>
              <a:t> </a:t>
            </a:r>
            <a:r>
              <a:rPr lang="en-US" sz="2000" dirty="0" smtClean="0"/>
              <a:t>(TROW)(SSG)</a:t>
            </a:r>
            <a:endParaRPr lang="en-US" sz="2000" dirty="0"/>
          </a:p>
        </p:txBody>
      </p:sp>
      <p:pic>
        <p:nvPicPr>
          <p:cNvPr id="4" name="Picture 3" descr="T Rowe Price Group Inc (TROW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6" y="1472587"/>
            <a:ext cx="5299364" cy="52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2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VISA, Inc. </a:t>
            </a:r>
            <a:r>
              <a:rPr lang="en-US" sz="2800" dirty="0" smtClean="0"/>
              <a:t>(VISA)(5-year chart)</a:t>
            </a:r>
            <a:endParaRPr lang="en-US" dirty="0"/>
          </a:p>
        </p:txBody>
      </p:sp>
      <p:pic>
        <p:nvPicPr>
          <p:cNvPr id="4" name="Picture 3" descr="V - Visa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2" y="1191557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46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VISA, Inc. </a:t>
            </a:r>
            <a:r>
              <a:rPr lang="en-US" sz="2800" dirty="0" smtClean="0"/>
              <a:t>(VISA)(6-month chart)</a:t>
            </a:r>
            <a:endParaRPr lang="en-US" dirty="0"/>
          </a:p>
        </p:txBody>
      </p:sp>
      <p:pic>
        <p:nvPicPr>
          <p:cNvPr id="4" name="Picture 3" descr="V - Visa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" y="1253754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VISA, Inc. </a:t>
            </a:r>
            <a:r>
              <a:rPr lang="en-US" sz="2800" dirty="0" smtClean="0"/>
              <a:t>(VISA)(SSG)</a:t>
            </a:r>
            <a:endParaRPr lang="en-US" dirty="0"/>
          </a:p>
        </p:txBody>
      </p:sp>
      <p:pic>
        <p:nvPicPr>
          <p:cNvPr id="4" name="Picture 3" descr="Visa Inc (V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02" y="1371600"/>
            <a:ext cx="5299364" cy="53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0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NOVA Portfolio Track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6" y="347579"/>
            <a:ext cx="8875059" cy="93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1800" dirty="0" smtClean="0"/>
              <a:t>(ANCUF)(5-year line chart)</a:t>
            </a:r>
            <a:endParaRPr lang="en-US" sz="1800" dirty="0"/>
          </a:p>
        </p:txBody>
      </p:sp>
      <p:pic>
        <p:nvPicPr>
          <p:cNvPr id="3" name="Picture 2" descr="ANCUF - Alimentation Couche-Tard 5y line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191558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2000" dirty="0" smtClean="0"/>
              <a:t>(ANCUF)(5-year chart)</a:t>
            </a:r>
            <a:endParaRPr lang="en-US" sz="2000" dirty="0"/>
          </a:p>
        </p:txBody>
      </p:sp>
      <p:pic>
        <p:nvPicPr>
          <p:cNvPr id="4" name="Picture 3" descr="ANCUF - Alimentation Couche-Tard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2000" dirty="0" smtClean="0"/>
              <a:t>(ANCUF)(6-month chart)</a:t>
            </a:r>
            <a:endParaRPr lang="en-US" sz="2000" dirty="0"/>
          </a:p>
        </p:txBody>
      </p:sp>
      <p:pic>
        <p:nvPicPr>
          <p:cNvPr id="4" name="Picture 3" descr="ANCUF - Alimentation Couche-Tard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2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2000" dirty="0" smtClean="0"/>
              <a:t>(ANCUF)(SSG)</a:t>
            </a:r>
            <a:endParaRPr lang="en-US" sz="2000" dirty="0"/>
          </a:p>
        </p:txBody>
      </p:sp>
      <p:pic>
        <p:nvPicPr>
          <p:cNvPr id="4" name="Picture 3" descr="Alimentation Couche-Tard (ATD.A.TO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50" y="1371600"/>
            <a:ext cx="5299364" cy="53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40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534</TotalTime>
  <Words>527</Words>
  <Application>Microsoft Macintosh PowerPoint</Application>
  <PresentationFormat>On-screen Show (4:3)</PresentationFormat>
  <Paragraphs>51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Inkwell</vt:lpstr>
      <vt:lpstr>Austin</vt:lpstr>
      <vt:lpstr>Update and Review of the McNoVA Portfolio  (as of May 31, 2020)</vt:lpstr>
      <vt:lpstr>Introduction to Technical Analysis</vt:lpstr>
      <vt:lpstr>“Gravity does not require our belief.”</vt:lpstr>
      <vt:lpstr>PowerPoint Presentation</vt:lpstr>
      <vt:lpstr>PowerPoint Presentation</vt:lpstr>
      <vt:lpstr>Alimentation Couche (ANCUF)(5-year line chart)</vt:lpstr>
      <vt:lpstr>Alimentation Couche (ANCUF)(5-year chart)</vt:lpstr>
      <vt:lpstr>Alimentation Couche (ANCUF)(6-month chart)</vt:lpstr>
      <vt:lpstr>Alimentation Couche (ANCUF)(SSG)</vt:lpstr>
      <vt:lpstr>Alphabet Inc. (GOOG)(5-year line chart)</vt:lpstr>
      <vt:lpstr>Alphabet Inc. (GOOG)(5-year chart)</vt:lpstr>
      <vt:lpstr>Alphabet Inc. (GOOG)(6-month chart)</vt:lpstr>
      <vt:lpstr>Alphabet Inc. (GOOG)(SSG)</vt:lpstr>
      <vt:lpstr>Apple Inc. (AAPL)(5-year line chart)</vt:lpstr>
      <vt:lpstr>Apple Inc. (AAPL)(5-year chart)</vt:lpstr>
      <vt:lpstr>Apple Inc. (AAPL)(6-month chart)</vt:lpstr>
      <vt:lpstr>Apple Inc. (AAPL)(SSG)</vt:lpstr>
      <vt:lpstr>Berkshire Hathaway (BRKB)(5-year chart)</vt:lpstr>
      <vt:lpstr>Berkshire Hathaway (BRKB)(6-month chart)</vt:lpstr>
      <vt:lpstr>Berkshire Hathaway (BRKB)(SSG)</vt:lpstr>
      <vt:lpstr>Biospecific Tech (BSTC)(5-year chart)</vt:lpstr>
      <vt:lpstr>Biospecific Tech (BSTC)(6-month chart)</vt:lpstr>
      <vt:lpstr>Biospecific Tech (BSTC)(SSG)</vt:lpstr>
      <vt:lpstr>Booking Holdings, Inc. (BKNG)(5-year chart)</vt:lpstr>
      <vt:lpstr>Booking Holdings, Inc. (BKNG)(6-month chart)</vt:lpstr>
      <vt:lpstr>Booking Holdings, Inc. (BKNG)(SSG)</vt:lpstr>
      <vt:lpstr>CoStar Group, Inc. (CSGP)(5-year chart)</vt:lpstr>
      <vt:lpstr>CoStar Group, Inc. (CSGP)(6-month chart)</vt:lpstr>
      <vt:lpstr>CoStar Group, Inc. (CSGP)(SSG)</vt:lpstr>
      <vt:lpstr>Gentex Corp. (GNTX)(5-year chart)</vt:lpstr>
      <vt:lpstr>Gentex Corp. (GNTX)(6-month chart)</vt:lpstr>
      <vt:lpstr>Gentex Corp. (GNTX)(SSG)</vt:lpstr>
      <vt:lpstr>Microsoft Corporation (MSFT)(5-year chart)</vt:lpstr>
      <vt:lpstr>Microsoft Corporation (MSFT)(6-month chart)</vt:lpstr>
      <vt:lpstr>Microsoft Corporation (MSFT)(SSG)</vt:lpstr>
      <vt:lpstr>Monster Beverage Corp. (MNST)(5-year chart)</vt:lpstr>
      <vt:lpstr>Monster Beverage Corp. (MNST)(6-month chart)</vt:lpstr>
      <vt:lpstr>Monster Beverage Corp. (MNST)(SSG)</vt:lpstr>
      <vt:lpstr>Nv5 Global Inc. (NVEE)(5-year chart)</vt:lpstr>
      <vt:lpstr>Nv5 Global Inc. (NVEE)(6-month chart)</vt:lpstr>
      <vt:lpstr>Nv5 Global Inc. (NVEE)(SSG)</vt:lpstr>
      <vt:lpstr>T. Rowe Price Group, Inc. (TROW)(5-year chart)</vt:lpstr>
      <vt:lpstr>T. Rowe Price Group, Inc. (TROW)(6-month chart)</vt:lpstr>
      <vt:lpstr>T. Rowe Price Group, Inc. (TROW)(SSG)</vt:lpstr>
      <vt:lpstr>VISA, Inc. (VISA)(5-year chart)</vt:lpstr>
      <vt:lpstr>VISA, Inc. (VISA)(6-month chart)</vt:lpstr>
      <vt:lpstr>VISA, Inc. (VISA)(SSG)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and Update of the McNoVA Watchlist  (as of May 31, 2020)</dc:title>
  <dc:creator>Microsoft Office User</dc:creator>
  <cp:lastModifiedBy>Microsoft Office User</cp:lastModifiedBy>
  <cp:revision>24</cp:revision>
  <dcterms:created xsi:type="dcterms:W3CDTF">2020-06-03T12:29:54Z</dcterms:created>
  <dcterms:modified xsi:type="dcterms:W3CDTF">2020-06-10T00:42:52Z</dcterms:modified>
</cp:coreProperties>
</file>