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57" r:id="rId21"/>
    <p:sldId id="259" r:id="rId22"/>
    <p:sldId id="260" r:id="rId23"/>
    <p:sldId id="261" r:id="rId24"/>
    <p:sldId id="283" r:id="rId25"/>
    <p:sldId id="284" r:id="rId26"/>
    <p:sldId id="282" r:id="rId27"/>
    <p:sldId id="286" r:id="rId28"/>
    <p:sldId id="287" r:id="rId29"/>
    <p:sldId id="285" r:id="rId30"/>
    <p:sldId id="262" r:id="rId31"/>
    <p:sldId id="263" r:id="rId32"/>
    <p:sldId id="288" r:id="rId33"/>
    <p:sldId id="290" r:id="rId34"/>
    <p:sldId id="291" r:id="rId35"/>
    <p:sldId id="289" r:id="rId36"/>
    <p:sldId id="293" r:id="rId37"/>
    <p:sldId id="294" r:id="rId38"/>
    <p:sldId id="292" r:id="rId39"/>
    <p:sldId id="296" r:id="rId40"/>
    <p:sldId id="297" r:id="rId41"/>
    <p:sldId id="295" r:id="rId42"/>
    <p:sldId id="299" r:id="rId43"/>
    <p:sldId id="300" r:id="rId44"/>
    <p:sldId id="298" r:id="rId45"/>
    <p:sldId id="302" r:id="rId46"/>
    <p:sldId id="303" r:id="rId47"/>
    <p:sldId id="301" r:id="rId48"/>
    <p:sldId id="305" r:id="rId49"/>
    <p:sldId id="306" r:id="rId50"/>
    <p:sldId id="307" r:id="rId51"/>
    <p:sldId id="308" r:id="rId52"/>
    <p:sldId id="309" r:id="rId53"/>
    <p:sldId id="304" r:id="rId54"/>
    <p:sldId id="311" r:id="rId55"/>
    <p:sldId id="312" r:id="rId56"/>
    <p:sldId id="310" r:id="rId57"/>
    <p:sldId id="314" r:id="rId58"/>
    <p:sldId id="315" r:id="rId59"/>
    <p:sldId id="313" r:id="rId60"/>
    <p:sldId id="317" r:id="rId61"/>
    <p:sldId id="318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8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2DF66AD8-BC4A-4004-9882-414398D930CA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6.png"/><Relationship Id="rId23" Type="http://schemas.openxmlformats.org/officeDocument/2006/relationships/image" Target="../media/image7.png"/><Relationship Id="rId24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6/8/20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028206"/>
            <a:ext cx="6477000" cy="3010138"/>
          </a:xfrm>
        </p:spPr>
        <p:txBody>
          <a:bodyPr anchor="t"/>
          <a:lstStyle/>
          <a:p>
            <a:r>
              <a:rPr lang="en-US" sz="6000" dirty="0" smtClean="0"/>
              <a:t>Introduction to and Review of the </a:t>
            </a:r>
            <a:r>
              <a:rPr lang="en-US" sz="6000" dirty="0" err="1" smtClean="0"/>
              <a:t>McNoVA</a:t>
            </a:r>
            <a:r>
              <a:rPr lang="en-US" sz="6000" dirty="0" smtClean="0"/>
              <a:t> </a:t>
            </a:r>
            <a:r>
              <a:rPr lang="en-US" sz="6000" dirty="0" err="1" smtClean="0"/>
              <a:t>Watchlist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4800" dirty="0" smtClean="0"/>
              <a:t> </a:t>
            </a:r>
            <a:r>
              <a:rPr lang="en-US" sz="3200" dirty="0" smtClean="0"/>
              <a:t>(as of May 31, 2020)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McNoVA</a:t>
            </a:r>
            <a:r>
              <a:rPr lang="en-US" dirty="0" smtClean="0"/>
              <a:t> </a:t>
            </a:r>
            <a:r>
              <a:rPr lang="en-US" dirty="0" smtClean="0"/>
              <a:t>virtual meeting</a:t>
            </a:r>
            <a:r>
              <a:rPr lang="en-US" dirty="0" smtClean="0"/>
              <a:t>, Wednesday June 10, 2020</a:t>
            </a:r>
          </a:p>
          <a:p>
            <a:r>
              <a:rPr lang="en-US" dirty="0"/>
              <a:t>	</a:t>
            </a:r>
            <a:r>
              <a:rPr lang="en-US" dirty="0" smtClean="0"/>
              <a:t>-- Wilbert Nixon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379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Albemarle Corp. </a:t>
            </a:r>
            <a:r>
              <a:rPr lang="en-US" sz="2800" dirty="0" smtClean="0"/>
              <a:t>(ALB)(SSG)</a:t>
            </a:r>
            <a:endParaRPr lang="en-US" dirty="0"/>
          </a:p>
        </p:txBody>
      </p:sp>
      <p:pic>
        <p:nvPicPr>
          <p:cNvPr id="4" name="Picture 3" descr="Albemarle Corp (ALB) 2005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58" y="1371600"/>
            <a:ext cx="6585906" cy="529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90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Axos</a:t>
            </a:r>
            <a:r>
              <a:rPr lang="en-US" dirty="0" smtClean="0"/>
              <a:t> Financial </a:t>
            </a:r>
            <a:r>
              <a:rPr lang="en-US" sz="2800" dirty="0" smtClean="0"/>
              <a:t>(AX)(5-year chart)</a:t>
            </a:r>
            <a:endParaRPr lang="en-US" dirty="0"/>
          </a:p>
        </p:txBody>
      </p:sp>
      <p:pic>
        <p:nvPicPr>
          <p:cNvPr id="4" name="Picture 3" descr="AX - Axos Financial 5y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662942"/>
            <a:ext cx="8875059" cy="580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9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Axos</a:t>
            </a:r>
            <a:r>
              <a:rPr lang="en-US" dirty="0" smtClean="0"/>
              <a:t> Financial </a:t>
            </a:r>
            <a:r>
              <a:rPr lang="en-US" sz="2800" dirty="0" smtClean="0"/>
              <a:t>(AX)(6-month chart)</a:t>
            </a:r>
            <a:endParaRPr lang="en-US" dirty="0"/>
          </a:p>
        </p:txBody>
      </p:sp>
      <p:pic>
        <p:nvPicPr>
          <p:cNvPr id="4" name="Picture 3" descr="AX - Axos Financial 6m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594197"/>
            <a:ext cx="8875059" cy="52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936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Axos</a:t>
            </a:r>
            <a:r>
              <a:rPr lang="en-US" dirty="0" smtClean="0"/>
              <a:t> Financial </a:t>
            </a:r>
            <a:r>
              <a:rPr lang="en-US" sz="2800" dirty="0" smtClean="0"/>
              <a:t>(AX)(SSG)</a:t>
            </a:r>
            <a:endParaRPr lang="en-US" dirty="0"/>
          </a:p>
        </p:txBody>
      </p:sp>
      <p:pic>
        <p:nvPicPr>
          <p:cNvPr id="4" name="Picture 3" descr="Axos Financial Inc (AX) 2005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67" y="1505813"/>
            <a:ext cx="6250326" cy="502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68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Costco Wholesale </a:t>
            </a:r>
            <a:r>
              <a:rPr lang="en-US" sz="2800" dirty="0" smtClean="0"/>
              <a:t>(COST)(5-year chart)</a:t>
            </a:r>
            <a:endParaRPr lang="en-US" dirty="0"/>
          </a:p>
        </p:txBody>
      </p:sp>
      <p:pic>
        <p:nvPicPr>
          <p:cNvPr id="4" name="Picture 3" descr="COST - Costco Wholesale 5y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554916"/>
            <a:ext cx="887505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02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Costco Wholesale </a:t>
            </a:r>
            <a:r>
              <a:rPr lang="en-US" sz="2800" dirty="0" smtClean="0"/>
              <a:t>(COST)(6-month chart)</a:t>
            </a:r>
            <a:endParaRPr lang="en-US" dirty="0"/>
          </a:p>
        </p:txBody>
      </p:sp>
      <p:pic>
        <p:nvPicPr>
          <p:cNvPr id="4" name="Picture 3" descr="COST - Costco Wholesale 6m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05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Costco Wholesale </a:t>
            </a:r>
            <a:r>
              <a:rPr lang="en-US" sz="2800" dirty="0" smtClean="0"/>
              <a:t>(COST)(SSG)</a:t>
            </a:r>
            <a:endParaRPr lang="en-US" dirty="0"/>
          </a:p>
        </p:txBody>
      </p:sp>
      <p:pic>
        <p:nvPicPr>
          <p:cNvPr id="4" name="Picture 3" descr="Costco Wholesale Corp (COST) 2005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770" y="1371600"/>
            <a:ext cx="5299364" cy="528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333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Disney (Walt) </a:t>
            </a:r>
            <a:r>
              <a:rPr lang="en-US" sz="2800" dirty="0" smtClean="0"/>
              <a:t>(DIS)(5-year chart)</a:t>
            </a:r>
            <a:endParaRPr lang="en-US" dirty="0"/>
          </a:p>
        </p:txBody>
      </p:sp>
      <p:pic>
        <p:nvPicPr>
          <p:cNvPr id="4" name="Picture 3" descr="DIS - Walt Disney Company 5y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02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46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Disney (Walt) </a:t>
            </a:r>
            <a:r>
              <a:rPr lang="en-US" sz="2800" dirty="0" smtClean="0"/>
              <a:t>(DIS)(6-month chart)</a:t>
            </a:r>
            <a:endParaRPr lang="en-US" dirty="0"/>
          </a:p>
        </p:txBody>
      </p:sp>
      <p:pic>
        <p:nvPicPr>
          <p:cNvPr id="4" name="Picture 3" descr="DIS - Walt Disney Company 6m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5" y="1096626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0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Disney (Walt) </a:t>
            </a:r>
            <a:r>
              <a:rPr lang="en-US" sz="2800" dirty="0" smtClean="0"/>
              <a:t>(DIS)(SSG)</a:t>
            </a:r>
            <a:endParaRPr lang="en-US" dirty="0"/>
          </a:p>
        </p:txBody>
      </p:sp>
      <p:pic>
        <p:nvPicPr>
          <p:cNvPr id="4" name="Picture 3" descr="The Walt Disney Co (DIS) 2005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210" y="1532002"/>
            <a:ext cx="5299364" cy="504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85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Abbvie</a:t>
            </a:r>
            <a:r>
              <a:rPr lang="en-US" dirty="0" smtClean="0"/>
              <a:t> </a:t>
            </a:r>
            <a:r>
              <a:rPr lang="en-US" sz="2800" dirty="0" smtClean="0"/>
              <a:t>(ABBV)(5-year chart)</a:t>
            </a:r>
            <a:endParaRPr lang="en-US" dirty="0"/>
          </a:p>
        </p:txBody>
      </p:sp>
      <p:pic>
        <p:nvPicPr>
          <p:cNvPr id="6" name="Picture 5" descr="ABBV_Barchart_Interactive_Chart_06_06_2020 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99" y="1554916"/>
            <a:ext cx="8599277" cy="508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89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Five Below </a:t>
            </a:r>
            <a:r>
              <a:rPr lang="en-US" sz="2800" dirty="0" smtClean="0"/>
              <a:t>(FIVE)(5-year chart)</a:t>
            </a:r>
            <a:endParaRPr lang="en-US" dirty="0"/>
          </a:p>
        </p:txBody>
      </p:sp>
      <p:pic>
        <p:nvPicPr>
          <p:cNvPr id="4" name="Picture 3" descr="FIVE - Five Below 5y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204651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82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Five Below </a:t>
            </a:r>
            <a:r>
              <a:rPr lang="en-US" sz="2800" dirty="0" smtClean="0"/>
              <a:t>(FIVE)(6-month chart)</a:t>
            </a:r>
            <a:endParaRPr lang="en-US" dirty="0"/>
          </a:p>
        </p:txBody>
      </p:sp>
      <p:pic>
        <p:nvPicPr>
          <p:cNvPr id="4" name="Picture 3" descr="FIVE - Five Below 6m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5" y="1253754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53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Five Below </a:t>
            </a:r>
            <a:r>
              <a:rPr lang="en-US" sz="2800" dirty="0" smtClean="0"/>
              <a:t>(FIVE)(SSG)</a:t>
            </a:r>
            <a:endParaRPr lang="en-US" dirty="0"/>
          </a:p>
        </p:txBody>
      </p:sp>
      <p:pic>
        <p:nvPicPr>
          <p:cNvPr id="4" name="Picture 3" descr="Five Below (FIVE) 2005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709" y="1558190"/>
            <a:ext cx="5425451" cy="495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43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Floor &amp; Décor </a:t>
            </a:r>
            <a:r>
              <a:rPr lang="en-US" sz="2800" dirty="0" smtClean="0"/>
              <a:t>(FND)(5-year chart)</a:t>
            </a:r>
            <a:endParaRPr lang="en-US" dirty="0"/>
          </a:p>
        </p:txBody>
      </p:sp>
      <p:pic>
        <p:nvPicPr>
          <p:cNvPr id="4" name="Picture 3" descr="FND - Floor &amp; Decor Holdings 5y chart.co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8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723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Floor &amp; Décor </a:t>
            </a:r>
            <a:r>
              <a:rPr lang="en-US" sz="2800" dirty="0" smtClean="0"/>
              <a:t>(FND)(6-month chart)</a:t>
            </a:r>
            <a:endParaRPr lang="en-US" dirty="0"/>
          </a:p>
        </p:txBody>
      </p:sp>
      <p:pic>
        <p:nvPicPr>
          <p:cNvPr id="4" name="Picture 3" descr="FND - Floor &amp; Decor Holdings 6m chart.co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217745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517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Floor &amp; Décor </a:t>
            </a:r>
            <a:r>
              <a:rPr lang="en-US" sz="2800" dirty="0" smtClean="0"/>
              <a:t>(FND)(SSG)</a:t>
            </a:r>
            <a:endParaRPr lang="en-US" dirty="0"/>
          </a:p>
        </p:txBody>
      </p:sp>
      <p:pic>
        <p:nvPicPr>
          <p:cNvPr id="4" name="Picture 3" descr="Floor &amp; Decor Holdings Inc (FND) 2005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210" y="1532003"/>
            <a:ext cx="5299364" cy="507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03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Dynamics </a:t>
            </a:r>
            <a:r>
              <a:rPr lang="en-US" sz="2800" dirty="0" smtClean="0"/>
              <a:t>(GD)(5-year chart)</a:t>
            </a:r>
            <a:endParaRPr lang="en-US" dirty="0"/>
          </a:p>
        </p:txBody>
      </p:sp>
      <p:pic>
        <p:nvPicPr>
          <p:cNvPr id="4" name="Picture 3" descr="GD - General Dynamics Corp 5y chart.co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19" y="1178463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411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General Dynamics </a:t>
            </a:r>
            <a:r>
              <a:rPr lang="en-US" sz="2800" dirty="0" smtClean="0"/>
              <a:t>(GD)(6-month chart)</a:t>
            </a:r>
            <a:endParaRPr lang="en-US" dirty="0"/>
          </a:p>
        </p:txBody>
      </p:sp>
      <p:pic>
        <p:nvPicPr>
          <p:cNvPr id="4" name="Picture 3" descr="GD - General Dynamics Corp 6m chart.co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6" y="1178463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373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General Dynamics </a:t>
            </a:r>
            <a:r>
              <a:rPr lang="en-US" sz="2800" dirty="0" smtClean="0"/>
              <a:t>(GD)(SSG)</a:t>
            </a:r>
            <a:endParaRPr lang="en-US" dirty="0"/>
          </a:p>
        </p:txBody>
      </p:sp>
      <p:pic>
        <p:nvPicPr>
          <p:cNvPr id="4" name="Picture 3" descr="General Dynamics Corp. (GD) 20060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50" y="1505814"/>
            <a:ext cx="5299364" cy="502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792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HEICO Corp </a:t>
            </a:r>
            <a:r>
              <a:rPr lang="en-US" sz="2800" dirty="0" smtClean="0"/>
              <a:t>(HEI)(5-year chart)</a:t>
            </a:r>
            <a:endParaRPr lang="en-US" dirty="0"/>
          </a:p>
        </p:txBody>
      </p:sp>
      <p:pic>
        <p:nvPicPr>
          <p:cNvPr id="4" name="Picture 3" descr="HEI - Heico Corp 5y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5369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42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Abbvie</a:t>
            </a:r>
            <a:r>
              <a:rPr lang="en-US" dirty="0" smtClean="0"/>
              <a:t> </a:t>
            </a:r>
            <a:r>
              <a:rPr lang="en-US" sz="2800" dirty="0" smtClean="0"/>
              <a:t>(ABBV)(6-month chart)</a:t>
            </a:r>
            <a:endParaRPr lang="en-US" dirty="0"/>
          </a:p>
        </p:txBody>
      </p:sp>
      <p:pic>
        <p:nvPicPr>
          <p:cNvPr id="5" name="Picture 4" descr="ABBV_Barchart_Interactive_Chart_06_06_20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2" y="1689131"/>
            <a:ext cx="8544231" cy="472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311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HEICO Corp </a:t>
            </a:r>
            <a:r>
              <a:rPr lang="en-US" sz="2800" dirty="0" smtClean="0"/>
              <a:t>(HEI)(6-month chart)</a:t>
            </a:r>
            <a:endParaRPr lang="en-US" dirty="0"/>
          </a:p>
        </p:txBody>
      </p:sp>
      <p:pic>
        <p:nvPicPr>
          <p:cNvPr id="4" name="Picture 3" descr="HEI - Heico Corp 6m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12" y="1204651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931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HEICO Corp </a:t>
            </a:r>
            <a:r>
              <a:rPr lang="en-US" sz="2800" dirty="0" smtClean="0"/>
              <a:t>(HEI)(SSG)</a:t>
            </a:r>
            <a:endParaRPr lang="en-US" dirty="0"/>
          </a:p>
        </p:txBody>
      </p:sp>
      <p:pic>
        <p:nvPicPr>
          <p:cNvPr id="4" name="Picture 3" descr="Heico (HEI) 2005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118" y="1532001"/>
            <a:ext cx="5299364" cy="497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07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 </a:t>
            </a:r>
            <a:r>
              <a:rPr lang="en-US" sz="2800" dirty="0" smtClean="0"/>
              <a:t>(INTC)(5-year chart)</a:t>
            </a:r>
            <a:endParaRPr lang="en-US" dirty="0"/>
          </a:p>
        </p:txBody>
      </p:sp>
      <p:pic>
        <p:nvPicPr>
          <p:cNvPr id="4" name="Picture 3" descr="INTC - Intel Corp 5y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178463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667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 </a:t>
            </a:r>
            <a:r>
              <a:rPr lang="en-US" sz="2800" dirty="0" smtClean="0"/>
              <a:t>(INTC)(6-month chart)</a:t>
            </a:r>
            <a:endParaRPr lang="en-US" dirty="0"/>
          </a:p>
        </p:txBody>
      </p:sp>
      <p:pic>
        <p:nvPicPr>
          <p:cNvPr id="4" name="Picture 3" descr="INTC - Intel Corp 6m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092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 </a:t>
            </a:r>
            <a:r>
              <a:rPr lang="en-US" sz="2800" dirty="0" smtClean="0"/>
              <a:t>(INTC)(SSG)</a:t>
            </a:r>
            <a:endParaRPr lang="en-US" dirty="0"/>
          </a:p>
        </p:txBody>
      </p:sp>
      <p:pic>
        <p:nvPicPr>
          <p:cNvPr id="4" name="Picture 3" descr="Intel Corp (INTC) 2005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75" y="1594199"/>
            <a:ext cx="5299364" cy="492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381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Jones Lang Salle </a:t>
            </a:r>
            <a:r>
              <a:rPr lang="en-US" sz="2800" dirty="0" smtClean="0"/>
              <a:t>(JLL)(5-year chart)</a:t>
            </a:r>
            <a:endParaRPr lang="en-US" dirty="0"/>
          </a:p>
        </p:txBody>
      </p:sp>
      <p:pic>
        <p:nvPicPr>
          <p:cNvPr id="4" name="Picture 3" descr="JLL - Jones Lang Lasalle 5y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5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047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Jones Lang Salle </a:t>
            </a:r>
            <a:r>
              <a:rPr lang="en-US" sz="2800" dirty="0" smtClean="0"/>
              <a:t>(JLL)(6-month chart)</a:t>
            </a:r>
            <a:endParaRPr lang="en-US" dirty="0"/>
          </a:p>
        </p:txBody>
      </p:sp>
      <p:pic>
        <p:nvPicPr>
          <p:cNvPr id="4" name="Picture 3" descr="JLL - Jones Lang Lasalle 6m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278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Jones Lang Salle </a:t>
            </a:r>
            <a:r>
              <a:rPr lang="en-US" sz="2800" dirty="0" smtClean="0"/>
              <a:t>(JLL)(SSG)</a:t>
            </a:r>
            <a:endParaRPr lang="en-US" dirty="0"/>
          </a:p>
        </p:txBody>
      </p:sp>
      <p:pic>
        <p:nvPicPr>
          <p:cNvPr id="4" name="Picture 3" descr="Jones Lang LaSalle Inc (JLL) 2005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236" y="1649847"/>
            <a:ext cx="5299364" cy="495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988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Middleby</a:t>
            </a:r>
            <a:r>
              <a:rPr lang="en-US" dirty="0" smtClean="0"/>
              <a:t> </a:t>
            </a:r>
            <a:r>
              <a:rPr lang="en-US" sz="2800" dirty="0" smtClean="0"/>
              <a:t>(MIDD)(5-year chart)</a:t>
            </a:r>
            <a:endParaRPr lang="en-US" dirty="0"/>
          </a:p>
        </p:txBody>
      </p:sp>
      <p:pic>
        <p:nvPicPr>
          <p:cNvPr id="4" name="Picture 3" descr="MIDD - Middleby Corp 5y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152275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467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Middleby</a:t>
            </a:r>
            <a:r>
              <a:rPr lang="en-US" dirty="0" smtClean="0"/>
              <a:t> </a:t>
            </a:r>
            <a:r>
              <a:rPr lang="en-US" sz="2800" dirty="0" smtClean="0"/>
              <a:t>(MIDD)(6-month chart)</a:t>
            </a:r>
            <a:endParaRPr lang="en-US" dirty="0"/>
          </a:p>
        </p:txBody>
      </p:sp>
      <p:pic>
        <p:nvPicPr>
          <p:cNvPr id="4" name="Picture 3" descr="MIDD - Middleby Corp 6m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191557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4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Abbvie</a:t>
            </a:r>
            <a:r>
              <a:rPr lang="en-US" dirty="0" smtClean="0"/>
              <a:t> </a:t>
            </a:r>
            <a:r>
              <a:rPr lang="en-US" sz="2800" dirty="0" smtClean="0"/>
              <a:t>(ABBV)(SSG)</a:t>
            </a:r>
            <a:endParaRPr lang="en-US" dirty="0"/>
          </a:p>
        </p:txBody>
      </p:sp>
      <p:pic>
        <p:nvPicPr>
          <p:cNvPr id="6" name="Picture 5" descr="Abbvie Inc (ABBV) 2005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677" y="1371600"/>
            <a:ext cx="5299364" cy="516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711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Middleby</a:t>
            </a:r>
            <a:r>
              <a:rPr lang="en-US" dirty="0" smtClean="0"/>
              <a:t> </a:t>
            </a:r>
            <a:r>
              <a:rPr lang="en-US" sz="2800" dirty="0" smtClean="0"/>
              <a:t>(MIDD)(SSG)</a:t>
            </a:r>
            <a:endParaRPr lang="en-US" dirty="0"/>
          </a:p>
        </p:txBody>
      </p:sp>
      <p:pic>
        <p:nvPicPr>
          <p:cNvPr id="4" name="Picture 3" descr="The Middleby Corp (MIDD) 2005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423" y="1558190"/>
            <a:ext cx="5299364" cy="514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36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Raytheon Technologies </a:t>
            </a:r>
            <a:r>
              <a:rPr lang="en-US" sz="2400" dirty="0" smtClean="0"/>
              <a:t>(RTX)(5-year chart)</a:t>
            </a:r>
            <a:endParaRPr lang="en-US" sz="2400" dirty="0"/>
          </a:p>
        </p:txBody>
      </p:sp>
      <p:pic>
        <p:nvPicPr>
          <p:cNvPr id="4" name="Picture 3" descr="RTX - Raytheon Technologies Corp. 5y chart.co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368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Raytheon Technologies </a:t>
            </a:r>
            <a:r>
              <a:rPr lang="en-US" sz="2000" dirty="0" smtClean="0"/>
              <a:t>(RTX)(6-month chart)</a:t>
            </a:r>
            <a:endParaRPr lang="en-US" sz="2000" dirty="0"/>
          </a:p>
        </p:txBody>
      </p:sp>
      <p:pic>
        <p:nvPicPr>
          <p:cNvPr id="4" name="Picture 3" descr="RTX - Raytheon Technologies Corp. 6m chart.co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204651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469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Raytheon Technologies </a:t>
            </a:r>
            <a:r>
              <a:rPr lang="en-US" sz="2000" dirty="0" smtClean="0"/>
              <a:t>(RTX)(SSG)</a:t>
            </a:r>
            <a:endParaRPr lang="en-US" sz="2000" dirty="0"/>
          </a:p>
        </p:txBody>
      </p:sp>
      <p:pic>
        <p:nvPicPr>
          <p:cNvPr id="4" name="Picture 3" descr="Raytheon Technologies Co. (RTX) 20060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210" y="1371600"/>
            <a:ext cx="5299364" cy="524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395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Schwab, Charles </a:t>
            </a:r>
            <a:r>
              <a:rPr lang="en-US" sz="2800" dirty="0" smtClean="0"/>
              <a:t>(SCHW)(5-year chart)</a:t>
            </a:r>
            <a:endParaRPr lang="en-US" dirty="0"/>
          </a:p>
        </p:txBody>
      </p:sp>
      <p:pic>
        <p:nvPicPr>
          <p:cNvPr id="4" name="Picture 3" descr="SCHW - The Charles Schwab Corp 5y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8" y="1368326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322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Schwab, Charles </a:t>
            </a:r>
            <a:r>
              <a:rPr lang="en-US" sz="2800" dirty="0" smtClean="0"/>
              <a:t>(SCHW)(6-month chart)</a:t>
            </a:r>
            <a:endParaRPr lang="en-US" dirty="0"/>
          </a:p>
        </p:txBody>
      </p:sp>
      <p:pic>
        <p:nvPicPr>
          <p:cNvPr id="4" name="Picture 3" descr="SCHW - The Charles Schwab Corp 6m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436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Schwab, Charles </a:t>
            </a:r>
            <a:r>
              <a:rPr lang="en-US" sz="2800" dirty="0" smtClean="0"/>
              <a:t>(SCHW)(SSG)</a:t>
            </a:r>
            <a:endParaRPr lang="en-US" dirty="0"/>
          </a:p>
        </p:txBody>
      </p:sp>
      <p:pic>
        <p:nvPicPr>
          <p:cNvPr id="4" name="Picture 3" descr="Charles Schwab Corp (SCHW) 2005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49" y="1584377"/>
            <a:ext cx="5299364" cy="51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45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Texas Roadhouse </a:t>
            </a:r>
            <a:r>
              <a:rPr lang="en-US" sz="2800" dirty="0" smtClean="0"/>
              <a:t>(TXRH)(5-year chart)</a:t>
            </a:r>
            <a:endParaRPr lang="en-US" dirty="0"/>
          </a:p>
        </p:txBody>
      </p:sp>
      <p:pic>
        <p:nvPicPr>
          <p:cNvPr id="4" name="Picture 3" descr="TXRH - Texas Roadhouse 5y chart.co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787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Texas Roadhouse </a:t>
            </a:r>
            <a:r>
              <a:rPr lang="en-US" sz="2800" dirty="0" smtClean="0"/>
              <a:t>(TXRH)(6-month chart)</a:t>
            </a:r>
            <a:endParaRPr lang="en-US" dirty="0"/>
          </a:p>
        </p:txBody>
      </p:sp>
      <p:pic>
        <p:nvPicPr>
          <p:cNvPr id="4" name="Picture 3" descr="TXRH - Texas Roadhouse 6m chart.co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701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Texas Roadhouse </a:t>
            </a:r>
            <a:r>
              <a:rPr lang="en-US" sz="2800" dirty="0" smtClean="0"/>
              <a:t>(TXRH)(SSG)</a:t>
            </a:r>
            <a:endParaRPr lang="en-US" dirty="0"/>
          </a:p>
        </p:txBody>
      </p:sp>
      <p:pic>
        <p:nvPicPr>
          <p:cNvPr id="4" name="Picture 3" descr="Texas Roadhouse Inc (TXRH) 20060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209" y="1489446"/>
            <a:ext cx="5299364" cy="489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42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Adobe Systems </a:t>
            </a:r>
            <a:r>
              <a:rPr lang="en-US" sz="2800" dirty="0" smtClean="0"/>
              <a:t>(ADBE)(5-year chart)</a:t>
            </a:r>
            <a:endParaRPr lang="en-US" dirty="0"/>
          </a:p>
        </p:txBody>
      </p:sp>
      <p:pic>
        <p:nvPicPr>
          <p:cNvPr id="4" name="Picture 3" descr="ADBE - Adobe Systems 5y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8" y="1243933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229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Ulta</a:t>
            </a:r>
            <a:r>
              <a:rPr lang="en-US" dirty="0" smtClean="0"/>
              <a:t> Beauty </a:t>
            </a:r>
            <a:r>
              <a:rPr lang="en-US" sz="2800" dirty="0" smtClean="0"/>
              <a:t>(ULTA)(5-year chart)</a:t>
            </a:r>
            <a:endParaRPr lang="en-US" dirty="0"/>
          </a:p>
        </p:txBody>
      </p:sp>
      <p:pic>
        <p:nvPicPr>
          <p:cNvPr id="4" name="Picture 3" descr="ULTA - Ulta Beauty 5y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991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Ulta</a:t>
            </a:r>
            <a:r>
              <a:rPr lang="en-US" dirty="0" smtClean="0"/>
              <a:t> Beauty </a:t>
            </a:r>
            <a:r>
              <a:rPr lang="en-US" sz="2800" dirty="0" smtClean="0"/>
              <a:t>(ULTA)(6-month chart)</a:t>
            </a:r>
            <a:endParaRPr lang="en-US" dirty="0"/>
          </a:p>
        </p:txBody>
      </p:sp>
      <p:pic>
        <p:nvPicPr>
          <p:cNvPr id="4" name="Picture 3" descr="ULTA - Ulta Beauty 6m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5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751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Ulta</a:t>
            </a:r>
            <a:r>
              <a:rPr lang="en-US" dirty="0" smtClean="0"/>
              <a:t> Beauty </a:t>
            </a:r>
            <a:r>
              <a:rPr lang="en-US" sz="2800" dirty="0" smtClean="0"/>
              <a:t>(ULTA)(SSG)</a:t>
            </a:r>
            <a:endParaRPr lang="en-US" dirty="0"/>
          </a:p>
        </p:txBody>
      </p:sp>
      <p:pic>
        <p:nvPicPr>
          <p:cNvPr id="4" name="Picture 3" descr="Ulta Beauty Inc (ULTA) 2005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49" y="1623660"/>
            <a:ext cx="5299364" cy="523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319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UnitedHealth Group </a:t>
            </a:r>
            <a:r>
              <a:rPr lang="en-US" sz="2000" dirty="0" smtClean="0"/>
              <a:t>(UNH)(5-year chart)</a:t>
            </a:r>
            <a:endParaRPr lang="en-US" sz="2000" dirty="0"/>
          </a:p>
        </p:txBody>
      </p:sp>
      <p:pic>
        <p:nvPicPr>
          <p:cNvPr id="4" name="Picture 3" descr="UNH - Unitedhealth Group 5y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6" y="1253754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228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UnitedHealth Group </a:t>
            </a:r>
            <a:r>
              <a:rPr lang="en-US" sz="2000" dirty="0" smtClean="0"/>
              <a:t>(UNH)(6-month chart)</a:t>
            </a:r>
            <a:endParaRPr lang="en-US" sz="2000" dirty="0"/>
          </a:p>
        </p:txBody>
      </p:sp>
      <p:pic>
        <p:nvPicPr>
          <p:cNvPr id="4" name="Picture 3" descr="UNH - Unitedhealth Group 6m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3" y="1243933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640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UnitedHealth Group </a:t>
            </a:r>
            <a:r>
              <a:rPr lang="en-US" sz="2000" dirty="0" smtClean="0"/>
              <a:t>(UNH)(SSG)</a:t>
            </a:r>
            <a:endParaRPr lang="en-US" sz="2000" dirty="0"/>
          </a:p>
        </p:txBody>
      </p:sp>
      <p:pic>
        <p:nvPicPr>
          <p:cNvPr id="4" name="Picture 3" descr="UnitedHealth Group (UNH) 2005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210" y="1528728"/>
            <a:ext cx="5299364" cy="507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443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Veeva</a:t>
            </a:r>
            <a:r>
              <a:rPr lang="en-US" dirty="0" smtClean="0"/>
              <a:t> Systems </a:t>
            </a:r>
            <a:r>
              <a:rPr lang="en-US" sz="2800" dirty="0" smtClean="0"/>
              <a:t>(VEEV)(5-year chart)</a:t>
            </a:r>
            <a:endParaRPr lang="en-US" dirty="0"/>
          </a:p>
        </p:txBody>
      </p:sp>
      <p:pic>
        <p:nvPicPr>
          <p:cNvPr id="4" name="Picture 3" descr="VEEV - Veeva Systems 5y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19" y="124066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739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Veeva</a:t>
            </a:r>
            <a:r>
              <a:rPr lang="en-US" dirty="0" smtClean="0"/>
              <a:t> Systems </a:t>
            </a:r>
            <a:r>
              <a:rPr lang="en-US" sz="2800" dirty="0" smtClean="0"/>
              <a:t>(VEEV)(6-month chart)</a:t>
            </a:r>
            <a:endParaRPr lang="en-US" dirty="0"/>
          </a:p>
        </p:txBody>
      </p:sp>
      <p:pic>
        <p:nvPicPr>
          <p:cNvPr id="4" name="Picture 3" descr="VEEV - Veeva Systems 6m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884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Veeva</a:t>
            </a:r>
            <a:r>
              <a:rPr lang="en-US" dirty="0" smtClean="0"/>
              <a:t> Systems </a:t>
            </a:r>
            <a:r>
              <a:rPr lang="en-US" sz="2800" dirty="0" smtClean="0"/>
              <a:t>(VEEV)(SSG)</a:t>
            </a:r>
            <a:endParaRPr lang="en-US" dirty="0"/>
          </a:p>
        </p:txBody>
      </p:sp>
      <p:pic>
        <p:nvPicPr>
          <p:cNvPr id="4" name="Picture 3" descr="Veeva Systems Inc (VEEV) 2005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329" y="1545095"/>
            <a:ext cx="5299364" cy="519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268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Western Alliance </a:t>
            </a:r>
            <a:r>
              <a:rPr lang="en-US" sz="2800" dirty="0" smtClean="0"/>
              <a:t>(WAL)(5-year chart)</a:t>
            </a:r>
            <a:endParaRPr lang="en-US" dirty="0"/>
          </a:p>
        </p:txBody>
      </p:sp>
      <p:pic>
        <p:nvPicPr>
          <p:cNvPr id="4" name="Picture 3" descr="WAL - Western Alliance Bancorp 5y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2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38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Adobe Systems </a:t>
            </a:r>
            <a:r>
              <a:rPr lang="en-US" sz="2800" dirty="0" smtClean="0"/>
              <a:t>(ADBE)(6-month chart)</a:t>
            </a:r>
            <a:endParaRPr lang="en-US" dirty="0"/>
          </a:p>
        </p:txBody>
      </p:sp>
      <p:pic>
        <p:nvPicPr>
          <p:cNvPr id="4" name="Picture 3" descr="ADBE - Adobe Systems 6m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476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Western Alliance </a:t>
            </a:r>
            <a:r>
              <a:rPr lang="en-US" sz="2400" dirty="0" smtClean="0"/>
              <a:t>(WAL)(6-month chart)</a:t>
            </a:r>
            <a:endParaRPr lang="en-US" sz="2400" dirty="0"/>
          </a:p>
        </p:txBody>
      </p:sp>
      <p:pic>
        <p:nvPicPr>
          <p:cNvPr id="4" name="Picture 3" descr="WAL - Western Alliance Bancorp 6m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3" y="1505813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148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Western Alliance </a:t>
            </a:r>
            <a:r>
              <a:rPr lang="en-US" sz="2400" dirty="0" smtClean="0"/>
              <a:t>(WAL)(SSG)</a:t>
            </a:r>
            <a:endParaRPr lang="en-US" sz="2400" dirty="0"/>
          </a:p>
        </p:txBody>
      </p:sp>
      <p:pic>
        <p:nvPicPr>
          <p:cNvPr id="4" name="Picture 3" descr="Western Alliance Bancorp (WAL) 2005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515" y="1518908"/>
            <a:ext cx="5299364" cy="494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39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Adobe Systems </a:t>
            </a:r>
            <a:r>
              <a:rPr lang="en-US" sz="2800" dirty="0" smtClean="0"/>
              <a:t>(ADBE)(SSG)</a:t>
            </a:r>
            <a:endParaRPr lang="en-US" dirty="0"/>
          </a:p>
        </p:txBody>
      </p:sp>
      <p:pic>
        <p:nvPicPr>
          <p:cNvPr id="4" name="Picture 3" descr="Adobe Systems Inc (ADBE) 20053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9" y="1501937"/>
            <a:ext cx="5394420" cy="524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24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Albemarle Corp. </a:t>
            </a:r>
            <a:r>
              <a:rPr lang="en-US" sz="2800" dirty="0" smtClean="0"/>
              <a:t>(ALB)(5-year chart)</a:t>
            </a:r>
            <a:endParaRPr lang="en-US" dirty="0"/>
          </a:p>
        </p:txBody>
      </p:sp>
      <p:pic>
        <p:nvPicPr>
          <p:cNvPr id="4" name="Picture 3" descr="ALB - Albemarle Corp 5y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88" y="1513157"/>
            <a:ext cx="7631200" cy="619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30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Albemarle Corp. </a:t>
            </a:r>
            <a:r>
              <a:rPr lang="en-US" sz="2800" dirty="0" smtClean="0"/>
              <a:t>(ALB)(6-month chart)</a:t>
            </a:r>
            <a:endParaRPr lang="en-US" dirty="0"/>
          </a:p>
        </p:txBody>
      </p:sp>
      <p:pic>
        <p:nvPicPr>
          <p:cNvPr id="4" name="Picture 3" descr="ALB - Albemarle Corp 6m cha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49" y="1842985"/>
            <a:ext cx="8875059" cy="525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072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248</TotalTime>
  <Words>626</Words>
  <Application>Microsoft Macintosh PowerPoint</Application>
  <PresentationFormat>On-screen Show (4:3)</PresentationFormat>
  <Paragraphs>63</Paragraphs>
  <Slides>61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Inkwell</vt:lpstr>
      <vt:lpstr>Introduction to and Review of the McNoVA Watchlist  (as of May 31, 2020)</vt:lpstr>
      <vt:lpstr>Abbvie (ABBV)(5-year chart)</vt:lpstr>
      <vt:lpstr>Abbvie (ABBV)(6-month chart)</vt:lpstr>
      <vt:lpstr>Abbvie (ABBV)(SSG)</vt:lpstr>
      <vt:lpstr>Adobe Systems (ADBE)(5-year chart)</vt:lpstr>
      <vt:lpstr>Adobe Systems (ADBE)(6-month chart)</vt:lpstr>
      <vt:lpstr>Adobe Systems (ADBE)(SSG)</vt:lpstr>
      <vt:lpstr>Albemarle Corp. (ALB)(5-year chart)</vt:lpstr>
      <vt:lpstr>Albemarle Corp. (ALB)(6-month chart)</vt:lpstr>
      <vt:lpstr>Albemarle Corp. (ALB)(SSG)</vt:lpstr>
      <vt:lpstr>Axos Financial (AX)(5-year chart)</vt:lpstr>
      <vt:lpstr>Axos Financial (AX)(6-month chart)</vt:lpstr>
      <vt:lpstr>Axos Financial (AX)(SSG)</vt:lpstr>
      <vt:lpstr>Costco Wholesale (COST)(5-year chart)</vt:lpstr>
      <vt:lpstr>Costco Wholesale (COST)(6-month chart)</vt:lpstr>
      <vt:lpstr>Costco Wholesale (COST)(SSG)</vt:lpstr>
      <vt:lpstr>Disney (Walt) (DIS)(5-year chart)</vt:lpstr>
      <vt:lpstr>Disney (Walt) (DIS)(6-month chart)</vt:lpstr>
      <vt:lpstr>Disney (Walt) (DIS)(SSG)</vt:lpstr>
      <vt:lpstr>Five Below (FIVE)(5-year chart)</vt:lpstr>
      <vt:lpstr>Five Below (FIVE)(6-month chart)</vt:lpstr>
      <vt:lpstr>Five Below (FIVE)(SSG)</vt:lpstr>
      <vt:lpstr>Floor &amp; Décor (FND)(5-year chart)</vt:lpstr>
      <vt:lpstr>Floor &amp; Décor (FND)(6-month chart)</vt:lpstr>
      <vt:lpstr>Floor &amp; Décor (FND)(SSG)</vt:lpstr>
      <vt:lpstr>General Dynamics (GD)(5-year chart)</vt:lpstr>
      <vt:lpstr>General Dynamics (GD)(6-month chart)</vt:lpstr>
      <vt:lpstr>General Dynamics (GD)(SSG)</vt:lpstr>
      <vt:lpstr>HEICO Corp (HEI)(5-year chart)</vt:lpstr>
      <vt:lpstr>HEICO Corp (HEI)(6-month chart)</vt:lpstr>
      <vt:lpstr>HEICO Corp (HEI)(SSG)</vt:lpstr>
      <vt:lpstr>Intel (INTC)(5-year chart)</vt:lpstr>
      <vt:lpstr>Intel (INTC)(6-month chart)</vt:lpstr>
      <vt:lpstr>Intel (INTC)(SSG)</vt:lpstr>
      <vt:lpstr>Jones Lang Salle (JLL)(5-year chart)</vt:lpstr>
      <vt:lpstr>Jones Lang Salle (JLL)(6-month chart)</vt:lpstr>
      <vt:lpstr>Jones Lang Salle (JLL)(SSG)</vt:lpstr>
      <vt:lpstr>Middleby (MIDD)(5-year chart)</vt:lpstr>
      <vt:lpstr>Middleby (MIDD)(6-month chart)</vt:lpstr>
      <vt:lpstr>Middleby (MIDD)(SSG)</vt:lpstr>
      <vt:lpstr>Raytheon Technologies (RTX)(5-year chart)</vt:lpstr>
      <vt:lpstr>Raytheon Technologies (RTX)(6-month chart)</vt:lpstr>
      <vt:lpstr>Raytheon Technologies (RTX)(SSG)</vt:lpstr>
      <vt:lpstr>Schwab, Charles (SCHW)(5-year chart)</vt:lpstr>
      <vt:lpstr>Schwab, Charles (SCHW)(6-month chart)</vt:lpstr>
      <vt:lpstr>Schwab, Charles (SCHW)(SSG)</vt:lpstr>
      <vt:lpstr>Texas Roadhouse (TXRH)(5-year chart)</vt:lpstr>
      <vt:lpstr>Texas Roadhouse (TXRH)(6-month chart)</vt:lpstr>
      <vt:lpstr>Texas Roadhouse (TXRH)(SSG)</vt:lpstr>
      <vt:lpstr>Ulta Beauty (ULTA)(5-year chart)</vt:lpstr>
      <vt:lpstr>Ulta Beauty (ULTA)(6-month chart)</vt:lpstr>
      <vt:lpstr>Ulta Beauty (ULTA)(SSG)</vt:lpstr>
      <vt:lpstr>UnitedHealth Group (UNH)(5-year chart)</vt:lpstr>
      <vt:lpstr>UnitedHealth Group (UNH)(6-month chart)</vt:lpstr>
      <vt:lpstr>UnitedHealth Group (UNH)(SSG)</vt:lpstr>
      <vt:lpstr>Veeva Systems (VEEV)(5-year chart)</vt:lpstr>
      <vt:lpstr>Veeva Systems (VEEV)(6-month chart)</vt:lpstr>
      <vt:lpstr>Veeva Systems (VEEV)(SSG)</vt:lpstr>
      <vt:lpstr>Western Alliance (WAL)(5-year chart)</vt:lpstr>
      <vt:lpstr>Western Alliance (WAL)(6-month chart)</vt:lpstr>
      <vt:lpstr>Western Alliance (WAL)(SSG)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and Update of the McNoVA Watchlist  (as of May 31, 2020)</dc:title>
  <dc:creator>Microsoft Office User</dc:creator>
  <cp:lastModifiedBy>Microsoft Office User</cp:lastModifiedBy>
  <cp:revision>18</cp:revision>
  <dcterms:created xsi:type="dcterms:W3CDTF">2020-06-03T12:29:54Z</dcterms:created>
  <dcterms:modified xsi:type="dcterms:W3CDTF">2020-06-08T18:18:21Z</dcterms:modified>
</cp:coreProperties>
</file>