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69" r:id="rId2"/>
  </p:sldMasterIdLst>
  <p:notesMasterIdLst>
    <p:notesMasterId r:id="rId43"/>
  </p:notesMasterIdLst>
  <p:sldIdLst>
    <p:sldId id="258" r:id="rId3"/>
    <p:sldId id="261" r:id="rId4"/>
    <p:sldId id="262" r:id="rId5"/>
    <p:sldId id="265" r:id="rId6"/>
    <p:sldId id="268" r:id="rId7"/>
    <p:sldId id="267" r:id="rId8"/>
    <p:sldId id="312" r:id="rId9"/>
    <p:sldId id="313" r:id="rId10"/>
    <p:sldId id="311" r:id="rId11"/>
    <p:sldId id="270" r:id="rId12"/>
    <p:sldId id="272" r:id="rId13"/>
    <p:sldId id="290" r:id="rId14"/>
    <p:sldId id="273" r:id="rId15"/>
    <p:sldId id="287" r:id="rId16"/>
    <p:sldId id="288" r:id="rId17"/>
    <p:sldId id="289" r:id="rId18"/>
    <p:sldId id="291" r:id="rId19"/>
    <p:sldId id="269" r:id="rId20"/>
    <p:sldId id="276" r:id="rId21"/>
    <p:sldId id="271" r:id="rId22"/>
    <p:sldId id="277" r:id="rId23"/>
    <p:sldId id="278" r:id="rId24"/>
    <p:sldId id="280" r:id="rId25"/>
    <p:sldId id="279" r:id="rId26"/>
    <p:sldId id="292" r:id="rId27"/>
    <p:sldId id="281" r:id="rId28"/>
    <p:sldId id="282" r:id="rId29"/>
    <p:sldId id="283" r:id="rId30"/>
    <p:sldId id="293" r:id="rId31"/>
    <p:sldId id="294" r:id="rId32"/>
    <p:sldId id="309" r:id="rId33"/>
    <p:sldId id="295" r:id="rId34"/>
    <p:sldId id="310" r:id="rId35"/>
    <p:sldId id="296" r:id="rId36"/>
    <p:sldId id="297" r:id="rId37"/>
    <p:sldId id="298" r:id="rId38"/>
    <p:sldId id="299" r:id="rId39"/>
    <p:sldId id="300" r:id="rId40"/>
    <p:sldId id="301" r:id="rId41"/>
    <p:sldId id="302" r:id="rId42"/>
  </p:sldIdLst>
  <p:sldSz cx="12192000" cy="6858000"/>
  <p:notesSz cx="6858000" cy="9313863"/>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980" autoAdjust="0"/>
    <p:restoredTop sz="92050" autoAdjust="0"/>
  </p:normalViewPr>
  <p:slideViewPr>
    <p:cSldViewPr snapToGrid="0">
      <p:cViewPr varScale="1">
        <p:scale>
          <a:sx n="78" d="100"/>
          <a:sy n="78" d="100"/>
        </p:scale>
        <p:origin x="715"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tableStyles" Target="tableStyles.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notesMaster" Target="notesMasters/notesMaster1.xml"/><Relationship Id="rId8" Type="http://schemas.openxmlformats.org/officeDocument/2006/relationships/slide" Target="slides/slide6.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theme" Target="theme/theme1.xml"/><Relationship Id="rId20" Type="http://schemas.openxmlformats.org/officeDocument/2006/relationships/slide" Target="slides/slide18.xml"/><Relationship Id="rId41" Type="http://schemas.openxmlformats.org/officeDocument/2006/relationships/slide" Target="slides/slide39.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7311"/>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67311"/>
          </a:xfrm>
          <a:prstGeom prst="rect">
            <a:avLst/>
          </a:prstGeom>
        </p:spPr>
        <p:txBody>
          <a:bodyPr vert="horz" lIns="91440" tIns="45720" rIns="91440" bIns="45720" rtlCol="0"/>
          <a:lstStyle>
            <a:lvl1pPr algn="r">
              <a:defRPr sz="1200"/>
            </a:lvl1pPr>
          </a:lstStyle>
          <a:p>
            <a:fld id="{19689316-7266-4381-94EC-182C200477DE}" type="datetimeFigureOut">
              <a:rPr lang="en-US" smtClean="0"/>
              <a:t>5/17/2021</a:t>
            </a:fld>
            <a:endParaRPr lang="en-US"/>
          </a:p>
        </p:txBody>
      </p:sp>
      <p:sp>
        <p:nvSpPr>
          <p:cNvPr id="4" name="Slide Image Placeholder 3"/>
          <p:cNvSpPr>
            <a:spLocks noGrp="1" noRot="1" noChangeAspect="1"/>
          </p:cNvSpPr>
          <p:nvPr>
            <p:ph type="sldImg" idx="2"/>
          </p:nvPr>
        </p:nvSpPr>
        <p:spPr>
          <a:xfrm>
            <a:off x="635000" y="1163638"/>
            <a:ext cx="5588000" cy="314325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82296"/>
            <a:ext cx="5486400" cy="3667334"/>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46554"/>
            <a:ext cx="2971800" cy="46731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846554"/>
            <a:ext cx="2971800" cy="467310"/>
          </a:xfrm>
          <a:prstGeom prst="rect">
            <a:avLst/>
          </a:prstGeom>
        </p:spPr>
        <p:txBody>
          <a:bodyPr vert="horz" lIns="91440" tIns="45720" rIns="91440" bIns="45720" rtlCol="0" anchor="b"/>
          <a:lstStyle>
            <a:lvl1pPr algn="r">
              <a:defRPr sz="1200"/>
            </a:lvl1pPr>
          </a:lstStyle>
          <a:p>
            <a:fld id="{D9A481E4-882E-428E-A9D6-4568F8AAAA65}" type="slidenum">
              <a:rPr lang="en-US" smtClean="0"/>
              <a:t>‹#›</a:t>
            </a:fld>
            <a:endParaRPr lang="en-US"/>
          </a:p>
        </p:txBody>
      </p:sp>
    </p:spTree>
    <p:extLst>
      <p:ext uri="{BB962C8B-B14F-4D97-AF65-F5344CB8AC3E}">
        <p14:creationId xmlns:p14="http://schemas.microsoft.com/office/powerpoint/2010/main" val="79587735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D607DF2-17BE-4C2C-AFE5-F620D71543FC}" type="slidenum">
              <a:rPr lang="en-US" smtClean="0">
                <a:solidFill>
                  <a:prstClr val="black"/>
                </a:solidFill>
              </a:rPr>
              <a:pPr/>
              <a:t>1</a:t>
            </a:fld>
            <a:endParaRPr lang="en-US" dirty="0">
              <a:solidFill>
                <a:prstClr val="black"/>
              </a:solidFill>
            </a:endParaRPr>
          </a:p>
        </p:txBody>
      </p:sp>
    </p:spTree>
    <p:extLst>
      <p:ext uri="{BB962C8B-B14F-4D97-AF65-F5344CB8AC3E}">
        <p14:creationId xmlns:p14="http://schemas.microsoft.com/office/powerpoint/2010/main" val="166542188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This is where all of the work and time that you put into the individual company SSGs comes together.  Now that we have finished the Diversification Review, we will move on to the PERT or Portfolio Evaluation Review Technique. The PERT Report pulls together all of the info from our SSGs into one convenient place. We can monitor how our companies are doing as compared to the judgments that we made on our SSGs for our Sales growth estimates and our Earnings growth estimates. </a:t>
            </a:r>
          </a:p>
          <a:p>
            <a:r>
              <a:rPr lang="en-US" sz="1200" kern="1200" dirty="0" smtClean="0">
                <a:solidFill>
                  <a:schemeClr val="tx1"/>
                </a:solidFill>
                <a:effectLst/>
                <a:latin typeface="+mn-lt"/>
                <a:ea typeface="+mn-ea"/>
                <a:cs typeface="+mn-cs"/>
              </a:rPr>
              <a:t>•   We can monitor how our companies are looking from a Potential Total Return standpoint</a:t>
            </a:r>
          </a:p>
          <a:p>
            <a:r>
              <a:rPr lang="en-US" sz="1200" kern="1200" dirty="0" smtClean="0">
                <a:solidFill>
                  <a:schemeClr val="tx1"/>
                </a:solidFill>
                <a:effectLst/>
                <a:latin typeface="+mn-lt"/>
                <a:ea typeface="+mn-ea"/>
                <a:cs typeface="+mn-cs"/>
              </a:rPr>
              <a:t>•   This is how we weed the garden or achieve the additional 5% of portfolio return to go with our 10%, or better, portfolio growth rates.  Also by understanding how to read the PERT chart, we may be able to use this information to make some difficult buy and sell decisions.</a:t>
            </a:r>
          </a:p>
          <a:p>
            <a:r>
              <a:rPr lang="en-US" sz="1200" kern="1200" dirty="0" smtClean="0">
                <a:solidFill>
                  <a:schemeClr val="tx1"/>
                </a:solidFill>
                <a:effectLst/>
                <a:latin typeface="+mn-lt"/>
                <a:ea typeface="+mn-ea"/>
                <a:cs typeface="+mn-cs"/>
              </a:rPr>
              <a:t>This is how we keep our portfolio humming along towards the BetterInvesting stated goal of a 15% return per year</a:t>
            </a:r>
          </a:p>
        </p:txBody>
      </p:sp>
      <p:sp>
        <p:nvSpPr>
          <p:cNvPr id="4" name="Slide Number Placeholder 3"/>
          <p:cNvSpPr>
            <a:spLocks noGrp="1"/>
          </p:cNvSpPr>
          <p:nvPr>
            <p:ph type="sldNum" sz="quarter" idx="10"/>
          </p:nvPr>
        </p:nvSpPr>
        <p:spPr/>
        <p:txBody>
          <a:bodyPr/>
          <a:lstStyle/>
          <a:p>
            <a:fld id="{D9A481E4-882E-428E-A9D6-4568F8AAAA65}" type="slidenum">
              <a:rPr lang="en-US" smtClean="0"/>
              <a:t>10</a:t>
            </a:fld>
            <a:endParaRPr lang="en-US"/>
          </a:p>
        </p:txBody>
      </p:sp>
    </p:spTree>
    <p:extLst>
      <p:ext uri="{BB962C8B-B14F-4D97-AF65-F5344CB8AC3E}">
        <p14:creationId xmlns:p14="http://schemas.microsoft.com/office/powerpoint/2010/main" val="427922880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This is how the entire PERT Report looks like when you first bring it up., a lot of columns and a lot of information.</a:t>
            </a:r>
          </a:p>
          <a:p>
            <a:r>
              <a:rPr lang="en-US" sz="1200" kern="1200" dirty="0" smtClean="0">
                <a:solidFill>
                  <a:schemeClr val="tx1"/>
                </a:solidFill>
                <a:effectLst/>
                <a:latin typeface="+mn-lt"/>
                <a:ea typeface="+mn-ea"/>
                <a:cs typeface="+mn-cs"/>
              </a:rPr>
              <a:t>The vertical red line splits the report by the quality information on the left and the value information on the right.</a:t>
            </a:r>
          </a:p>
          <a:p>
            <a:r>
              <a:rPr lang="en-US" sz="1200" kern="1200" dirty="0" smtClean="0">
                <a:solidFill>
                  <a:schemeClr val="tx1"/>
                </a:solidFill>
                <a:effectLst/>
                <a:latin typeface="+mn-lt"/>
                <a:ea typeface="+mn-ea"/>
                <a:cs typeface="+mn-cs"/>
              </a:rPr>
              <a:t>The left side is the logical analytical information provided by the data feed that we want to apply to the companies in our portfolio.    </a:t>
            </a:r>
          </a:p>
          <a:p>
            <a:endParaRPr lang="en-US" dirty="0"/>
          </a:p>
        </p:txBody>
      </p:sp>
      <p:sp>
        <p:nvSpPr>
          <p:cNvPr id="4" name="Slide Number Placeholder 3"/>
          <p:cNvSpPr>
            <a:spLocks noGrp="1"/>
          </p:cNvSpPr>
          <p:nvPr>
            <p:ph type="sldNum" sz="quarter" idx="10"/>
          </p:nvPr>
        </p:nvSpPr>
        <p:spPr/>
        <p:txBody>
          <a:bodyPr/>
          <a:lstStyle/>
          <a:p>
            <a:fld id="{D9A481E4-882E-428E-A9D6-4568F8AAAA65}" type="slidenum">
              <a:rPr lang="en-US" smtClean="0"/>
              <a:t>11</a:t>
            </a:fld>
            <a:endParaRPr lang="en-US"/>
          </a:p>
        </p:txBody>
      </p:sp>
    </p:spTree>
    <p:extLst>
      <p:ext uri="{BB962C8B-B14F-4D97-AF65-F5344CB8AC3E}">
        <p14:creationId xmlns:p14="http://schemas.microsoft.com/office/powerpoint/2010/main" val="290795353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So were going to start with the quality side which is the data feed</a:t>
            </a:r>
            <a:r>
              <a:rPr lang="en-US" baseline="0" dirty="0" smtClean="0"/>
              <a:t> from the company’s last quarter report and measure that against the Earnings per share growth from the Value side  of the PERT is also from </a:t>
            </a:r>
            <a:r>
              <a:rPr lang="en-US" baseline="0" smtClean="0"/>
              <a:t>the current SSG.</a:t>
            </a:r>
            <a:endParaRPr lang="en-US" dirty="0"/>
          </a:p>
        </p:txBody>
      </p:sp>
      <p:sp>
        <p:nvSpPr>
          <p:cNvPr id="4" name="Slide Number Placeholder 3"/>
          <p:cNvSpPr>
            <a:spLocks noGrp="1"/>
          </p:cNvSpPr>
          <p:nvPr>
            <p:ph type="sldNum" sz="quarter" idx="10"/>
          </p:nvPr>
        </p:nvSpPr>
        <p:spPr/>
        <p:txBody>
          <a:bodyPr/>
          <a:lstStyle/>
          <a:p>
            <a:fld id="{D9A481E4-882E-428E-A9D6-4568F8AAAA65}" type="slidenum">
              <a:rPr lang="en-US" smtClean="0"/>
              <a:t>12</a:t>
            </a:fld>
            <a:endParaRPr lang="en-US"/>
          </a:p>
        </p:txBody>
      </p:sp>
    </p:spTree>
    <p:extLst>
      <p:ext uri="{BB962C8B-B14F-4D97-AF65-F5344CB8AC3E}">
        <p14:creationId xmlns:p14="http://schemas.microsoft.com/office/powerpoint/2010/main" val="286632434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4X a year, when a company reports earnings and those earnings have made their way into the data stream, we want to review the PERT Report for the magenta colored fields.</a:t>
            </a:r>
          </a:p>
          <a:p>
            <a:r>
              <a:rPr lang="en-US" sz="1200" kern="1200" dirty="0" smtClean="0">
                <a:solidFill>
                  <a:schemeClr val="tx1"/>
                </a:solidFill>
                <a:effectLst/>
                <a:latin typeface="+mn-lt"/>
                <a:ea typeface="+mn-ea"/>
                <a:cs typeface="+mn-cs"/>
              </a:rPr>
              <a:t>The magenta fields represent a shortfall between</a:t>
            </a:r>
            <a:r>
              <a:rPr lang="en-US" sz="1200" b="1" u="sng" kern="120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the earnings growth rate</a:t>
            </a:r>
            <a:r>
              <a:rPr lang="en-US" sz="1200" b="1" u="sng" kern="120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that we expected the company to achieve and the growth rates that the company actually achieved. Those are important flags for us to pay attention to.</a:t>
            </a:r>
          </a:p>
        </p:txBody>
      </p:sp>
      <p:sp>
        <p:nvSpPr>
          <p:cNvPr id="4" name="Slide Number Placeholder 3"/>
          <p:cNvSpPr>
            <a:spLocks noGrp="1"/>
          </p:cNvSpPr>
          <p:nvPr>
            <p:ph type="sldNum" sz="quarter" idx="10"/>
          </p:nvPr>
        </p:nvSpPr>
        <p:spPr/>
        <p:txBody>
          <a:bodyPr/>
          <a:lstStyle/>
          <a:p>
            <a:fld id="{D9A481E4-882E-428E-A9D6-4568F8AAAA65}" type="slidenum">
              <a:rPr lang="en-US" smtClean="0"/>
              <a:t>13</a:t>
            </a:fld>
            <a:endParaRPr lang="en-US"/>
          </a:p>
        </p:txBody>
      </p:sp>
    </p:spTree>
    <p:extLst>
      <p:ext uri="{BB962C8B-B14F-4D97-AF65-F5344CB8AC3E}">
        <p14:creationId xmlns:p14="http://schemas.microsoft.com/office/powerpoint/2010/main" val="259004055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In these next several slides we will only be looking at some of the companies in your portfolio that demonstrate those companies meeting or not meeting your estimated EPS </a:t>
            </a:r>
            <a:r>
              <a:rPr lang="en-US" sz="1200" kern="1200" dirty="0" err="1" smtClean="0">
                <a:solidFill>
                  <a:schemeClr val="tx1"/>
                </a:solidFill>
                <a:effectLst/>
                <a:latin typeface="+mn-lt"/>
                <a:ea typeface="+mn-ea"/>
                <a:cs typeface="+mn-cs"/>
              </a:rPr>
              <a:t>judgement</a:t>
            </a:r>
            <a:r>
              <a:rPr lang="en-US" sz="1200" kern="1200" dirty="0" smtClean="0">
                <a:solidFill>
                  <a:schemeClr val="tx1"/>
                </a:solidFill>
                <a:effectLst/>
                <a:latin typeface="+mn-lt"/>
                <a:ea typeface="+mn-ea"/>
                <a:cs typeface="+mn-cs"/>
              </a:rPr>
              <a:t> goals.  In this slide Kroger’s EPS growth estimate is 6.4.</a:t>
            </a:r>
          </a:p>
          <a:p>
            <a:r>
              <a:rPr lang="en-US" sz="1200" kern="1200" dirty="0" smtClean="0">
                <a:solidFill>
                  <a:schemeClr val="tx1"/>
                </a:solidFill>
                <a:effectLst/>
                <a:latin typeface="+mn-lt"/>
                <a:ea typeface="+mn-ea"/>
                <a:cs typeface="+mn-cs"/>
              </a:rPr>
              <a:t>Going from left to right, this number is less than the TTM EPS, the Pre-Tax profit number and the 5 year EPS average, so no magenta in those boxes.  The PERT does not list the Sales estimate from your SSG, but you can check and compare that yourself.  The two numbers to the left of the % change boxes are the current quarter and the year ago quarter numbers which provide the percent change numbers for each of the four categories. </a:t>
            </a:r>
            <a:endParaRPr lang="en-US" dirty="0"/>
          </a:p>
        </p:txBody>
      </p:sp>
      <p:sp>
        <p:nvSpPr>
          <p:cNvPr id="4" name="Slide Number Placeholder 3"/>
          <p:cNvSpPr>
            <a:spLocks noGrp="1"/>
          </p:cNvSpPr>
          <p:nvPr>
            <p:ph type="sldNum" sz="quarter" idx="10"/>
          </p:nvPr>
        </p:nvSpPr>
        <p:spPr/>
        <p:txBody>
          <a:bodyPr/>
          <a:lstStyle/>
          <a:p>
            <a:fld id="{D9A481E4-882E-428E-A9D6-4568F8AAAA65}" type="slidenum">
              <a:rPr lang="en-US" smtClean="0"/>
              <a:t>14</a:t>
            </a:fld>
            <a:endParaRPr lang="en-US"/>
          </a:p>
        </p:txBody>
      </p:sp>
    </p:spTree>
    <p:extLst>
      <p:ext uri="{BB962C8B-B14F-4D97-AF65-F5344CB8AC3E}">
        <p14:creationId xmlns:p14="http://schemas.microsoft.com/office/powerpoint/2010/main" val="93564294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In this example, although </a:t>
            </a:r>
            <a:r>
              <a:rPr lang="en-US" sz="1200" kern="1200" dirty="0" err="1" smtClean="0">
                <a:solidFill>
                  <a:schemeClr val="tx1"/>
                </a:solidFill>
                <a:effectLst/>
                <a:latin typeface="+mn-lt"/>
                <a:ea typeface="+mn-ea"/>
                <a:cs typeface="+mn-cs"/>
              </a:rPr>
              <a:t>FaceBook</a:t>
            </a:r>
            <a:r>
              <a:rPr lang="en-US" sz="1200" kern="1200" dirty="0" smtClean="0">
                <a:solidFill>
                  <a:schemeClr val="tx1"/>
                </a:solidFill>
                <a:effectLst/>
                <a:latin typeface="+mn-lt"/>
                <a:ea typeface="+mn-ea"/>
                <a:cs typeface="+mn-cs"/>
              </a:rPr>
              <a:t> EPS percent change numbers exceeded your SSG EPS growth estimate of 25.9, it did not meet the Pre-Tax Profit percent change percent of 21.6%.  Although the box is colored magenta, this is not a time to panic or rush to sell.  It just indicates that further research may be needed to understand why the number is what it is.  The sales shortfall can again be checked against your SSG sales estimate and in this case is only 21.6% which is magenta because that number is less than the sale growth estimate on the SSG and it did not meet expectations.</a:t>
            </a:r>
          </a:p>
        </p:txBody>
      </p:sp>
      <p:sp>
        <p:nvSpPr>
          <p:cNvPr id="4" name="Slide Number Placeholder 3"/>
          <p:cNvSpPr>
            <a:spLocks noGrp="1"/>
          </p:cNvSpPr>
          <p:nvPr>
            <p:ph type="sldNum" sz="quarter" idx="10"/>
          </p:nvPr>
        </p:nvSpPr>
        <p:spPr/>
        <p:txBody>
          <a:bodyPr/>
          <a:lstStyle/>
          <a:p>
            <a:fld id="{D9A481E4-882E-428E-A9D6-4568F8AAAA65}" type="slidenum">
              <a:rPr lang="en-US" smtClean="0"/>
              <a:t>15</a:t>
            </a:fld>
            <a:endParaRPr lang="en-US"/>
          </a:p>
        </p:txBody>
      </p:sp>
    </p:spTree>
    <p:extLst>
      <p:ext uri="{BB962C8B-B14F-4D97-AF65-F5344CB8AC3E}">
        <p14:creationId xmlns:p14="http://schemas.microsoft.com/office/powerpoint/2010/main" val="88183769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The shortfall from the positive EPS estimate </a:t>
            </a:r>
            <a:r>
              <a:rPr lang="en-US" sz="1200" kern="1200" dirty="0" err="1" smtClean="0">
                <a:solidFill>
                  <a:schemeClr val="tx1"/>
                </a:solidFill>
                <a:effectLst/>
                <a:latin typeface="+mn-lt"/>
                <a:ea typeface="+mn-ea"/>
                <a:cs typeface="+mn-cs"/>
              </a:rPr>
              <a:t>judgement</a:t>
            </a:r>
            <a:r>
              <a:rPr lang="en-US" sz="1200" kern="1200" dirty="0" smtClean="0">
                <a:solidFill>
                  <a:schemeClr val="tx1"/>
                </a:solidFill>
                <a:effectLst/>
                <a:latin typeface="+mn-lt"/>
                <a:ea typeface="+mn-ea"/>
                <a:cs typeface="+mn-cs"/>
              </a:rPr>
              <a:t> obviously was a clear and wide shortfall to the negative EPS change and while the twelve training month’s number was positive, it still ran short of the </a:t>
            </a:r>
            <a:r>
              <a:rPr lang="en-US" sz="1200" kern="1200" dirty="0" err="1" smtClean="0">
                <a:solidFill>
                  <a:schemeClr val="tx1"/>
                </a:solidFill>
                <a:effectLst/>
                <a:latin typeface="+mn-lt"/>
                <a:ea typeface="+mn-ea"/>
                <a:cs typeface="+mn-cs"/>
              </a:rPr>
              <a:t>judgement</a:t>
            </a:r>
            <a:r>
              <a:rPr lang="en-US" sz="1200" kern="1200" dirty="0" smtClean="0">
                <a:solidFill>
                  <a:schemeClr val="tx1"/>
                </a:solidFill>
                <a:effectLst/>
                <a:latin typeface="+mn-lt"/>
                <a:ea typeface="+mn-ea"/>
                <a:cs typeface="+mn-cs"/>
              </a:rPr>
              <a:t> estimate.  Both the Pre-tax profit and sales comparison between the most recent quarter and the same quarter from the year before are in the negative which demands further research to explain what happened.</a:t>
            </a:r>
          </a:p>
        </p:txBody>
      </p:sp>
      <p:sp>
        <p:nvSpPr>
          <p:cNvPr id="4" name="Slide Number Placeholder 3"/>
          <p:cNvSpPr>
            <a:spLocks noGrp="1"/>
          </p:cNvSpPr>
          <p:nvPr>
            <p:ph type="sldNum" sz="quarter" idx="10"/>
          </p:nvPr>
        </p:nvSpPr>
        <p:spPr/>
        <p:txBody>
          <a:bodyPr/>
          <a:lstStyle/>
          <a:p>
            <a:fld id="{D9A481E4-882E-428E-A9D6-4568F8AAAA65}" type="slidenum">
              <a:rPr lang="en-US" smtClean="0"/>
              <a:t>16</a:t>
            </a:fld>
            <a:endParaRPr lang="en-US"/>
          </a:p>
        </p:txBody>
      </p:sp>
    </p:spTree>
    <p:extLst>
      <p:ext uri="{BB962C8B-B14F-4D97-AF65-F5344CB8AC3E}">
        <p14:creationId xmlns:p14="http://schemas.microsoft.com/office/powerpoint/2010/main" val="364041415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When we look at the comparison between the estimated EPS growth from our SSG and the rest of the data column, the most important is the twelve trailing months of earnings per share.  One bad quarter of reported earnings does not indicate a bad company or a bad investment.  Two quarters still may not indicate a trend.  Maybe at three we might want to give some thought to it.  But if we can monitor our earnings to the trailing twelve that the company is achieving, that’s really the most key comparison that we want to pay attention to.  </a:t>
            </a:r>
          </a:p>
          <a:p>
            <a:r>
              <a:rPr lang="en-US" sz="1200" kern="1200" dirty="0" smtClean="0">
                <a:solidFill>
                  <a:schemeClr val="tx1"/>
                </a:solidFill>
                <a:effectLst/>
                <a:latin typeface="+mn-lt"/>
                <a:ea typeface="+mn-ea"/>
                <a:cs typeface="+mn-cs"/>
              </a:rPr>
              <a:t>So in the case of Kroger, all is good, with </a:t>
            </a:r>
            <a:r>
              <a:rPr lang="en-US" sz="1200" kern="1200" dirty="0" err="1" smtClean="0">
                <a:solidFill>
                  <a:schemeClr val="tx1"/>
                </a:solidFill>
                <a:effectLst/>
                <a:latin typeface="+mn-lt"/>
                <a:ea typeface="+mn-ea"/>
                <a:cs typeface="+mn-cs"/>
              </a:rPr>
              <a:t>FaceBook</a:t>
            </a:r>
            <a:r>
              <a:rPr lang="en-US" sz="1200" kern="1200" dirty="0" smtClean="0">
                <a:solidFill>
                  <a:schemeClr val="tx1"/>
                </a:solidFill>
                <a:effectLst/>
                <a:latin typeface="+mn-lt"/>
                <a:ea typeface="+mn-ea"/>
                <a:cs typeface="+mn-cs"/>
              </a:rPr>
              <a:t>, earnings are good, but more attention is needed with the trailing twelve months earnings and the sales estimate.  Looking at the magenta lets us know that we need to investigate those areas of Monster Beverage and Facebook and to do a deep dive into CBRE Group to understand the differences between our expectations and reality.</a:t>
            </a:r>
          </a:p>
        </p:txBody>
      </p:sp>
      <p:sp>
        <p:nvSpPr>
          <p:cNvPr id="4" name="Slide Number Placeholder 3"/>
          <p:cNvSpPr>
            <a:spLocks noGrp="1"/>
          </p:cNvSpPr>
          <p:nvPr>
            <p:ph type="sldNum" sz="quarter" idx="10"/>
          </p:nvPr>
        </p:nvSpPr>
        <p:spPr/>
        <p:txBody>
          <a:bodyPr/>
          <a:lstStyle/>
          <a:p>
            <a:fld id="{D9A481E4-882E-428E-A9D6-4568F8AAAA65}" type="slidenum">
              <a:rPr lang="en-US" smtClean="0"/>
              <a:t>17</a:t>
            </a:fld>
            <a:endParaRPr lang="en-US"/>
          </a:p>
        </p:txBody>
      </p:sp>
    </p:spTree>
    <p:extLst>
      <p:ext uri="{BB962C8B-B14F-4D97-AF65-F5344CB8AC3E}">
        <p14:creationId xmlns:p14="http://schemas.microsoft.com/office/powerpoint/2010/main" val="128117538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Now that we are aware of the further research that needs to be done, this is when we look for where those answers may be located.  I like to look at the place listed under the research tab of the SSG, mainly because I don’t have leave the company SSG page to find several excellent sites from a research and analytical view point to understand why the differences are there.  You may have other sites that you go to, which is fine as long as you find your answers.</a:t>
            </a:r>
          </a:p>
        </p:txBody>
      </p:sp>
      <p:sp>
        <p:nvSpPr>
          <p:cNvPr id="4" name="Slide Number Placeholder 3"/>
          <p:cNvSpPr>
            <a:spLocks noGrp="1"/>
          </p:cNvSpPr>
          <p:nvPr>
            <p:ph type="sldNum" sz="quarter" idx="10"/>
          </p:nvPr>
        </p:nvSpPr>
        <p:spPr/>
        <p:txBody>
          <a:bodyPr/>
          <a:lstStyle/>
          <a:p>
            <a:fld id="{D9A481E4-882E-428E-A9D6-4568F8AAAA65}" type="slidenum">
              <a:rPr lang="en-US" smtClean="0"/>
              <a:t>18</a:t>
            </a:fld>
            <a:endParaRPr lang="en-US"/>
          </a:p>
        </p:txBody>
      </p:sp>
    </p:spTree>
    <p:extLst>
      <p:ext uri="{BB962C8B-B14F-4D97-AF65-F5344CB8AC3E}">
        <p14:creationId xmlns:p14="http://schemas.microsoft.com/office/powerpoint/2010/main" val="363502268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After doing our research and understanding the factors behind the difference between our estimates and the results reported by the company, it is ok and entirely appropriate to adjust our SSG estimates based on our new insights.  Our SSGs are not frozen in time, especially when we discover new information that puts a fresh spin on expectations.</a:t>
            </a:r>
          </a:p>
          <a:p>
            <a:r>
              <a:rPr lang="en-US" sz="1200" kern="1200" dirty="0" smtClean="0">
                <a:solidFill>
                  <a:schemeClr val="tx1"/>
                </a:solidFill>
                <a:effectLst/>
                <a:latin typeface="+mn-lt"/>
                <a:ea typeface="+mn-ea"/>
                <a:cs typeface="+mn-cs"/>
              </a:rPr>
              <a:t>•   This is also the time to review Sec. 4A (High $ next 5 years) and Sec. 4B (Low $ next 5 years) and adjust them as appropriate and that they still make sense to us.</a:t>
            </a:r>
          </a:p>
          <a:p>
            <a:r>
              <a:rPr lang="en-US" sz="1200" kern="1200" dirty="0" smtClean="0">
                <a:solidFill>
                  <a:schemeClr val="tx1"/>
                </a:solidFill>
                <a:effectLst/>
                <a:latin typeface="+mn-lt"/>
                <a:ea typeface="+mn-ea"/>
                <a:cs typeface="+mn-cs"/>
              </a:rPr>
              <a:t>•   This results in freshened up SSGs four times a year and helps to keep the PERT Report relevant to our personal </a:t>
            </a:r>
            <a:r>
              <a:rPr lang="en-US" sz="1200" kern="1200" dirty="0" err="1" smtClean="0">
                <a:solidFill>
                  <a:schemeClr val="tx1"/>
                </a:solidFill>
                <a:effectLst/>
                <a:latin typeface="+mn-lt"/>
                <a:ea typeface="+mn-ea"/>
                <a:cs typeface="+mn-cs"/>
              </a:rPr>
              <a:t>judgements</a:t>
            </a:r>
            <a:r>
              <a:rPr lang="en-US" sz="1200" kern="1200" dirty="0" smtClean="0">
                <a:solidFill>
                  <a:schemeClr val="tx1"/>
                </a:solidFill>
                <a:effectLst/>
                <a:latin typeface="+mn-lt"/>
                <a:ea typeface="+mn-ea"/>
                <a:cs typeface="+mn-cs"/>
              </a:rPr>
              <a:t> and expectations. This doesn’t mean that we must change our SSGs every quarter.  Once a year may be more relevant that once a quarter.   If 2020 has taught us anything, it’s that one year of anomalies are not indicative of what might have happened the year before or the next year.  </a:t>
            </a:r>
          </a:p>
          <a:p>
            <a:r>
              <a:rPr lang="en-US" sz="1200" kern="1200" dirty="0" smtClean="0">
                <a:solidFill>
                  <a:schemeClr val="tx1"/>
                </a:solidFill>
                <a:effectLst/>
                <a:latin typeface="+mn-lt"/>
                <a:ea typeface="+mn-ea"/>
                <a:cs typeface="+mn-cs"/>
              </a:rPr>
              <a:t>This side of the PERT chart indicates whether a company is a quality growth company.  You can think of this part as equal to parts one and two of the SSG.  That if a company does not meet this part of our review that it may not be a quality growth company or get past the barbed wire.  We don’t want to trick ourselves that a company is on sale when it is not a good fit in our portfolio.  There are more than 4,000 companies in the investing universe with new ones coming and we’re only looking at 12-20 of those.  We can afford to be picky and patient to wait for those that are meeting our quality threshold to worry about if the valuation is there.</a:t>
            </a:r>
          </a:p>
        </p:txBody>
      </p:sp>
      <p:sp>
        <p:nvSpPr>
          <p:cNvPr id="4" name="Slide Number Placeholder 3"/>
          <p:cNvSpPr>
            <a:spLocks noGrp="1"/>
          </p:cNvSpPr>
          <p:nvPr>
            <p:ph type="sldNum" sz="quarter" idx="10"/>
          </p:nvPr>
        </p:nvSpPr>
        <p:spPr/>
        <p:txBody>
          <a:bodyPr/>
          <a:lstStyle/>
          <a:p>
            <a:fld id="{D9A481E4-882E-428E-A9D6-4568F8AAAA65}" type="slidenum">
              <a:rPr lang="en-US" smtClean="0"/>
              <a:t>19</a:t>
            </a:fld>
            <a:endParaRPr lang="en-US"/>
          </a:p>
        </p:txBody>
      </p:sp>
    </p:spTree>
    <p:extLst>
      <p:ext uri="{BB962C8B-B14F-4D97-AF65-F5344CB8AC3E}">
        <p14:creationId xmlns:p14="http://schemas.microsoft.com/office/powerpoint/2010/main" val="265257943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D607DF2-17BE-4C2C-AFE5-F620D71543FC}" type="slidenum">
              <a:rPr lang="en-US" smtClean="0">
                <a:solidFill>
                  <a:prstClr val="black"/>
                </a:solidFill>
              </a:rPr>
              <a:pPr/>
              <a:t>2</a:t>
            </a:fld>
            <a:endParaRPr lang="en-US" dirty="0">
              <a:solidFill>
                <a:prstClr val="black"/>
              </a:solidFill>
            </a:endParaRPr>
          </a:p>
        </p:txBody>
      </p:sp>
    </p:spTree>
    <p:extLst>
      <p:ext uri="{BB962C8B-B14F-4D97-AF65-F5344CB8AC3E}">
        <p14:creationId xmlns:p14="http://schemas.microsoft.com/office/powerpoint/2010/main" val="408986649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Now we’ll be looking at the valuation side of the PERT report that is more intuitive, thoughtful and subjective.  Those qualities are helpful when we’re trying to evaluate where the price is today compared to where it might go in the future based on our projections.</a:t>
            </a:r>
          </a:p>
          <a:p>
            <a:endParaRPr lang="en-US" dirty="0"/>
          </a:p>
        </p:txBody>
      </p:sp>
      <p:sp>
        <p:nvSpPr>
          <p:cNvPr id="4" name="Slide Number Placeholder 3"/>
          <p:cNvSpPr>
            <a:spLocks noGrp="1"/>
          </p:cNvSpPr>
          <p:nvPr>
            <p:ph type="sldNum" sz="quarter" idx="10"/>
          </p:nvPr>
        </p:nvSpPr>
        <p:spPr/>
        <p:txBody>
          <a:bodyPr/>
          <a:lstStyle/>
          <a:p>
            <a:fld id="{D9A481E4-882E-428E-A9D6-4568F8AAAA65}" type="slidenum">
              <a:rPr lang="en-US" smtClean="0"/>
              <a:t>20</a:t>
            </a:fld>
            <a:endParaRPr lang="en-US"/>
          </a:p>
        </p:txBody>
      </p:sp>
    </p:spTree>
    <p:extLst>
      <p:ext uri="{BB962C8B-B14F-4D97-AF65-F5344CB8AC3E}">
        <p14:creationId xmlns:p14="http://schemas.microsoft.com/office/powerpoint/2010/main" val="83120083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The PERT Report helps us identify potential buys and sells within our portfolio.  We’re going to be looking just at the companies your club owns, but the process that we’re doing would be the same process you would use on a watch list.  We may find a good quality company where the price is too high and say that we would buy it if it came within our buy price.  A good way to </a:t>
            </a:r>
            <a:r>
              <a:rPr lang="en-US" sz="1200" kern="1200" dirty="0" err="1" smtClean="0">
                <a:solidFill>
                  <a:schemeClr val="tx1"/>
                </a:solidFill>
                <a:effectLst/>
                <a:latin typeface="+mn-lt"/>
                <a:ea typeface="+mn-ea"/>
                <a:cs typeface="+mn-cs"/>
              </a:rPr>
              <a:t>to</a:t>
            </a:r>
            <a:r>
              <a:rPr lang="en-US" sz="1200" kern="1200" dirty="0" smtClean="0">
                <a:solidFill>
                  <a:schemeClr val="tx1"/>
                </a:solidFill>
                <a:effectLst/>
                <a:latin typeface="+mn-lt"/>
                <a:ea typeface="+mn-ea"/>
                <a:cs typeface="+mn-cs"/>
              </a:rPr>
              <a:t> achieve that is to develop a watch list PERT report.  You would review that portfolio the same way we do here, so when it came time to invest new funds or sell something to free up funds for something on that watch list that finally fell within your price, you would be ready.  </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We will look for the presence or absence of appropriate potential total return and for the presence or absence of potential P/E expansion and if there is the appropriate degree of risk either too much if we’re buying or too little if we’re selling.  We’re going to look for risk from three different directions.  The Upside/Downside ratio, the projected relative value and the PEG ratio.  We’ll talk a little bit more about each as we get to them on the PERT report.  The Upside/Down side ratio is found on the backside of the SSG and the projected relative value and the PEG ratio are found on the key ratio tab on the SSG plus and are found through calculations of SSG data.</a:t>
            </a:r>
          </a:p>
        </p:txBody>
      </p:sp>
      <p:sp>
        <p:nvSpPr>
          <p:cNvPr id="4" name="Slide Number Placeholder 3"/>
          <p:cNvSpPr>
            <a:spLocks noGrp="1"/>
          </p:cNvSpPr>
          <p:nvPr>
            <p:ph type="sldNum" sz="quarter" idx="10"/>
          </p:nvPr>
        </p:nvSpPr>
        <p:spPr/>
        <p:txBody>
          <a:bodyPr/>
          <a:lstStyle/>
          <a:p>
            <a:fld id="{D9A481E4-882E-428E-A9D6-4568F8AAAA65}" type="slidenum">
              <a:rPr lang="en-US" smtClean="0"/>
              <a:t>21</a:t>
            </a:fld>
            <a:endParaRPr lang="en-US"/>
          </a:p>
        </p:txBody>
      </p:sp>
    </p:spTree>
    <p:extLst>
      <p:ext uri="{BB962C8B-B14F-4D97-AF65-F5344CB8AC3E}">
        <p14:creationId xmlns:p14="http://schemas.microsoft.com/office/powerpoint/2010/main" val="206199910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We’re not going to do much with those ratios except to give you some targets to reach in your evaluations on the buy side.  We’re going to be looking to buy when the stock is historically underpriced which seems pretty obvious, at or near the projected 5 year low P/E ratio. However, there is a risk that there is a reason for the drop in price and to manage the risk of a falling knife, the upside/downside ratio should be between 3 and 10, with the projected relative value less than 100 and the PEG ratio less than 1.5. </a:t>
            </a:r>
          </a:p>
          <a:p>
            <a:r>
              <a:rPr lang="en-US" sz="1200" kern="1200" dirty="0" smtClean="0">
                <a:solidFill>
                  <a:schemeClr val="tx1"/>
                </a:solidFill>
                <a:effectLst/>
                <a:latin typeface="+mn-lt"/>
                <a:ea typeface="+mn-ea"/>
                <a:cs typeface="+mn-cs"/>
              </a:rPr>
              <a:t>You can buy when the Potential Total Return (that’s the overall total portfolio number that we’re looking for from a return standpoint) is greater than 15%, or when the Potential Total Return will improve the average Potential Total Return of your portfolio as it stands right now.  Portfolio improvement is a long term ongoing process that consists of a lot of small decisions that don’t happen overnight to help our Portfolio total return stay where it needs to be.</a:t>
            </a:r>
          </a:p>
        </p:txBody>
      </p:sp>
      <p:sp>
        <p:nvSpPr>
          <p:cNvPr id="4" name="Slide Number Placeholder 3"/>
          <p:cNvSpPr>
            <a:spLocks noGrp="1"/>
          </p:cNvSpPr>
          <p:nvPr>
            <p:ph type="sldNum" sz="quarter" idx="10"/>
          </p:nvPr>
        </p:nvSpPr>
        <p:spPr/>
        <p:txBody>
          <a:bodyPr/>
          <a:lstStyle/>
          <a:p>
            <a:fld id="{D9A481E4-882E-428E-A9D6-4568F8AAAA65}" type="slidenum">
              <a:rPr lang="en-US" smtClean="0"/>
              <a:t>22</a:t>
            </a:fld>
            <a:endParaRPr lang="en-US"/>
          </a:p>
        </p:txBody>
      </p:sp>
    </p:spTree>
    <p:extLst>
      <p:ext uri="{BB962C8B-B14F-4D97-AF65-F5344CB8AC3E}">
        <p14:creationId xmlns:p14="http://schemas.microsoft.com/office/powerpoint/2010/main" val="27685531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We can start by obtaining the Portfolio Average Return from the Summary Report.  After the current SSGs for each company are initiated or completed and each company and shares owned are filled into the SSG club portfolio, you click on the report button (the first button to the left of the portfolio name.  That brings up a screen with three tabs on the top left.</a:t>
            </a:r>
          </a:p>
          <a:p>
            <a:endParaRPr lang="en-US" dirty="0"/>
          </a:p>
        </p:txBody>
      </p:sp>
      <p:sp>
        <p:nvSpPr>
          <p:cNvPr id="4" name="Slide Number Placeholder 3"/>
          <p:cNvSpPr>
            <a:spLocks noGrp="1"/>
          </p:cNvSpPr>
          <p:nvPr>
            <p:ph type="sldNum" sz="quarter" idx="10"/>
          </p:nvPr>
        </p:nvSpPr>
        <p:spPr/>
        <p:txBody>
          <a:bodyPr/>
          <a:lstStyle/>
          <a:p>
            <a:fld id="{D9A481E4-882E-428E-A9D6-4568F8AAAA65}" type="slidenum">
              <a:rPr lang="en-US" smtClean="0"/>
              <a:t>23</a:t>
            </a:fld>
            <a:endParaRPr lang="en-US"/>
          </a:p>
        </p:txBody>
      </p:sp>
    </p:spTree>
    <p:extLst>
      <p:ext uri="{BB962C8B-B14F-4D97-AF65-F5344CB8AC3E}">
        <p14:creationId xmlns:p14="http://schemas.microsoft.com/office/powerpoint/2010/main" val="201050373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The first tab brings up the summary report which when the number of shares are filled in for each company gives you the Percent Total Return number for the entire portfolio</a:t>
            </a:r>
          </a:p>
        </p:txBody>
      </p:sp>
      <p:sp>
        <p:nvSpPr>
          <p:cNvPr id="4" name="Slide Number Placeholder 3"/>
          <p:cNvSpPr>
            <a:spLocks noGrp="1"/>
          </p:cNvSpPr>
          <p:nvPr>
            <p:ph type="sldNum" sz="quarter" idx="10"/>
          </p:nvPr>
        </p:nvSpPr>
        <p:spPr/>
        <p:txBody>
          <a:bodyPr/>
          <a:lstStyle/>
          <a:p>
            <a:fld id="{D9A481E4-882E-428E-A9D6-4568F8AAAA65}" type="slidenum">
              <a:rPr lang="en-US" smtClean="0"/>
              <a:t>24</a:t>
            </a:fld>
            <a:endParaRPr lang="en-US"/>
          </a:p>
        </p:txBody>
      </p:sp>
    </p:spTree>
    <p:extLst>
      <p:ext uri="{BB962C8B-B14F-4D97-AF65-F5344CB8AC3E}">
        <p14:creationId xmlns:p14="http://schemas.microsoft.com/office/powerpoint/2010/main" val="110856328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That is blown up here and is the dollar weighted average of 12.8 which is buoyed up by companies on the buy side and weighed down by companies on the sell side that we need to make note of while we go back to the PERT Chart (the middle button at the top left).</a:t>
            </a:r>
          </a:p>
          <a:p>
            <a:endParaRPr lang="en-US" dirty="0"/>
          </a:p>
        </p:txBody>
      </p:sp>
      <p:sp>
        <p:nvSpPr>
          <p:cNvPr id="4" name="Slide Number Placeholder 3"/>
          <p:cNvSpPr>
            <a:spLocks noGrp="1"/>
          </p:cNvSpPr>
          <p:nvPr>
            <p:ph type="sldNum" sz="quarter" idx="10"/>
          </p:nvPr>
        </p:nvSpPr>
        <p:spPr/>
        <p:txBody>
          <a:bodyPr/>
          <a:lstStyle/>
          <a:p>
            <a:fld id="{D9A481E4-882E-428E-A9D6-4568F8AAAA65}" type="slidenum">
              <a:rPr lang="en-US" smtClean="0"/>
              <a:t>25</a:t>
            </a:fld>
            <a:endParaRPr lang="en-US"/>
          </a:p>
        </p:txBody>
      </p:sp>
    </p:spTree>
    <p:extLst>
      <p:ext uri="{BB962C8B-B14F-4D97-AF65-F5344CB8AC3E}">
        <p14:creationId xmlns:p14="http://schemas.microsoft.com/office/powerpoint/2010/main" val="150717643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We go back to the PERT Report that we will sort by the Potential Total Return (from high to low). We can use any of the columns in the PERT as a sort point using the arrows to determine high to low. Then we will draw a line dividing the portfolio at that Average Number that we got from the summary report of 12.8.  And that looks like</a:t>
            </a:r>
          </a:p>
        </p:txBody>
      </p:sp>
      <p:sp>
        <p:nvSpPr>
          <p:cNvPr id="4" name="Slide Number Placeholder 3"/>
          <p:cNvSpPr>
            <a:spLocks noGrp="1"/>
          </p:cNvSpPr>
          <p:nvPr>
            <p:ph type="sldNum" sz="quarter" idx="10"/>
          </p:nvPr>
        </p:nvSpPr>
        <p:spPr/>
        <p:txBody>
          <a:bodyPr/>
          <a:lstStyle/>
          <a:p>
            <a:fld id="{D9A481E4-882E-428E-A9D6-4568F8AAAA65}" type="slidenum">
              <a:rPr lang="en-US" smtClean="0"/>
              <a:t>26</a:t>
            </a:fld>
            <a:endParaRPr lang="en-US"/>
          </a:p>
        </p:txBody>
      </p:sp>
    </p:spTree>
    <p:extLst>
      <p:ext uri="{BB962C8B-B14F-4D97-AF65-F5344CB8AC3E}">
        <p14:creationId xmlns:p14="http://schemas.microsoft.com/office/powerpoint/2010/main" val="371733155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This.  This.  Here is again the entire screen shot of the PERT Report All the data in the far right hand column is the percent Total Return and by clicking on the little downside arrow with the green line dividing those companies closest to my average return value.  Companies above the green line have a higher potential return average and those below have a lower potential return average.  If I were to purchase any of the companies above the green line they would help to raise the total portfolio return average.  These companies might be where we would look to invest, when we get additional funds from club member dues, if these companies still demonstrated that they are quality growth companies.</a:t>
            </a:r>
          </a:p>
          <a:p>
            <a:endParaRPr lang="en-US" dirty="0"/>
          </a:p>
        </p:txBody>
      </p:sp>
      <p:sp>
        <p:nvSpPr>
          <p:cNvPr id="4" name="Slide Number Placeholder 3"/>
          <p:cNvSpPr>
            <a:spLocks noGrp="1"/>
          </p:cNvSpPr>
          <p:nvPr>
            <p:ph type="sldNum" sz="quarter" idx="10"/>
          </p:nvPr>
        </p:nvSpPr>
        <p:spPr/>
        <p:txBody>
          <a:bodyPr/>
          <a:lstStyle/>
          <a:p>
            <a:fld id="{D9A481E4-882E-428E-A9D6-4568F8AAAA65}" type="slidenum">
              <a:rPr lang="en-US" smtClean="0"/>
              <a:t>27</a:t>
            </a:fld>
            <a:endParaRPr lang="en-US"/>
          </a:p>
        </p:txBody>
      </p:sp>
    </p:spTree>
    <p:extLst>
      <p:ext uri="{BB962C8B-B14F-4D97-AF65-F5344CB8AC3E}">
        <p14:creationId xmlns:p14="http://schemas.microsoft.com/office/powerpoint/2010/main" val="304405208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We can now determine which of those companies above the line are likely buy candidates by subjecting them to our risk criteria for acceptable downside risk based on the Upside/Downside ratio greater than 3, but lower than 10.</a:t>
            </a:r>
            <a:r>
              <a:rPr lang="en-US" sz="1200" b="1" u="sng" kern="120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Remember that an upside/downside ratio greater than 10 typically means that the low price in Section 4B</a:t>
            </a:r>
            <a:r>
              <a:rPr lang="en-US" sz="1200" b="1" u="sng" kern="120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of our SSG  is not low enough and that means that we should re‐evaluate our low price to see if we need to change our </a:t>
            </a:r>
            <a:r>
              <a:rPr lang="en-US" sz="1200" kern="1200" dirty="0" err="1" smtClean="0">
                <a:solidFill>
                  <a:schemeClr val="tx1"/>
                </a:solidFill>
                <a:effectLst/>
                <a:latin typeface="+mn-lt"/>
                <a:ea typeface="+mn-ea"/>
                <a:cs typeface="+mn-cs"/>
              </a:rPr>
              <a:t>judgements</a:t>
            </a:r>
            <a:r>
              <a:rPr lang="en-US" sz="1200" kern="1200" dirty="0" smtClean="0">
                <a:solidFill>
                  <a:schemeClr val="tx1"/>
                </a:solidFill>
                <a:effectLst/>
                <a:latin typeface="+mn-lt"/>
                <a:ea typeface="+mn-ea"/>
                <a:cs typeface="+mn-cs"/>
              </a:rPr>
              <a:t>.</a:t>
            </a:r>
            <a:r>
              <a:rPr lang="en-US" sz="1200" b="1" u="sng" kern="120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Sometimes it’s as simple as making sure that our projected low price is lower than the current price.</a:t>
            </a:r>
          </a:p>
        </p:txBody>
      </p:sp>
      <p:sp>
        <p:nvSpPr>
          <p:cNvPr id="4" name="Slide Number Placeholder 3"/>
          <p:cNvSpPr>
            <a:spLocks noGrp="1"/>
          </p:cNvSpPr>
          <p:nvPr>
            <p:ph type="sldNum" sz="quarter" idx="10"/>
          </p:nvPr>
        </p:nvSpPr>
        <p:spPr/>
        <p:txBody>
          <a:bodyPr/>
          <a:lstStyle/>
          <a:p>
            <a:fld id="{D9A481E4-882E-428E-A9D6-4568F8AAAA65}" type="slidenum">
              <a:rPr lang="en-US" smtClean="0"/>
              <a:t>28</a:t>
            </a:fld>
            <a:endParaRPr lang="en-US"/>
          </a:p>
        </p:txBody>
      </p:sp>
    </p:spTree>
    <p:extLst>
      <p:ext uri="{BB962C8B-B14F-4D97-AF65-F5344CB8AC3E}">
        <p14:creationId xmlns:p14="http://schemas.microsoft.com/office/powerpoint/2010/main" val="424518886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Now for presentation purposes while all of the companies listed have upside/downside ratios of greater than three, Facebook has a value of greater than 10.  In real life I would reevaluate to see of the low price is too high, but for this purpose, we will leave it alone.  All of these companies are above the green line which means they have a total return above 12.8.</a:t>
            </a:r>
          </a:p>
          <a:p>
            <a:endParaRPr lang="en-US" dirty="0"/>
          </a:p>
        </p:txBody>
      </p:sp>
      <p:sp>
        <p:nvSpPr>
          <p:cNvPr id="4" name="Slide Number Placeholder 3"/>
          <p:cNvSpPr>
            <a:spLocks noGrp="1"/>
          </p:cNvSpPr>
          <p:nvPr>
            <p:ph type="sldNum" sz="quarter" idx="10"/>
          </p:nvPr>
        </p:nvSpPr>
        <p:spPr/>
        <p:txBody>
          <a:bodyPr/>
          <a:lstStyle/>
          <a:p>
            <a:fld id="{D9A481E4-882E-428E-A9D6-4568F8AAAA65}" type="slidenum">
              <a:rPr lang="en-US" smtClean="0"/>
              <a:t>29</a:t>
            </a:fld>
            <a:endParaRPr lang="en-US"/>
          </a:p>
        </p:txBody>
      </p:sp>
    </p:spTree>
    <p:extLst>
      <p:ext uri="{BB962C8B-B14F-4D97-AF65-F5344CB8AC3E}">
        <p14:creationId xmlns:p14="http://schemas.microsoft.com/office/powerpoint/2010/main" val="222207369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9A481E4-882E-428E-A9D6-4568F8AAAA65}" type="slidenum">
              <a:rPr lang="en-US" smtClean="0"/>
              <a:t>3</a:t>
            </a:fld>
            <a:endParaRPr lang="en-US"/>
          </a:p>
        </p:txBody>
      </p:sp>
    </p:spTree>
    <p:extLst>
      <p:ext uri="{BB962C8B-B14F-4D97-AF65-F5344CB8AC3E}">
        <p14:creationId xmlns:p14="http://schemas.microsoft.com/office/powerpoint/2010/main" val="351360649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Next we’ll go to the second bullet which is testing the companies above the line that have acceptable downside risk based on the relative value less than 100 and also meet the third bullet of a PEG ratio that is less than 1.5.</a:t>
            </a:r>
          </a:p>
          <a:p>
            <a:endParaRPr lang="en-US" dirty="0"/>
          </a:p>
        </p:txBody>
      </p:sp>
      <p:sp>
        <p:nvSpPr>
          <p:cNvPr id="4" name="Slide Number Placeholder 3"/>
          <p:cNvSpPr>
            <a:spLocks noGrp="1"/>
          </p:cNvSpPr>
          <p:nvPr>
            <p:ph type="sldNum" sz="quarter" idx="10"/>
          </p:nvPr>
        </p:nvSpPr>
        <p:spPr/>
        <p:txBody>
          <a:bodyPr/>
          <a:lstStyle/>
          <a:p>
            <a:fld id="{D9A481E4-882E-428E-A9D6-4568F8AAAA65}" type="slidenum">
              <a:rPr lang="en-US" smtClean="0"/>
              <a:t>30</a:t>
            </a:fld>
            <a:endParaRPr lang="en-US"/>
          </a:p>
        </p:txBody>
      </p:sp>
    </p:spTree>
    <p:extLst>
      <p:ext uri="{BB962C8B-B14F-4D97-AF65-F5344CB8AC3E}">
        <p14:creationId xmlns:p14="http://schemas.microsoft.com/office/powerpoint/2010/main" val="283065019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So again these are companies above the green line with Downside ratios of more than three and that also have projected relative value of less than 100 and a PEG ratio of 1.5 or less. Both of these ratio are not located on the SSG but are calculated from data found on the SSG.  Now we have gone from including all of the companies on this list to only Facebook and Kroger that have acceptable risk and we would in real life challenge Facebook with an upside greater than 10.</a:t>
            </a:r>
          </a:p>
          <a:p>
            <a:endParaRPr lang="en-US" dirty="0"/>
          </a:p>
        </p:txBody>
      </p:sp>
      <p:sp>
        <p:nvSpPr>
          <p:cNvPr id="4" name="Slide Number Placeholder 3"/>
          <p:cNvSpPr>
            <a:spLocks noGrp="1"/>
          </p:cNvSpPr>
          <p:nvPr>
            <p:ph type="sldNum" sz="quarter" idx="10"/>
          </p:nvPr>
        </p:nvSpPr>
        <p:spPr/>
        <p:txBody>
          <a:bodyPr/>
          <a:lstStyle/>
          <a:p>
            <a:fld id="{D9A481E4-882E-428E-A9D6-4568F8AAAA65}" type="slidenum">
              <a:rPr lang="en-US" smtClean="0"/>
              <a:t>31</a:t>
            </a:fld>
            <a:endParaRPr lang="en-US"/>
          </a:p>
        </p:txBody>
      </p:sp>
    </p:spTree>
    <p:extLst>
      <p:ext uri="{BB962C8B-B14F-4D97-AF65-F5344CB8AC3E}">
        <p14:creationId xmlns:p14="http://schemas.microsoft.com/office/powerpoint/2010/main" val="124780157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Finally, we’re going to test the companies above the green line for the forth bullet that looks for potential P/E expansion based on the Projected P/E being at or near the projected 5 year low P/E ratio.</a:t>
            </a:r>
          </a:p>
        </p:txBody>
      </p:sp>
      <p:sp>
        <p:nvSpPr>
          <p:cNvPr id="4" name="Slide Number Placeholder 3"/>
          <p:cNvSpPr>
            <a:spLocks noGrp="1"/>
          </p:cNvSpPr>
          <p:nvPr>
            <p:ph type="sldNum" sz="quarter" idx="10"/>
          </p:nvPr>
        </p:nvSpPr>
        <p:spPr/>
        <p:txBody>
          <a:bodyPr/>
          <a:lstStyle/>
          <a:p>
            <a:fld id="{D9A481E4-882E-428E-A9D6-4568F8AAAA65}" type="slidenum">
              <a:rPr lang="en-US" smtClean="0"/>
              <a:t>32</a:t>
            </a:fld>
            <a:endParaRPr lang="en-US"/>
          </a:p>
        </p:txBody>
      </p:sp>
    </p:spTree>
    <p:extLst>
      <p:ext uri="{BB962C8B-B14F-4D97-AF65-F5344CB8AC3E}">
        <p14:creationId xmlns:p14="http://schemas.microsoft.com/office/powerpoint/2010/main" val="3782677978"/>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Comparing projected P/E to the 5 year projected P/E low (see the numbers edged in pink) indicating in the cyclical nature of the company that we are down near the bottom of the P/E cycle and that there is room for P/E expansion as we hold our investment into the future.  Additionally, this P/E expansion may get us from the 10% portfolio return to the 15% that we are reaching for.</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Another way to look at the comparison is to check the projected P/E against the projected five year average P/E ratio.  By choosing stocks that have a lower projected P/E than the projected 5 year average P/E you are protecting yourself from overpaying for a stock.  These are all ratios based on our SSG data and it gives us confirmation that these companies may be candidates for buying based on the risk criteria. </a:t>
            </a:r>
          </a:p>
          <a:p>
            <a:endParaRPr lang="en-US" dirty="0"/>
          </a:p>
        </p:txBody>
      </p:sp>
      <p:sp>
        <p:nvSpPr>
          <p:cNvPr id="4" name="Slide Number Placeholder 3"/>
          <p:cNvSpPr>
            <a:spLocks noGrp="1"/>
          </p:cNvSpPr>
          <p:nvPr>
            <p:ph type="sldNum" sz="quarter" idx="10"/>
          </p:nvPr>
        </p:nvSpPr>
        <p:spPr/>
        <p:txBody>
          <a:bodyPr/>
          <a:lstStyle/>
          <a:p>
            <a:fld id="{D9A481E4-882E-428E-A9D6-4568F8AAAA65}" type="slidenum">
              <a:rPr lang="en-US" smtClean="0"/>
              <a:t>33</a:t>
            </a:fld>
            <a:endParaRPr lang="en-US"/>
          </a:p>
        </p:txBody>
      </p:sp>
    </p:spTree>
    <p:extLst>
      <p:ext uri="{BB962C8B-B14F-4D97-AF65-F5344CB8AC3E}">
        <p14:creationId xmlns:p14="http://schemas.microsoft.com/office/powerpoint/2010/main" val="1761535295"/>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The next section is the sell guidance.  We are going to look for sell candidates when a stock is at or near the projected 5 year high PE ratio.  We are not about keeping companies forever.  Manage the risk by not just doing the reverse of buy but by changing the number because we want to harvest those companies that have reached their potential and we will mange the risk with an upside/downside ratio that is less than 1. The projected relative value greater than 150 and a PEG ratio greater than 2.  We can then sell when the Potential Total Return is less than 10%.</a:t>
            </a:r>
          </a:p>
        </p:txBody>
      </p:sp>
      <p:sp>
        <p:nvSpPr>
          <p:cNvPr id="4" name="Slide Number Placeholder 3"/>
          <p:cNvSpPr>
            <a:spLocks noGrp="1"/>
          </p:cNvSpPr>
          <p:nvPr>
            <p:ph type="sldNum" sz="quarter" idx="10"/>
          </p:nvPr>
        </p:nvSpPr>
        <p:spPr/>
        <p:txBody>
          <a:bodyPr/>
          <a:lstStyle/>
          <a:p>
            <a:fld id="{D9A481E4-882E-428E-A9D6-4568F8AAAA65}" type="slidenum">
              <a:rPr lang="en-US" smtClean="0"/>
              <a:t>34</a:t>
            </a:fld>
            <a:endParaRPr lang="en-US"/>
          </a:p>
        </p:txBody>
      </p:sp>
    </p:spTree>
    <p:extLst>
      <p:ext uri="{BB962C8B-B14F-4D97-AF65-F5344CB8AC3E}">
        <p14:creationId xmlns:p14="http://schemas.microsoft.com/office/powerpoint/2010/main" val="1303685643"/>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We’re going to resort the PERT report once again by the Potential Total Return but this time the sort will be from low to high.  We will then draw our green line dividing at the Portfolio average return value of 12.8 and we will use the potential total return as the first determining factor, making any company above the line a sell candidate, thus improving the portfolio average return.</a:t>
            </a:r>
          </a:p>
        </p:txBody>
      </p:sp>
      <p:sp>
        <p:nvSpPr>
          <p:cNvPr id="4" name="Slide Number Placeholder 3"/>
          <p:cNvSpPr>
            <a:spLocks noGrp="1"/>
          </p:cNvSpPr>
          <p:nvPr>
            <p:ph type="sldNum" sz="quarter" idx="10"/>
          </p:nvPr>
        </p:nvSpPr>
        <p:spPr/>
        <p:txBody>
          <a:bodyPr/>
          <a:lstStyle/>
          <a:p>
            <a:fld id="{D9A481E4-882E-428E-A9D6-4568F8AAAA65}" type="slidenum">
              <a:rPr lang="en-US" smtClean="0"/>
              <a:t>35</a:t>
            </a:fld>
            <a:endParaRPr lang="en-US"/>
          </a:p>
        </p:txBody>
      </p:sp>
    </p:spTree>
    <p:extLst>
      <p:ext uri="{BB962C8B-B14F-4D97-AF65-F5344CB8AC3E}">
        <p14:creationId xmlns:p14="http://schemas.microsoft.com/office/powerpoint/2010/main" val="2941142240"/>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I’m using the summary report here so you can see all of the companies that fall below the total return of 12.8.</a:t>
            </a:r>
            <a:endParaRPr lang="en-US" dirty="0"/>
          </a:p>
        </p:txBody>
      </p:sp>
      <p:sp>
        <p:nvSpPr>
          <p:cNvPr id="4" name="Slide Number Placeholder 3"/>
          <p:cNvSpPr>
            <a:spLocks noGrp="1"/>
          </p:cNvSpPr>
          <p:nvPr>
            <p:ph type="sldNum" sz="quarter" idx="10"/>
          </p:nvPr>
        </p:nvSpPr>
        <p:spPr/>
        <p:txBody>
          <a:bodyPr/>
          <a:lstStyle/>
          <a:p>
            <a:fld id="{D9A481E4-882E-428E-A9D6-4568F8AAAA65}" type="slidenum">
              <a:rPr lang="en-US" smtClean="0"/>
              <a:t>36</a:t>
            </a:fld>
            <a:endParaRPr lang="en-US"/>
          </a:p>
        </p:txBody>
      </p:sp>
    </p:spTree>
    <p:extLst>
      <p:ext uri="{BB962C8B-B14F-4D97-AF65-F5344CB8AC3E}">
        <p14:creationId xmlns:p14="http://schemas.microsoft.com/office/powerpoint/2010/main" val="1452429236"/>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We’re not going to go one by one with the criteria as we did with the potential buy criteria, but will look at all four together on the PERT report slides.  First we will test for unacceptable downside risk based on the upside downside ratio of less than one, and the relative value numbers greater than 150.  We will test for unacceptable growth risk of PEG ratio greater than 2 and almost the most important criteria for the lack of potential P/E expansion based on the projected P/E being at or near the projected 5 year high P/E ratio which means the potential for P/E expansion is almost nonexistent.</a:t>
            </a:r>
            <a:endParaRPr lang="en-US" dirty="0"/>
          </a:p>
        </p:txBody>
      </p:sp>
      <p:sp>
        <p:nvSpPr>
          <p:cNvPr id="4" name="Slide Number Placeholder 3"/>
          <p:cNvSpPr>
            <a:spLocks noGrp="1"/>
          </p:cNvSpPr>
          <p:nvPr>
            <p:ph type="sldNum" sz="quarter" idx="10"/>
          </p:nvPr>
        </p:nvSpPr>
        <p:spPr/>
        <p:txBody>
          <a:bodyPr/>
          <a:lstStyle/>
          <a:p>
            <a:fld id="{D9A481E4-882E-428E-A9D6-4568F8AAAA65}" type="slidenum">
              <a:rPr lang="en-US" smtClean="0"/>
              <a:t>37</a:t>
            </a:fld>
            <a:endParaRPr lang="en-US"/>
          </a:p>
        </p:txBody>
      </p:sp>
    </p:spTree>
    <p:extLst>
      <p:ext uri="{BB962C8B-B14F-4D97-AF65-F5344CB8AC3E}">
        <p14:creationId xmlns:p14="http://schemas.microsoft.com/office/powerpoint/2010/main" val="3002709474"/>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So three companies meet the criteria of the upside/downside ratio less than one but the next two could easily fall into that category since the science is not exact and 1.1 and 1.2 are very close to being less than 1.</a:t>
            </a:r>
          </a:p>
          <a:p>
            <a:r>
              <a:rPr lang="en-US" sz="1200" kern="1200" dirty="0" smtClean="0">
                <a:solidFill>
                  <a:schemeClr val="tx1"/>
                </a:solidFill>
                <a:effectLst/>
                <a:latin typeface="+mn-lt"/>
                <a:ea typeface="+mn-ea"/>
                <a:cs typeface="+mn-cs"/>
              </a:rPr>
              <a:t>The next criteria of projected relative value that is greater than 150 applies to only Apple.  The third </a:t>
            </a:r>
            <a:r>
              <a:rPr lang="en-US" sz="1200" kern="1200" dirty="0" err="1" smtClean="0">
                <a:solidFill>
                  <a:schemeClr val="tx1"/>
                </a:solidFill>
                <a:effectLst/>
                <a:latin typeface="+mn-lt"/>
                <a:ea typeface="+mn-ea"/>
                <a:cs typeface="+mn-cs"/>
              </a:rPr>
              <a:t>criterial</a:t>
            </a:r>
            <a:r>
              <a:rPr lang="en-US" sz="1200" kern="1200" dirty="0" smtClean="0">
                <a:solidFill>
                  <a:schemeClr val="tx1"/>
                </a:solidFill>
                <a:effectLst/>
                <a:latin typeface="+mn-lt"/>
                <a:ea typeface="+mn-ea"/>
                <a:cs typeface="+mn-cs"/>
              </a:rPr>
              <a:t> of  PEG ratio greater than 2 applies to Apple, Fastenal, Pfizer and Jack Henry, although we don’t really know about Capital One because the PEG  indicates non meaningful data.</a:t>
            </a:r>
          </a:p>
          <a:p>
            <a:r>
              <a:rPr lang="en-US" sz="1200" kern="1200" dirty="0" smtClean="0">
                <a:solidFill>
                  <a:schemeClr val="tx1"/>
                </a:solidFill>
                <a:effectLst/>
                <a:latin typeface="+mn-lt"/>
                <a:ea typeface="+mn-ea"/>
                <a:cs typeface="+mn-cs"/>
              </a:rPr>
              <a:t>Finally, Fastenal, Pfizer and Jack Henry’s Projected P/E are close to or greater than the projected 5 year high P/E ratio which indicates little or no room for P/E expansion.  All of these are signaling that we might think about selling and using the funds for companies meeting the potential buy list either already in the portfolio or on the watch list.  Making sure that we don’t hold onto companies past the point where they have given us all that we’ve asked for.</a:t>
            </a:r>
          </a:p>
        </p:txBody>
      </p:sp>
      <p:sp>
        <p:nvSpPr>
          <p:cNvPr id="4" name="Slide Number Placeholder 3"/>
          <p:cNvSpPr>
            <a:spLocks noGrp="1"/>
          </p:cNvSpPr>
          <p:nvPr>
            <p:ph type="sldNum" sz="quarter" idx="10"/>
          </p:nvPr>
        </p:nvSpPr>
        <p:spPr/>
        <p:txBody>
          <a:bodyPr/>
          <a:lstStyle/>
          <a:p>
            <a:fld id="{D9A481E4-882E-428E-A9D6-4568F8AAAA65}" type="slidenum">
              <a:rPr lang="en-US" smtClean="0"/>
              <a:t>38</a:t>
            </a:fld>
            <a:endParaRPr lang="en-US"/>
          </a:p>
        </p:txBody>
      </p:sp>
    </p:spTree>
    <p:extLst>
      <p:ext uri="{BB962C8B-B14F-4D97-AF65-F5344CB8AC3E}">
        <p14:creationId xmlns:p14="http://schemas.microsoft.com/office/powerpoint/2010/main" val="1681210295"/>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We can use the PERT Report two ways, either as a portfolio report card where all of our SSGs are up-to-date so we can quickly see whether or not our stocks are meeting their growth expectation on the quality side and if not quickly find where the disconnect is because quality is most important. </a:t>
            </a:r>
          </a:p>
          <a:p>
            <a:r>
              <a:rPr lang="en-US" sz="1200" kern="1200" dirty="0" smtClean="0">
                <a:solidFill>
                  <a:schemeClr val="tx1"/>
                </a:solidFill>
                <a:effectLst/>
                <a:latin typeface="+mn-lt"/>
                <a:ea typeface="+mn-ea"/>
                <a:cs typeface="+mn-cs"/>
              </a:rPr>
              <a:t>Second that we can quickly identify stocks that would improve the expected return of the entire portfolio. or can be used to make investment decisions and drill down to ensure that the portfolio is moving toward the 15% total return goal.  This being found on the valuation side of the report  </a:t>
            </a:r>
          </a:p>
        </p:txBody>
      </p:sp>
      <p:sp>
        <p:nvSpPr>
          <p:cNvPr id="4" name="Slide Number Placeholder 3"/>
          <p:cNvSpPr>
            <a:spLocks noGrp="1"/>
          </p:cNvSpPr>
          <p:nvPr>
            <p:ph type="sldNum" sz="quarter" idx="10"/>
          </p:nvPr>
        </p:nvSpPr>
        <p:spPr/>
        <p:txBody>
          <a:bodyPr/>
          <a:lstStyle/>
          <a:p>
            <a:fld id="{D9A481E4-882E-428E-A9D6-4568F8AAAA65}" type="slidenum">
              <a:rPr lang="en-US" smtClean="0"/>
              <a:t>39</a:t>
            </a:fld>
            <a:endParaRPr lang="en-US"/>
          </a:p>
        </p:txBody>
      </p:sp>
    </p:spTree>
    <p:extLst>
      <p:ext uri="{BB962C8B-B14F-4D97-AF65-F5344CB8AC3E}">
        <p14:creationId xmlns:p14="http://schemas.microsoft.com/office/powerpoint/2010/main" val="176063804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9A481E4-882E-428E-A9D6-4568F8AAAA65}" type="slidenum">
              <a:rPr lang="en-US" smtClean="0"/>
              <a:t>4</a:t>
            </a:fld>
            <a:endParaRPr lang="en-US"/>
          </a:p>
        </p:txBody>
      </p:sp>
    </p:spTree>
    <p:extLst>
      <p:ext uri="{BB962C8B-B14F-4D97-AF65-F5344CB8AC3E}">
        <p14:creationId xmlns:p14="http://schemas.microsoft.com/office/powerpoint/2010/main" val="2037483130"/>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i="1" dirty="0"/>
          </a:p>
        </p:txBody>
      </p:sp>
      <p:sp>
        <p:nvSpPr>
          <p:cNvPr id="4" name="Slide Number Placeholder 3"/>
          <p:cNvSpPr>
            <a:spLocks noGrp="1"/>
          </p:cNvSpPr>
          <p:nvPr>
            <p:ph type="sldNum" sz="quarter" idx="10"/>
          </p:nvPr>
        </p:nvSpPr>
        <p:spPr/>
        <p:txBody>
          <a:bodyPr/>
          <a:lstStyle/>
          <a:p>
            <a:fld id="{D9A481E4-882E-428E-A9D6-4568F8AAAA65}" type="slidenum">
              <a:rPr lang="en-US" smtClean="0"/>
              <a:t>40</a:t>
            </a:fld>
            <a:endParaRPr lang="en-US"/>
          </a:p>
        </p:txBody>
      </p:sp>
    </p:spTree>
    <p:extLst>
      <p:ext uri="{BB962C8B-B14F-4D97-AF65-F5344CB8AC3E}">
        <p14:creationId xmlns:p14="http://schemas.microsoft.com/office/powerpoint/2010/main" val="17252220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I want to draw your attention to the Handout List, specifically the Portfolio </a:t>
            </a:r>
            <a:r>
              <a:rPr lang="en-US" sz="1200" kern="1200" dirty="0" err="1" smtClean="0">
                <a:solidFill>
                  <a:schemeClr val="tx1"/>
                </a:solidFill>
                <a:effectLst/>
                <a:latin typeface="+mn-lt"/>
                <a:ea typeface="+mn-ea"/>
                <a:cs typeface="+mn-cs"/>
              </a:rPr>
              <a:t>Quickstart</a:t>
            </a:r>
            <a:r>
              <a:rPr lang="en-US" sz="1200" kern="1200" dirty="0" smtClean="0">
                <a:solidFill>
                  <a:schemeClr val="tx1"/>
                </a:solidFill>
                <a:effectLst/>
                <a:latin typeface="+mn-lt"/>
                <a:ea typeface="+mn-ea"/>
                <a:cs typeface="+mn-cs"/>
              </a:rPr>
              <a:t> that details how to start and maintain a Portfolio listing. (Go to live BI website to show Portfolio listing and reports).  Please remind me to return here to show you step by step how to use this part of the tool.</a:t>
            </a:r>
          </a:p>
          <a:p>
            <a:r>
              <a:rPr lang="en-US" sz="1200" kern="1200" dirty="0" smtClean="0">
                <a:solidFill>
                  <a:schemeClr val="tx1"/>
                </a:solidFill>
                <a:effectLst/>
                <a:latin typeface="+mn-lt"/>
                <a:ea typeface="+mn-ea"/>
                <a:cs typeface="+mn-cs"/>
              </a:rPr>
              <a:t>Now that we have the current SSG’s and have inputted them into the online SSG tool, we’re going to look at how the portfolio is doing from a diversification standpoint of sector, size, company and portfolio value.</a:t>
            </a:r>
          </a:p>
          <a:p>
            <a:r>
              <a:rPr lang="en-US" sz="1200" kern="1200" dirty="0" smtClean="0">
                <a:solidFill>
                  <a:schemeClr val="tx1"/>
                </a:solidFill>
                <a:effectLst/>
                <a:latin typeface="+mn-lt"/>
                <a:ea typeface="+mn-ea"/>
                <a:cs typeface="+mn-cs"/>
              </a:rPr>
              <a:t>One of the rules that we have dwelt upon in BetterInvesting is to have diversification in a portfolio.  We’ll look at your portfolio by size and by that I mean the size of sales growth. You can see by this chart that a small company would be one with sales of less than $1 Billion.  A medium company would have sales between $1 Billion and $10 Billion, and a large company would have sales of more than $10 Billion.  To achieve diversification by size would be a split of roughly 25% small and 25% large with the remainder in mid-size growth companies.  One of the biggest problems of maintaining this split is that small companies, if they are quality growth companies will not remain in the less than $1 Billion sales growth category for too long.  This means that you will have to continue to remain on the hunt for quality small companies to replace those that move to Mid-size and Large.  The goal is to have a total sales growth number of 10% or better.</a:t>
            </a:r>
          </a:p>
          <a:p>
            <a:r>
              <a:rPr lang="en-US" sz="1200" kern="1200" dirty="0" smtClean="0">
                <a:solidFill>
                  <a:schemeClr val="tx1"/>
                </a:solidFill>
                <a:effectLst/>
                <a:latin typeface="+mn-lt"/>
                <a:ea typeface="+mn-ea"/>
                <a:cs typeface="+mn-cs"/>
              </a:rPr>
              <a:t>The next diversification is by sector.  Some rules of thumb include Aiming for 4 or more sectors to be represented (BI tool has 11 sectors),  </a:t>
            </a:r>
            <a:r>
              <a:rPr lang="en-US" sz="1200" b="1" u="sng" kern="1200" dirty="0" smtClean="0">
                <a:solidFill>
                  <a:schemeClr val="tx1"/>
                </a:solidFill>
                <a:effectLst/>
                <a:latin typeface="+mn-lt"/>
                <a:ea typeface="+mn-ea"/>
                <a:cs typeface="+mn-cs"/>
              </a:rPr>
              <a:t>No more than 30% of the portfolio in any one sector</a:t>
            </a:r>
            <a:r>
              <a:rPr lang="en-US" sz="1200" kern="1200" dirty="0" smtClean="0">
                <a:solidFill>
                  <a:schemeClr val="tx1"/>
                </a:solidFill>
                <a:effectLst/>
                <a:latin typeface="+mn-lt"/>
                <a:ea typeface="+mn-ea"/>
                <a:cs typeface="+mn-cs"/>
              </a:rPr>
              <a:t>, and to </a:t>
            </a:r>
            <a:r>
              <a:rPr lang="en-US" sz="1200" b="1" u="sng" kern="1200" dirty="0" smtClean="0">
                <a:solidFill>
                  <a:schemeClr val="tx1"/>
                </a:solidFill>
                <a:effectLst/>
                <a:latin typeface="+mn-lt"/>
                <a:ea typeface="+mn-ea"/>
                <a:cs typeface="+mn-cs"/>
              </a:rPr>
              <a:t>avoid more than 2X an equal position for any one company</a:t>
            </a:r>
            <a:endParaRPr lang="en-US" sz="12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D9A481E4-882E-428E-A9D6-4568F8AAAA65}" type="slidenum">
              <a:rPr lang="en-US" smtClean="0"/>
              <a:t>5</a:t>
            </a:fld>
            <a:endParaRPr lang="en-US"/>
          </a:p>
        </p:txBody>
      </p:sp>
    </p:spTree>
    <p:extLst>
      <p:ext uri="{BB962C8B-B14F-4D97-AF65-F5344CB8AC3E}">
        <p14:creationId xmlns:p14="http://schemas.microsoft.com/office/powerpoint/2010/main" val="123072859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9A481E4-882E-428E-A9D6-4568F8AAAA65}" type="slidenum">
              <a:rPr lang="en-US" smtClean="0"/>
              <a:t>6</a:t>
            </a:fld>
            <a:endParaRPr lang="en-US"/>
          </a:p>
        </p:txBody>
      </p:sp>
    </p:spTree>
    <p:extLst>
      <p:ext uri="{BB962C8B-B14F-4D97-AF65-F5344CB8AC3E}">
        <p14:creationId xmlns:p14="http://schemas.microsoft.com/office/powerpoint/2010/main" val="110931785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9A481E4-882E-428E-A9D6-4568F8AAAA65}" type="slidenum">
              <a:rPr lang="en-US" smtClean="0"/>
              <a:t>7</a:t>
            </a:fld>
            <a:endParaRPr lang="en-US"/>
          </a:p>
        </p:txBody>
      </p:sp>
    </p:spTree>
    <p:extLst>
      <p:ext uri="{BB962C8B-B14F-4D97-AF65-F5344CB8AC3E}">
        <p14:creationId xmlns:p14="http://schemas.microsoft.com/office/powerpoint/2010/main" val="367652844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9A481E4-882E-428E-A9D6-4568F8AAAA65}" type="slidenum">
              <a:rPr lang="en-US" smtClean="0"/>
              <a:t>8</a:t>
            </a:fld>
            <a:endParaRPr lang="en-US"/>
          </a:p>
        </p:txBody>
      </p:sp>
    </p:spTree>
    <p:extLst>
      <p:ext uri="{BB962C8B-B14F-4D97-AF65-F5344CB8AC3E}">
        <p14:creationId xmlns:p14="http://schemas.microsoft.com/office/powerpoint/2010/main" val="362967851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9A481E4-882E-428E-A9D6-4568F8AAAA65}" type="slidenum">
              <a:rPr lang="en-US" smtClean="0"/>
              <a:t>9</a:t>
            </a:fld>
            <a:endParaRPr lang="en-US"/>
          </a:p>
        </p:txBody>
      </p:sp>
    </p:spTree>
    <p:extLst>
      <p:ext uri="{BB962C8B-B14F-4D97-AF65-F5344CB8AC3E}">
        <p14:creationId xmlns:p14="http://schemas.microsoft.com/office/powerpoint/2010/main" val="170529729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10" name="Picture 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black">
          <a:xfrm>
            <a:off x="203201" y="1431608"/>
            <a:ext cx="1057911" cy="3902393"/>
          </a:xfrm>
          <a:prstGeom prst="rect">
            <a:avLst/>
          </a:prstGeom>
        </p:spPr>
      </p:pic>
      <p:sp>
        <p:nvSpPr>
          <p:cNvPr id="7" name="Title Placeholder 1"/>
          <p:cNvSpPr>
            <a:spLocks noGrp="1"/>
          </p:cNvSpPr>
          <p:nvPr>
            <p:ph type="title"/>
          </p:nvPr>
        </p:nvSpPr>
        <p:spPr>
          <a:xfrm>
            <a:off x="1524000" y="76200"/>
            <a:ext cx="10668000" cy="1371600"/>
          </a:xfrm>
          <a:prstGeom prst="rect">
            <a:avLst/>
          </a:prstGeom>
        </p:spPr>
        <p:txBody>
          <a:bodyPr vert="horz" lIns="91440" tIns="45720" rIns="91440" bIns="45720" rtlCol="0" anchor="ctr">
            <a:normAutofit/>
          </a:bodyPr>
          <a:lstStyle/>
          <a:p>
            <a:r>
              <a:rPr lang="en-US" dirty="0"/>
              <a:t>Click to edit Master title style</a:t>
            </a:r>
          </a:p>
        </p:txBody>
      </p:sp>
      <p:sp>
        <p:nvSpPr>
          <p:cNvPr id="8" name="Slide Number Placeholder 5"/>
          <p:cNvSpPr>
            <a:spLocks noGrp="1"/>
          </p:cNvSpPr>
          <p:nvPr>
            <p:ph type="sldNum" sz="quarter" idx="4"/>
          </p:nvPr>
        </p:nvSpPr>
        <p:spPr>
          <a:xfrm>
            <a:off x="9233" y="6423601"/>
            <a:ext cx="1422400" cy="365125"/>
          </a:xfrm>
          <a:prstGeom prst="rect">
            <a:avLst/>
          </a:prstGeom>
        </p:spPr>
        <p:txBody>
          <a:bodyPr/>
          <a:lstStyle>
            <a:lvl1pPr algn="ctr">
              <a:defRPr b="1">
                <a:solidFill>
                  <a:schemeClr val="bg1"/>
                </a:solidFill>
              </a:defRPr>
            </a:lvl1pPr>
          </a:lstStyle>
          <a:p>
            <a:fld id="{D22C6722-3C2F-4848-B4F2-F0D2030C0D10}" type="slidenum">
              <a:rPr lang="en-US" smtClean="0">
                <a:solidFill>
                  <a:prstClr val="white"/>
                </a:solidFill>
              </a:rPr>
              <a:pPr/>
              <a:t>‹#›</a:t>
            </a:fld>
            <a:endParaRPr lang="en-US" dirty="0">
              <a:solidFill>
                <a:prstClr val="white"/>
              </a:solidFill>
            </a:endParaRPr>
          </a:p>
        </p:txBody>
      </p:sp>
      <p:sp>
        <p:nvSpPr>
          <p:cNvPr id="9" name="Footer Placeholder 4"/>
          <p:cNvSpPr>
            <a:spLocks noGrp="1"/>
          </p:cNvSpPr>
          <p:nvPr>
            <p:ph type="ftr" sz="quarter" idx="3"/>
          </p:nvPr>
        </p:nvSpPr>
        <p:spPr>
          <a:xfrm>
            <a:off x="1524000" y="6400801"/>
            <a:ext cx="10668000" cy="365125"/>
          </a:xfrm>
          <a:prstGeom prst="rect">
            <a:avLst/>
          </a:prstGeom>
        </p:spPr>
        <p:txBody>
          <a:bodyPr/>
          <a:lstStyle>
            <a:lvl1pPr algn="ctr">
              <a:defRPr sz="1800" b="0">
                <a:solidFill>
                  <a:schemeClr val="tx2"/>
                </a:solidFill>
                <a:latin typeface="+mn-lt"/>
              </a:defRPr>
            </a:lvl1pPr>
          </a:lstStyle>
          <a:p>
            <a:r>
              <a:rPr lang="en-US">
                <a:solidFill>
                  <a:srgbClr val="00458A"/>
                </a:solidFill>
              </a:rPr>
              <a:t>WWW.BETTERINVESTING.ORG</a:t>
            </a:r>
            <a:endParaRPr lang="en-US" dirty="0">
              <a:solidFill>
                <a:srgbClr val="00458A"/>
              </a:solidFill>
            </a:endParaRPr>
          </a:p>
        </p:txBody>
      </p:sp>
      <p:sp>
        <p:nvSpPr>
          <p:cNvPr id="14" name="Date Placeholder 5"/>
          <p:cNvSpPr>
            <a:spLocks noGrp="1"/>
          </p:cNvSpPr>
          <p:nvPr>
            <p:ph type="dt" sz="half" idx="2"/>
          </p:nvPr>
        </p:nvSpPr>
        <p:spPr>
          <a:xfrm>
            <a:off x="10566400" y="6414650"/>
            <a:ext cx="1607115" cy="365125"/>
          </a:xfrm>
          <a:prstGeom prst="rect">
            <a:avLst/>
          </a:prstGeom>
        </p:spPr>
        <p:txBody>
          <a:bodyPr vert="horz" lIns="91440" tIns="45720" rIns="91440" bIns="45720" rtlCol="0" anchor="ctr"/>
          <a:lstStyle>
            <a:lvl1pPr algn="r">
              <a:defRPr sz="1400">
                <a:solidFill>
                  <a:schemeClr val="tx1">
                    <a:tint val="75000"/>
                  </a:schemeClr>
                </a:solidFill>
              </a:defRPr>
            </a:lvl1pPr>
          </a:lstStyle>
          <a:p>
            <a:fld id="{E664F95B-B73A-4B9E-B523-925FCDD4D021}" type="datetime1">
              <a:rPr lang="en-US" smtClean="0">
                <a:solidFill>
                  <a:prstClr val="black">
                    <a:tint val="75000"/>
                  </a:prstClr>
                </a:solidFill>
              </a:rPr>
              <a:t>5/17/2021</a:t>
            </a:fld>
            <a:endParaRPr lang="en-US" dirty="0">
              <a:solidFill>
                <a:prstClr val="black">
                  <a:tint val="75000"/>
                </a:prstClr>
              </a:solidFill>
            </a:endParaRPr>
          </a:p>
        </p:txBody>
      </p:sp>
      <p:sp>
        <p:nvSpPr>
          <p:cNvPr id="15" name="Subtitle 2"/>
          <p:cNvSpPr>
            <a:spLocks noGrp="1"/>
          </p:cNvSpPr>
          <p:nvPr>
            <p:ph type="subTitle" idx="1" hasCustomPrompt="1"/>
          </p:nvPr>
        </p:nvSpPr>
        <p:spPr>
          <a:xfrm>
            <a:off x="1570182" y="1644058"/>
            <a:ext cx="10452485" cy="3308942"/>
          </a:xfrm>
        </p:spPr>
        <p:txBody>
          <a:bodyPr/>
          <a:lstStyle>
            <a:lvl1pPr marL="0" indent="0" algn="l">
              <a:buNone/>
              <a:defRPr>
                <a:solidFill>
                  <a:schemeClr val="tx1">
                    <a:lumMod val="75000"/>
                    <a:lumOff val="2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Subtitle Text</a:t>
            </a:r>
          </a:p>
          <a:p>
            <a:r>
              <a:rPr lang="en-US" dirty="0"/>
              <a:t>Instructor</a:t>
            </a:r>
          </a:p>
          <a:p>
            <a:r>
              <a:rPr lang="en-US" dirty="0"/>
              <a:t>Date</a:t>
            </a:r>
          </a:p>
        </p:txBody>
      </p:sp>
      <p:cxnSp>
        <p:nvCxnSpPr>
          <p:cNvPr id="11" name="Straight Connector 10"/>
          <p:cNvCxnSpPr/>
          <p:nvPr userDrawn="1"/>
        </p:nvCxnSpPr>
        <p:spPr>
          <a:xfrm>
            <a:off x="1557867" y="1544320"/>
            <a:ext cx="1046480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3123683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hasCustomPrompt="1"/>
          </p:nvPr>
        </p:nvSpPr>
        <p:spPr/>
        <p:txBody>
          <a:bodyPr/>
          <a:lstStyle>
            <a:lvl1pPr>
              <a:buClrTx/>
              <a:defRPr sz="2800"/>
            </a:lvl1pPr>
            <a:lvl2pPr>
              <a:buClrTx/>
              <a:defRPr sz="2400"/>
            </a:lvl2pPr>
            <a:lvl3pPr>
              <a:buClrTx/>
              <a:defRPr sz="2400"/>
            </a:lvl3pPr>
            <a:lvl4pPr>
              <a:buClrTx/>
              <a:defRPr sz="1800"/>
            </a:lvl4pPr>
            <a:lvl5pPr>
              <a:buClrTx/>
              <a:defRPr sz="1600"/>
            </a:lvl5pPr>
          </a:lstStyle>
          <a:p>
            <a:pPr lvl="0"/>
            <a:r>
              <a:rPr lang="en-US" dirty="0"/>
              <a:t>Click to edit Master text styles</a:t>
            </a:r>
          </a:p>
          <a:p>
            <a:pPr lvl="1"/>
            <a:r>
              <a:rPr lang="en-US" dirty="0"/>
              <a:t>Second level</a:t>
            </a:r>
          </a:p>
          <a:p>
            <a:pPr lvl="2"/>
            <a:r>
              <a:rPr lang="en-US" dirty="0"/>
              <a:t>Third level</a:t>
            </a:r>
          </a:p>
        </p:txBody>
      </p:sp>
      <p:sp>
        <p:nvSpPr>
          <p:cNvPr id="4" name="Date Placeholder 3"/>
          <p:cNvSpPr>
            <a:spLocks noGrp="1"/>
          </p:cNvSpPr>
          <p:nvPr>
            <p:ph type="dt" sz="half" idx="10"/>
          </p:nvPr>
        </p:nvSpPr>
        <p:spPr>
          <a:xfrm>
            <a:off x="609600" y="18288"/>
            <a:ext cx="1950720" cy="329184"/>
          </a:xfrm>
        </p:spPr>
        <p:txBody>
          <a:bodyPr/>
          <a:lstStyle/>
          <a:p>
            <a:fld id="{CE0BA70B-76B5-4FC0-A5D7-7BAEF96354EA}" type="datetime1">
              <a:rPr lang="en-US" smtClean="0"/>
              <a:t>5/17/2021</a:t>
            </a:fld>
            <a:endParaRPr lang="en-US" dirty="0"/>
          </a:p>
        </p:txBody>
      </p:sp>
      <p:sp>
        <p:nvSpPr>
          <p:cNvPr id="6" name="Slide Number Placeholder 5"/>
          <p:cNvSpPr>
            <a:spLocks noGrp="1"/>
          </p:cNvSpPr>
          <p:nvPr>
            <p:ph type="sldNum" sz="quarter" idx="12"/>
          </p:nvPr>
        </p:nvSpPr>
        <p:spPr/>
        <p:txBody>
          <a:bodyPr/>
          <a:lstStyle/>
          <a:p>
            <a:fld id="{B7C7DEAE-B1FF-4F0D-9790-23B38FF51CAA}" type="slidenum">
              <a:rPr lang="en-US" smtClean="0"/>
              <a:pPr/>
              <a:t>‹#›</a:t>
            </a:fld>
            <a:endParaRPr lang="en-US" dirty="0"/>
          </a:p>
        </p:txBody>
      </p:sp>
      <p:sp>
        <p:nvSpPr>
          <p:cNvPr id="8" name="Footer Placeholder 4"/>
          <p:cNvSpPr>
            <a:spLocks noGrp="1"/>
          </p:cNvSpPr>
          <p:nvPr>
            <p:ph type="ftr" sz="quarter" idx="3"/>
          </p:nvPr>
        </p:nvSpPr>
        <p:spPr>
          <a:xfrm>
            <a:off x="2133600" y="18288"/>
            <a:ext cx="8128000" cy="329184"/>
          </a:xfrm>
          <a:prstGeom prst="rect">
            <a:avLst/>
          </a:prstGeom>
        </p:spPr>
        <p:txBody>
          <a:bodyPr vert="horz" lIns="91440" tIns="45720" rIns="91440" bIns="45720" rtlCol="0" anchor="ctr"/>
          <a:lstStyle>
            <a:lvl1pPr algn="ctr">
              <a:defRPr sz="1200" b="1">
                <a:solidFill>
                  <a:srgbClr val="FFFFFF"/>
                </a:solidFill>
              </a:defRPr>
            </a:lvl1pPr>
          </a:lstStyle>
          <a:p>
            <a:r>
              <a:rPr lang="fr-FR" dirty="0"/>
              <a:t>WWW.BETTERINVESTING.ORG</a:t>
            </a:r>
            <a:endParaRPr lang="en-US" dirty="0"/>
          </a:p>
        </p:txBody>
      </p:sp>
    </p:spTree>
    <p:extLst>
      <p:ext uri="{BB962C8B-B14F-4D97-AF65-F5344CB8AC3E}">
        <p14:creationId xmlns:p14="http://schemas.microsoft.com/office/powerpoint/2010/main" val="184414526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secHead" preserve="1">
  <p:cSld name="Section Header">
    <p:bg>
      <p:bgPr>
        <a:solidFill>
          <a:srgbClr val="00458A"/>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963084" y="2362201"/>
            <a:ext cx="10363200" cy="2200275"/>
          </a:xfrm>
        </p:spPr>
        <p:txBody>
          <a:bodyPr anchor="b">
            <a:normAutofit/>
          </a:bodyPr>
          <a:lstStyle>
            <a:lvl1pPr algn="l">
              <a:defRPr sz="4800" b="0" cap="all"/>
            </a:lvl1pPr>
          </a:lstStyle>
          <a:p>
            <a:r>
              <a:rPr lang="en-US"/>
              <a:t>Click to edit Master title style</a:t>
            </a:r>
            <a:endParaRPr lang="en-US" dirty="0"/>
          </a:p>
        </p:txBody>
      </p:sp>
      <p:sp>
        <p:nvSpPr>
          <p:cNvPr id="3" name="Text Placeholder 2"/>
          <p:cNvSpPr>
            <a:spLocks noGrp="1"/>
          </p:cNvSpPr>
          <p:nvPr>
            <p:ph type="body" idx="1"/>
          </p:nvPr>
        </p:nvSpPr>
        <p:spPr>
          <a:xfrm>
            <a:off x="963084" y="4626866"/>
            <a:ext cx="10363200" cy="1500187"/>
          </a:xfrm>
        </p:spPr>
        <p:txBody>
          <a:bodyPr anchor="t">
            <a:normAutofit/>
          </a:bodyPr>
          <a:lstStyle>
            <a:lvl1pPr marL="0" indent="0">
              <a:buNone/>
              <a:defRPr sz="24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2411CEA-576E-475C-A3B7-D492B29C56B2}" type="datetime1">
              <a:rPr lang="en-US" smtClean="0"/>
              <a:t>5/17/2021</a:t>
            </a:fld>
            <a:endParaRPr lang="en-US" dirty="0"/>
          </a:p>
        </p:txBody>
      </p:sp>
      <p:sp>
        <p:nvSpPr>
          <p:cNvPr id="5" name="Footer Placeholder 4"/>
          <p:cNvSpPr>
            <a:spLocks noGrp="1"/>
          </p:cNvSpPr>
          <p:nvPr>
            <p:ph type="ftr" sz="quarter" idx="11"/>
          </p:nvPr>
        </p:nvSpPr>
        <p:spPr/>
        <p:txBody>
          <a:bodyPr/>
          <a:lstStyle/>
          <a:p>
            <a:r>
              <a:rPr lang="fr-FR"/>
              <a:t>WWW.BETTERINVESTING.ORG</a:t>
            </a:r>
            <a:endParaRPr lang="en-US" dirty="0"/>
          </a:p>
        </p:txBody>
      </p:sp>
      <p:sp>
        <p:nvSpPr>
          <p:cNvPr id="6" name="Slide Number Placeholder 5"/>
          <p:cNvSpPr>
            <a:spLocks noGrp="1"/>
          </p:cNvSpPr>
          <p:nvPr>
            <p:ph type="sldNum" sz="quarter" idx="12"/>
          </p:nvPr>
        </p:nvSpPr>
        <p:spPr/>
        <p:txBody>
          <a:bodyPr/>
          <a:lstStyle/>
          <a:p>
            <a:fld id="{B7C7DEAE-B1FF-4F0D-9790-23B38FF51CAA}" type="slidenum">
              <a:rPr lang="en-US" smtClean="0"/>
              <a:pPr/>
              <a:t>‹#›</a:t>
            </a:fld>
            <a:endParaRPr lang="en-US" dirty="0"/>
          </a:p>
        </p:txBody>
      </p:sp>
      <p:cxnSp>
        <p:nvCxnSpPr>
          <p:cNvPr id="7" name="Straight Connector 6"/>
          <p:cNvCxnSpPr/>
          <p:nvPr/>
        </p:nvCxnSpPr>
        <p:spPr>
          <a:xfrm>
            <a:off x="975360" y="4599432"/>
            <a:ext cx="1046480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98830985"/>
      </p:ext>
    </p:extLst>
  </p:cSld>
  <p:clrMapOvr>
    <a:overrideClrMapping bg1="dk1" tx1="lt1" bg2="dk2" tx2="lt2" accent1="accent1" accent2="accent2" accent3="accent3" accent4="accent4" accent5="accent5" accent6="accent6" hlink="hlink" folHlink="folHlink"/>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hasCustomPrompt="1"/>
          </p:nvPr>
        </p:nvSpPr>
        <p:spPr>
          <a:xfrm>
            <a:off x="609600" y="1460500"/>
            <a:ext cx="5384800" cy="5168900"/>
          </a:xfrm>
        </p:spPr>
        <p:txBody>
          <a:bodyPr/>
          <a:lstStyle>
            <a:lvl1pPr>
              <a:defRPr sz="2800"/>
            </a:lvl1pPr>
            <a:lvl2pPr>
              <a:defRPr sz="2400"/>
            </a:lvl2pPr>
            <a:lvl3pPr>
              <a:defRPr sz="24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p:txBody>
      </p:sp>
      <p:sp>
        <p:nvSpPr>
          <p:cNvPr id="4" name="Content Placeholder 3"/>
          <p:cNvSpPr>
            <a:spLocks noGrp="1"/>
          </p:cNvSpPr>
          <p:nvPr>
            <p:ph sz="half" idx="2" hasCustomPrompt="1"/>
          </p:nvPr>
        </p:nvSpPr>
        <p:spPr>
          <a:xfrm>
            <a:off x="6197600" y="1460500"/>
            <a:ext cx="5384800" cy="5168900"/>
          </a:xfrm>
        </p:spPr>
        <p:txBody>
          <a:bodyPr/>
          <a:lstStyle>
            <a:lvl1pPr>
              <a:defRPr sz="2800"/>
            </a:lvl1pPr>
            <a:lvl2pPr>
              <a:defRPr sz="2400"/>
            </a:lvl2pPr>
            <a:lvl3pPr>
              <a:defRPr sz="24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p:txBody>
      </p:sp>
      <p:sp>
        <p:nvSpPr>
          <p:cNvPr id="5" name="Date Placeholder 4"/>
          <p:cNvSpPr>
            <a:spLocks noGrp="1"/>
          </p:cNvSpPr>
          <p:nvPr>
            <p:ph type="dt" sz="half" idx="10"/>
          </p:nvPr>
        </p:nvSpPr>
        <p:spPr/>
        <p:txBody>
          <a:bodyPr/>
          <a:lstStyle/>
          <a:p>
            <a:fld id="{C1B48621-815F-4BF1-A85A-3EA44129C976}" type="datetime1">
              <a:rPr lang="en-US" smtClean="0"/>
              <a:t>5/17/2021</a:t>
            </a:fld>
            <a:endParaRPr lang="en-US" dirty="0"/>
          </a:p>
        </p:txBody>
      </p:sp>
      <p:sp>
        <p:nvSpPr>
          <p:cNvPr id="6" name="Footer Placeholder 5"/>
          <p:cNvSpPr>
            <a:spLocks noGrp="1"/>
          </p:cNvSpPr>
          <p:nvPr>
            <p:ph type="ftr" sz="quarter" idx="11"/>
          </p:nvPr>
        </p:nvSpPr>
        <p:spPr/>
        <p:txBody>
          <a:bodyPr/>
          <a:lstStyle/>
          <a:p>
            <a:r>
              <a:rPr lang="fr-FR"/>
              <a:t>WWW.BETTERINVESTING.ORG</a:t>
            </a:r>
            <a:endParaRPr lang="en-US" dirty="0"/>
          </a:p>
        </p:txBody>
      </p:sp>
      <p:sp>
        <p:nvSpPr>
          <p:cNvPr id="7" name="Slide Number Placeholder 6"/>
          <p:cNvSpPr>
            <a:spLocks noGrp="1"/>
          </p:cNvSpPr>
          <p:nvPr>
            <p:ph type="sldNum" sz="quarter" idx="12"/>
          </p:nvPr>
        </p:nvSpPr>
        <p:spPr/>
        <p:txBody>
          <a:bodyPr/>
          <a:lstStyle/>
          <a:p>
            <a:fld id="{B7C7DEAE-B1FF-4F0D-9790-23B38FF51CAA}" type="slidenum">
              <a:rPr lang="en-US" smtClean="0"/>
              <a:pPr/>
              <a:t>‹#›</a:t>
            </a:fld>
            <a:endParaRPr lang="en-US" dirty="0"/>
          </a:p>
        </p:txBody>
      </p:sp>
    </p:spTree>
    <p:extLst>
      <p:ext uri="{BB962C8B-B14F-4D97-AF65-F5344CB8AC3E}">
        <p14:creationId xmlns:p14="http://schemas.microsoft.com/office/powerpoint/2010/main" val="118639820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609600" y="1460499"/>
            <a:ext cx="5242560" cy="713531"/>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sz="20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hasCustomPrompt="1"/>
          </p:nvPr>
        </p:nvSpPr>
        <p:spPr>
          <a:xfrm>
            <a:off x="609600" y="2222500"/>
            <a:ext cx="5242560" cy="4406900"/>
          </a:xfrm>
        </p:spPr>
        <p:txBody>
          <a:bodyPr/>
          <a:lstStyle>
            <a:lvl1pPr>
              <a:defRPr sz="2800"/>
            </a:lvl1pPr>
            <a:lvl2pPr>
              <a:defRPr sz="2400"/>
            </a:lvl2pPr>
            <a:lvl3pPr>
              <a:defRPr sz="2400"/>
            </a:lvl3pPr>
            <a:lvl4pPr>
              <a:defRPr sz="1800"/>
            </a:lvl4pPr>
            <a:lvl5pPr>
              <a:defRPr sz="18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p:txBody>
      </p:sp>
      <p:sp>
        <p:nvSpPr>
          <p:cNvPr id="5" name="Text Placeholder 4"/>
          <p:cNvSpPr>
            <a:spLocks noGrp="1"/>
          </p:cNvSpPr>
          <p:nvPr>
            <p:ph type="body" sz="quarter" idx="3"/>
          </p:nvPr>
        </p:nvSpPr>
        <p:spPr>
          <a:xfrm>
            <a:off x="6339840" y="1460499"/>
            <a:ext cx="5242560" cy="713531"/>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lang="en-US" sz="2000" b="0" kern="1200" dirty="0" smtClean="0">
                <a:solidFill>
                  <a:schemeClr val="tx2"/>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hasCustomPrompt="1"/>
          </p:nvPr>
        </p:nvSpPr>
        <p:spPr>
          <a:xfrm>
            <a:off x="6339840" y="2222500"/>
            <a:ext cx="5242560" cy="4406900"/>
          </a:xfrm>
        </p:spPr>
        <p:txBody>
          <a:bodyPr/>
          <a:lstStyle>
            <a:lvl1pPr>
              <a:defRPr sz="2800"/>
            </a:lvl1pPr>
            <a:lvl2pPr>
              <a:defRPr sz="2400"/>
            </a:lvl2pPr>
            <a:lvl3pPr>
              <a:defRPr sz="2400"/>
            </a:lvl3pPr>
            <a:lvl4pPr>
              <a:defRPr sz="1800"/>
            </a:lvl4pPr>
            <a:lvl5pPr>
              <a:defRPr sz="18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p:txBody>
      </p:sp>
      <p:sp>
        <p:nvSpPr>
          <p:cNvPr id="7" name="Date Placeholder 6"/>
          <p:cNvSpPr>
            <a:spLocks noGrp="1"/>
          </p:cNvSpPr>
          <p:nvPr>
            <p:ph type="dt" sz="half" idx="10"/>
          </p:nvPr>
        </p:nvSpPr>
        <p:spPr/>
        <p:txBody>
          <a:bodyPr/>
          <a:lstStyle/>
          <a:p>
            <a:fld id="{B9A223B0-4BEF-427E-AADA-99E11F17741E}" type="datetime1">
              <a:rPr lang="en-US" smtClean="0"/>
              <a:t>5/17/2021</a:t>
            </a:fld>
            <a:endParaRPr lang="en-US" dirty="0"/>
          </a:p>
        </p:txBody>
      </p:sp>
      <p:sp>
        <p:nvSpPr>
          <p:cNvPr id="8" name="Footer Placeholder 7"/>
          <p:cNvSpPr>
            <a:spLocks noGrp="1"/>
          </p:cNvSpPr>
          <p:nvPr>
            <p:ph type="ftr" sz="quarter" idx="11"/>
          </p:nvPr>
        </p:nvSpPr>
        <p:spPr/>
        <p:txBody>
          <a:bodyPr/>
          <a:lstStyle/>
          <a:p>
            <a:r>
              <a:rPr lang="fr-FR"/>
              <a:t>WWW.BETTERINVESTING.ORG</a:t>
            </a:r>
            <a:endParaRPr lang="en-US" dirty="0"/>
          </a:p>
        </p:txBody>
      </p:sp>
      <p:sp>
        <p:nvSpPr>
          <p:cNvPr id="9" name="Slide Number Placeholder 8"/>
          <p:cNvSpPr>
            <a:spLocks noGrp="1"/>
          </p:cNvSpPr>
          <p:nvPr>
            <p:ph type="sldNum" sz="quarter" idx="12"/>
          </p:nvPr>
        </p:nvSpPr>
        <p:spPr/>
        <p:txBody>
          <a:bodyPr/>
          <a:lstStyle/>
          <a:p>
            <a:fld id="{B7C7DEAE-B1FF-4F0D-9790-23B38FF51CAA}" type="slidenum">
              <a:rPr lang="en-US" smtClean="0"/>
              <a:pPr/>
              <a:t>‹#›</a:t>
            </a:fld>
            <a:endParaRPr lang="en-US" dirty="0"/>
          </a:p>
        </p:txBody>
      </p:sp>
      <p:cxnSp>
        <p:nvCxnSpPr>
          <p:cNvPr id="11" name="Straight Connector 10"/>
          <p:cNvCxnSpPr/>
          <p:nvPr/>
        </p:nvCxnSpPr>
        <p:spPr>
          <a:xfrm flipH="1">
            <a:off x="6096000" y="1475742"/>
            <a:ext cx="1061" cy="5153659"/>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2940536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729886ED-AC67-42D1-9807-A18597955C2C}" type="datetime1">
              <a:rPr lang="en-US" smtClean="0"/>
              <a:t>5/17/2021</a:t>
            </a:fld>
            <a:endParaRPr lang="en-US" dirty="0"/>
          </a:p>
        </p:txBody>
      </p:sp>
      <p:sp>
        <p:nvSpPr>
          <p:cNvPr id="4" name="Footer Placeholder 3"/>
          <p:cNvSpPr>
            <a:spLocks noGrp="1"/>
          </p:cNvSpPr>
          <p:nvPr>
            <p:ph type="ftr" sz="quarter" idx="11"/>
          </p:nvPr>
        </p:nvSpPr>
        <p:spPr/>
        <p:txBody>
          <a:bodyPr/>
          <a:lstStyle/>
          <a:p>
            <a:r>
              <a:rPr lang="fr-FR"/>
              <a:t>WWW.BETTERINVESTING.ORG</a:t>
            </a:r>
            <a:endParaRPr lang="en-US" dirty="0"/>
          </a:p>
        </p:txBody>
      </p:sp>
      <p:sp>
        <p:nvSpPr>
          <p:cNvPr id="5" name="Slide Number Placeholder 4"/>
          <p:cNvSpPr>
            <a:spLocks noGrp="1"/>
          </p:cNvSpPr>
          <p:nvPr>
            <p:ph type="sldNum" sz="quarter" idx="12"/>
          </p:nvPr>
        </p:nvSpPr>
        <p:spPr/>
        <p:txBody>
          <a:bodyPr/>
          <a:lstStyle/>
          <a:p>
            <a:fld id="{B7C7DEAE-B1FF-4F0D-9790-23B38FF51CAA}" type="slidenum">
              <a:rPr lang="en-US" smtClean="0"/>
              <a:pPr/>
              <a:t>‹#›</a:t>
            </a:fld>
            <a:endParaRPr lang="en-US" dirty="0"/>
          </a:p>
        </p:txBody>
      </p:sp>
    </p:spTree>
    <p:extLst>
      <p:ext uri="{BB962C8B-B14F-4D97-AF65-F5344CB8AC3E}">
        <p14:creationId xmlns:p14="http://schemas.microsoft.com/office/powerpoint/2010/main" val="418263289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2607756-4F5C-4DD4-8DFB-063D341D84E1}" type="datetime1">
              <a:rPr lang="en-US" smtClean="0"/>
              <a:t>5/17/2021</a:t>
            </a:fld>
            <a:endParaRPr lang="en-US" dirty="0"/>
          </a:p>
        </p:txBody>
      </p:sp>
      <p:sp>
        <p:nvSpPr>
          <p:cNvPr id="3" name="Footer Placeholder 2"/>
          <p:cNvSpPr>
            <a:spLocks noGrp="1"/>
          </p:cNvSpPr>
          <p:nvPr>
            <p:ph type="ftr" sz="quarter" idx="11"/>
          </p:nvPr>
        </p:nvSpPr>
        <p:spPr/>
        <p:txBody>
          <a:bodyPr/>
          <a:lstStyle/>
          <a:p>
            <a:r>
              <a:rPr lang="fr-FR" dirty="0"/>
              <a:t>WWW.BETTERINVESTING.ORG</a:t>
            </a:r>
            <a:endParaRPr lang="en-US" dirty="0"/>
          </a:p>
        </p:txBody>
      </p:sp>
      <p:sp>
        <p:nvSpPr>
          <p:cNvPr id="4" name="Slide Number Placeholder 3"/>
          <p:cNvSpPr>
            <a:spLocks noGrp="1"/>
          </p:cNvSpPr>
          <p:nvPr>
            <p:ph type="sldNum" sz="quarter" idx="12"/>
          </p:nvPr>
        </p:nvSpPr>
        <p:spPr/>
        <p:txBody>
          <a:bodyPr/>
          <a:lstStyle/>
          <a:p>
            <a:fld id="{B7C7DEAE-B1FF-4F0D-9790-23B38FF51CAA}" type="slidenum">
              <a:rPr lang="en-US" smtClean="0"/>
              <a:pPr/>
              <a:t>‹#›</a:t>
            </a:fld>
            <a:endParaRPr lang="en-US" dirty="0"/>
          </a:p>
        </p:txBody>
      </p:sp>
    </p:spTree>
    <p:extLst>
      <p:ext uri="{BB962C8B-B14F-4D97-AF65-F5344CB8AC3E}">
        <p14:creationId xmlns:p14="http://schemas.microsoft.com/office/powerpoint/2010/main" val="97977093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reserve="1">
  <p:cSld name="Blank-NoHeader">
    <p:spTree>
      <p:nvGrpSpPr>
        <p:cNvPr id="1" name=""/>
        <p:cNvGrpSpPr/>
        <p:nvPr/>
      </p:nvGrpSpPr>
      <p:grpSpPr>
        <a:xfrm>
          <a:off x="0" y="0"/>
          <a:ext cx="0" cy="0"/>
          <a:chOff x="0" y="0"/>
          <a:chExt cx="0" cy="0"/>
        </a:xfrm>
      </p:grpSpPr>
      <p:sp>
        <p:nvSpPr>
          <p:cNvPr id="5" name="Rectangle 4"/>
          <p:cNvSpPr/>
          <p:nvPr userDrawn="1"/>
        </p:nvSpPr>
        <p:spPr bwMode="white">
          <a:xfrm>
            <a:off x="0" y="0"/>
            <a:ext cx="12192000" cy="914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solidFill>
                <a:prstClr val="white"/>
              </a:solidFill>
            </a:endParaRPr>
          </a:p>
        </p:txBody>
      </p:sp>
    </p:spTree>
    <p:extLst>
      <p:ext uri="{BB962C8B-B14F-4D97-AF65-F5344CB8AC3E}">
        <p14:creationId xmlns:p14="http://schemas.microsoft.com/office/powerpoint/2010/main" val="28842507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a:xfrm>
            <a:off x="1524000" y="1431608"/>
            <a:ext cx="10668000" cy="5426393"/>
          </a:xfrm>
        </p:spPr>
        <p:txBody>
          <a:bodyPr/>
          <a:lstStyle>
            <a:lvl1pPr>
              <a:defRPr b="0" i="0" baseline="0">
                <a:solidFill>
                  <a:schemeClr val="tx1"/>
                </a:solidFill>
                <a:latin typeface="+mn-lt"/>
              </a:defRPr>
            </a:lvl1pPr>
            <a:lvl4pPr>
              <a:defRPr/>
            </a:lvl4pPr>
          </a:lstStyle>
          <a:p>
            <a:pPr lvl="0"/>
            <a:r>
              <a:rPr lang="en-US" dirty="0"/>
              <a:t>Click to edit Master text styles</a:t>
            </a:r>
          </a:p>
          <a:p>
            <a:pPr lvl="1"/>
            <a:r>
              <a:rPr lang="en-US" dirty="0"/>
              <a:t>Second level</a:t>
            </a:r>
          </a:p>
          <a:p>
            <a:pPr lvl="2"/>
            <a:r>
              <a:rPr lang="en-US" dirty="0"/>
              <a:t>Third level</a:t>
            </a:r>
          </a:p>
        </p:txBody>
      </p:sp>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black">
          <a:xfrm>
            <a:off x="203201" y="1431608"/>
            <a:ext cx="1057911" cy="3902393"/>
          </a:xfrm>
          <a:prstGeom prst="rect">
            <a:avLst/>
          </a:prstGeom>
        </p:spPr>
      </p:pic>
      <p:sp>
        <p:nvSpPr>
          <p:cNvPr id="8" name="Title Placeholder 1"/>
          <p:cNvSpPr>
            <a:spLocks noGrp="1"/>
          </p:cNvSpPr>
          <p:nvPr>
            <p:ph type="title"/>
          </p:nvPr>
        </p:nvSpPr>
        <p:spPr>
          <a:xfrm>
            <a:off x="1524000" y="76200"/>
            <a:ext cx="10668000" cy="1371600"/>
          </a:xfrm>
          <a:prstGeom prst="rect">
            <a:avLst/>
          </a:prstGeom>
        </p:spPr>
        <p:txBody>
          <a:bodyPr vert="horz" lIns="91440" tIns="45720" rIns="91440" bIns="45720" rtlCol="0" anchor="ctr">
            <a:normAutofit/>
          </a:bodyPr>
          <a:lstStyle/>
          <a:p>
            <a:r>
              <a:rPr lang="en-US" dirty="0"/>
              <a:t>Click to edit Master title style</a:t>
            </a:r>
          </a:p>
        </p:txBody>
      </p:sp>
      <p:sp>
        <p:nvSpPr>
          <p:cNvPr id="9" name="Slide Number Placeholder 5"/>
          <p:cNvSpPr>
            <a:spLocks noGrp="1"/>
          </p:cNvSpPr>
          <p:nvPr>
            <p:ph type="sldNum" sz="quarter" idx="4"/>
          </p:nvPr>
        </p:nvSpPr>
        <p:spPr>
          <a:xfrm>
            <a:off x="9233" y="6423601"/>
            <a:ext cx="1422400" cy="365125"/>
          </a:xfrm>
          <a:prstGeom prst="rect">
            <a:avLst/>
          </a:prstGeom>
        </p:spPr>
        <p:txBody>
          <a:bodyPr/>
          <a:lstStyle>
            <a:lvl1pPr algn="ctr">
              <a:defRPr b="1">
                <a:solidFill>
                  <a:schemeClr val="bg1"/>
                </a:solidFill>
              </a:defRPr>
            </a:lvl1pPr>
          </a:lstStyle>
          <a:p>
            <a:fld id="{D22C6722-3C2F-4848-B4F2-F0D2030C0D10}" type="slidenum">
              <a:rPr lang="en-US" smtClean="0">
                <a:solidFill>
                  <a:prstClr val="white"/>
                </a:solidFill>
              </a:rPr>
              <a:pPr/>
              <a:t>‹#›</a:t>
            </a:fld>
            <a:endParaRPr lang="en-US" dirty="0">
              <a:solidFill>
                <a:prstClr val="white"/>
              </a:solidFill>
            </a:endParaRPr>
          </a:p>
        </p:txBody>
      </p:sp>
      <p:sp>
        <p:nvSpPr>
          <p:cNvPr id="10" name="Footer Placeholder 4"/>
          <p:cNvSpPr>
            <a:spLocks noGrp="1"/>
          </p:cNvSpPr>
          <p:nvPr>
            <p:ph type="ftr" sz="quarter" idx="3"/>
          </p:nvPr>
        </p:nvSpPr>
        <p:spPr>
          <a:xfrm>
            <a:off x="1524000" y="6400801"/>
            <a:ext cx="10668000" cy="365125"/>
          </a:xfrm>
          <a:prstGeom prst="rect">
            <a:avLst/>
          </a:prstGeom>
        </p:spPr>
        <p:txBody>
          <a:bodyPr/>
          <a:lstStyle>
            <a:lvl1pPr algn="ctr">
              <a:defRPr sz="1800" b="0">
                <a:solidFill>
                  <a:schemeClr val="tx2"/>
                </a:solidFill>
                <a:latin typeface="+mn-lt"/>
              </a:defRPr>
            </a:lvl1pPr>
          </a:lstStyle>
          <a:p>
            <a:r>
              <a:rPr lang="en-US">
                <a:solidFill>
                  <a:srgbClr val="00458A"/>
                </a:solidFill>
              </a:rPr>
              <a:t>WWW.BETTERINVESTING.ORG</a:t>
            </a:r>
            <a:endParaRPr lang="en-US" dirty="0">
              <a:solidFill>
                <a:srgbClr val="00458A"/>
              </a:solidFill>
            </a:endParaRPr>
          </a:p>
        </p:txBody>
      </p:sp>
      <p:sp>
        <p:nvSpPr>
          <p:cNvPr id="11" name="Date Placeholder 5"/>
          <p:cNvSpPr>
            <a:spLocks noGrp="1"/>
          </p:cNvSpPr>
          <p:nvPr>
            <p:ph type="dt" sz="half" idx="2"/>
          </p:nvPr>
        </p:nvSpPr>
        <p:spPr>
          <a:xfrm>
            <a:off x="10566400" y="6414650"/>
            <a:ext cx="1607115" cy="365125"/>
          </a:xfrm>
          <a:prstGeom prst="rect">
            <a:avLst/>
          </a:prstGeom>
        </p:spPr>
        <p:txBody>
          <a:bodyPr vert="horz" lIns="91440" tIns="45720" rIns="91440" bIns="45720" rtlCol="0" anchor="ctr"/>
          <a:lstStyle>
            <a:lvl1pPr algn="r">
              <a:defRPr sz="1400">
                <a:solidFill>
                  <a:schemeClr val="tx1">
                    <a:tint val="75000"/>
                  </a:schemeClr>
                </a:solidFill>
              </a:defRPr>
            </a:lvl1pPr>
          </a:lstStyle>
          <a:p>
            <a:fld id="{839C3CF6-1791-4013-9BD5-A6D2F18B7A30}" type="datetime1">
              <a:rPr lang="en-US" smtClean="0">
                <a:solidFill>
                  <a:prstClr val="black">
                    <a:tint val="75000"/>
                  </a:prstClr>
                </a:solidFill>
              </a:rPr>
              <a:t>5/17/2021</a:t>
            </a:fld>
            <a:endParaRPr lang="en-US" dirty="0">
              <a:solidFill>
                <a:prstClr val="black">
                  <a:tint val="75000"/>
                </a:prstClr>
              </a:solidFill>
            </a:endParaRPr>
          </a:p>
        </p:txBody>
      </p:sp>
    </p:spTree>
    <p:extLst>
      <p:ext uri="{BB962C8B-B14F-4D97-AF65-F5344CB8AC3E}">
        <p14:creationId xmlns:p14="http://schemas.microsoft.com/office/powerpoint/2010/main" val="364901145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hasCustomPrompt="1"/>
          </p:nvPr>
        </p:nvSpPr>
        <p:spPr>
          <a:xfrm>
            <a:off x="1524000" y="1508760"/>
            <a:ext cx="5283200" cy="5349240"/>
          </a:xfrm>
        </p:spPr>
        <p:txBody>
          <a:bodyPr/>
          <a:lstStyle>
            <a:lvl1pPr>
              <a:defRPr sz="2800"/>
            </a:lvl1pPr>
            <a:lvl2pPr>
              <a:defRPr sz="2400"/>
            </a:lvl2pPr>
            <a:lvl3pPr>
              <a:defRPr sz="24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p:txBody>
      </p:sp>
      <p:pic>
        <p:nvPicPr>
          <p:cNvPr id="11" name="Picture 10"/>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black">
          <a:xfrm>
            <a:off x="203201" y="1431608"/>
            <a:ext cx="1057911" cy="3902393"/>
          </a:xfrm>
          <a:prstGeom prst="rect">
            <a:avLst/>
          </a:prstGeom>
        </p:spPr>
      </p:pic>
      <p:sp>
        <p:nvSpPr>
          <p:cNvPr id="14" name="Content Placeholder 2"/>
          <p:cNvSpPr>
            <a:spLocks noGrp="1"/>
          </p:cNvSpPr>
          <p:nvPr>
            <p:ph sz="half" idx="13" hasCustomPrompt="1"/>
          </p:nvPr>
        </p:nvSpPr>
        <p:spPr>
          <a:xfrm>
            <a:off x="6807200" y="1508760"/>
            <a:ext cx="5384800" cy="5349240"/>
          </a:xfrm>
        </p:spPr>
        <p:txBody>
          <a:bodyPr/>
          <a:lstStyle>
            <a:lvl1pPr>
              <a:defRPr sz="2800"/>
            </a:lvl1pPr>
            <a:lvl2pPr>
              <a:defRPr sz="2400"/>
            </a:lvl2pPr>
            <a:lvl3pPr>
              <a:defRPr sz="24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p:txBody>
      </p:sp>
      <p:sp>
        <p:nvSpPr>
          <p:cNvPr id="9" name="Title Placeholder 1"/>
          <p:cNvSpPr>
            <a:spLocks noGrp="1"/>
          </p:cNvSpPr>
          <p:nvPr>
            <p:ph type="title"/>
          </p:nvPr>
        </p:nvSpPr>
        <p:spPr>
          <a:xfrm>
            <a:off x="1524000" y="76200"/>
            <a:ext cx="10668000" cy="1371600"/>
          </a:xfrm>
          <a:prstGeom prst="rect">
            <a:avLst/>
          </a:prstGeom>
        </p:spPr>
        <p:txBody>
          <a:bodyPr vert="horz" lIns="91440" tIns="45720" rIns="91440" bIns="45720" rtlCol="0" anchor="ctr">
            <a:normAutofit/>
          </a:bodyPr>
          <a:lstStyle/>
          <a:p>
            <a:r>
              <a:rPr lang="en-US" dirty="0"/>
              <a:t>Click to edit Master title style</a:t>
            </a:r>
          </a:p>
        </p:txBody>
      </p:sp>
      <p:sp>
        <p:nvSpPr>
          <p:cNvPr id="10" name="Slide Number Placeholder 5"/>
          <p:cNvSpPr>
            <a:spLocks noGrp="1"/>
          </p:cNvSpPr>
          <p:nvPr>
            <p:ph type="sldNum" sz="quarter" idx="4"/>
          </p:nvPr>
        </p:nvSpPr>
        <p:spPr>
          <a:xfrm>
            <a:off x="9233" y="6423601"/>
            <a:ext cx="1422400" cy="365125"/>
          </a:xfrm>
          <a:prstGeom prst="rect">
            <a:avLst/>
          </a:prstGeom>
        </p:spPr>
        <p:txBody>
          <a:bodyPr/>
          <a:lstStyle>
            <a:lvl1pPr algn="ctr">
              <a:defRPr b="1">
                <a:solidFill>
                  <a:schemeClr val="bg1"/>
                </a:solidFill>
              </a:defRPr>
            </a:lvl1pPr>
          </a:lstStyle>
          <a:p>
            <a:fld id="{D22C6722-3C2F-4848-B4F2-F0D2030C0D10}" type="slidenum">
              <a:rPr lang="en-US" smtClean="0">
                <a:solidFill>
                  <a:prstClr val="white"/>
                </a:solidFill>
              </a:rPr>
              <a:pPr/>
              <a:t>‹#›</a:t>
            </a:fld>
            <a:endParaRPr lang="en-US" dirty="0">
              <a:solidFill>
                <a:prstClr val="white"/>
              </a:solidFill>
            </a:endParaRPr>
          </a:p>
        </p:txBody>
      </p:sp>
      <p:sp>
        <p:nvSpPr>
          <p:cNvPr id="12" name="Footer Placeholder 4"/>
          <p:cNvSpPr>
            <a:spLocks noGrp="1"/>
          </p:cNvSpPr>
          <p:nvPr>
            <p:ph type="ftr" sz="quarter" idx="3"/>
          </p:nvPr>
        </p:nvSpPr>
        <p:spPr>
          <a:xfrm>
            <a:off x="1524000" y="6400801"/>
            <a:ext cx="10668000" cy="365125"/>
          </a:xfrm>
          <a:prstGeom prst="rect">
            <a:avLst/>
          </a:prstGeom>
        </p:spPr>
        <p:txBody>
          <a:bodyPr/>
          <a:lstStyle>
            <a:lvl1pPr algn="ctr">
              <a:defRPr sz="1800" b="0">
                <a:solidFill>
                  <a:schemeClr val="tx2"/>
                </a:solidFill>
                <a:latin typeface="+mn-lt"/>
              </a:defRPr>
            </a:lvl1pPr>
          </a:lstStyle>
          <a:p>
            <a:r>
              <a:rPr lang="en-US">
                <a:solidFill>
                  <a:srgbClr val="00458A"/>
                </a:solidFill>
              </a:rPr>
              <a:t>WWW.BETTERINVESTING.ORG</a:t>
            </a:r>
            <a:endParaRPr lang="en-US" dirty="0">
              <a:solidFill>
                <a:srgbClr val="00458A"/>
              </a:solidFill>
            </a:endParaRPr>
          </a:p>
        </p:txBody>
      </p:sp>
      <p:sp>
        <p:nvSpPr>
          <p:cNvPr id="13" name="Date Placeholder 5"/>
          <p:cNvSpPr>
            <a:spLocks noGrp="1"/>
          </p:cNvSpPr>
          <p:nvPr>
            <p:ph type="dt" sz="half" idx="2"/>
          </p:nvPr>
        </p:nvSpPr>
        <p:spPr>
          <a:xfrm>
            <a:off x="10566400" y="6414650"/>
            <a:ext cx="1607115" cy="365125"/>
          </a:xfrm>
          <a:prstGeom prst="rect">
            <a:avLst/>
          </a:prstGeom>
        </p:spPr>
        <p:txBody>
          <a:bodyPr vert="horz" lIns="91440" tIns="45720" rIns="91440" bIns="45720" rtlCol="0" anchor="ctr"/>
          <a:lstStyle>
            <a:lvl1pPr algn="r">
              <a:defRPr sz="1400">
                <a:solidFill>
                  <a:schemeClr val="tx1">
                    <a:tint val="75000"/>
                  </a:schemeClr>
                </a:solidFill>
              </a:defRPr>
            </a:lvl1pPr>
          </a:lstStyle>
          <a:p>
            <a:fld id="{2AE5BEF7-936F-4F26-A45F-1B3F01C39ABA}" type="datetime1">
              <a:rPr lang="en-US" smtClean="0">
                <a:solidFill>
                  <a:prstClr val="black">
                    <a:tint val="75000"/>
                  </a:prstClr>
                </a:solidFill>
              </a:rPr>
              <a:t>5/17/2021</a:t>
            </a:fld>
            <a:endParaRPr lang="en-US" dirty="0">
              <a:solidFill>
                <a:prstClr val="black">
                  <a:tint val="75000"/>
                </a:prstClr>
              </a:solidFill>
            </a:endParaRPr>
          </a:p>
        </p:txBody>
      </p:sp>
    </p:spTree>
    <p:extLst>
      <p:ext uri="{BB962C8B-B14F-4D97-AF65-F5344CB8AC3E}">
        <p14:creationId xmlns:p14="http://schemas.microsoft.com/office/powerpoint/2010/main" val="317963760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Only with side treatment">
    <p:spTree>
      <p:nvGrpSpPr>
        <p:cNvPr id="1" name=""/>
        <p:cNvGrpSpPr/>
        <p:nvPr/>
      </p:nvGrpSpPr>
      <p:grpSpPr>
        <a:xfrm>
          <a:off x="0" y="0"/>
          <a:ext cx="0" cy="0"/>
          <a:chOff x="0" y="0"/>
          <a:chExt cx="0" cy="0"/>
        </a:xfrm>
      </p:grpSpPr>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black">
          <a:xfrm>
            <a:off x="203201" y="1431608"/>
            <a:ext cx="1057911" cy="3902393"/>
          </a:xfrm>
          <a:prstGeom prst="rect">
            <a:avLst/>
          </a:prstGeom>
        </p:spPr>
      </p:pic>
      <p:sp>
        <p:nvSpPr>
          <p:cNvPr id="8" name="Title Placeholder 1"/>
          <p:cNvSpPr>
            <a:spLocks noGrp="1"/>
          </p:cNvSpPr>
          <p:nvPr>
            <p:ph type="title"/>
          </p:nvPr>
        </p:nvSpPr>
        <p:spPr>
          <a:xfrm>
            <a:off x="1524000" y="76200"/>
            <a:ext cx="10668000" cy="1371600"/>
          </a:xfrm>
          <a:prstGeom prst="rect">
            <a:avLst/>
          </a:prstGeom>
        </p:spPr>
        <p:txBody>
          <a:bodyPr vert="horz" lIns="91440" tIns="45720" rIns="91440" bIns="45720" rtlCol="0" anchor="ctr">
            <a:normAutofit/>
          </a:bodyPr>
          <a:lstStyle/>
          <a:p>
            <a:r>
              <a:rPr lang="en-US" dirty="0"/>
              <a:t>Click to edit Master title style</a:t>
            </a:r>
          </a:p>
        </p:txBody>
      </p:sp>
      <p:sp>
        <p:nvSpPr>
          <p:cNvPr id="10" name="Slide Number Placeholder 5"/>
          <p:cNvSpPr>
            <a:spLocks noGrp="1"/>
          </p:cNvSpPr>
          <p:nvPr>
            <p:ph type="sldNum" sz="quarter" idx="4"/>
          </p:nvPr>
        </p:nvSpPr>
        <p:spPr>
          <a:xfrm>
            <a:off x="9233" y="6423601"/>
            <a:ext cx="1422400" cy="365125"/>
          </a:xfrm>
          <a:prstGeom prst="rect">
            <a:avLst/>
          </a:prstGeom>
        </p:spPr>
        <p:txBody>
          <a:bodyPr/>
          <a:lstStyle>
            <a:lvl1pPr algn="ctr">
              <a:defRPr b="1">
                <a:solidFill>
                  <a:schemeClr val="bg1"/>
                </a:solidFill>
              </a:defRPr>
            </a:lvl1pPr>
          </a:lstStyle>
          <a:p>
            <a:fld id="{D22C6722-3C2F-4848-B4F2-F0D2030C0D10}" type="slidenum">
              <a:rPr lang="en-US" smtClean="0">
                <a:solidFill>
                  <a:prstClr val="white"/>
                </a:solidFill>
              </a:rPr>
              <a:pPr/>
              <a:t>‹#›</a:t>
            </a:fld>
            <a:endParaRPr lang="en-US" dirty="0">
              <a:solidFill>
                <a:prstClr val="white"/>
              </a:solidFill>
            </a:endParaRPr>
          </a:p>
        </p:txBody>
      </p:sp>
      <p:sp>
        <p:nvSpPr>
          <p:cNvPr id="11" name="Footer Placeholder 4"/>
          <p:cNvSpPr>
            <a:spLocks noGrp="1"/>
          </p:cNvSpPr>
          <p:nvPr>
            <p:ph type="ftr" sz="quarter" idx="3"/>
          </p:nvPr>
        </p:nvSpPr>
        <p:spPr>
          <a:xfrm>
            <a:off x="1524000" y="6400801"/>
            <a:ext cx="10668000" cy="365125"/>
          </a:xfrm>
          <a:prstGeom prst="rect">
            <a:avLst/>
          </a:prstGeom>
        </p:spPr>
        <p:txBody>
          <a:bodyPr/>
          <a:lstStyle>
            <a:lvl1pPr algn="ctr">
              <a:defRPr sz="1800" b="0">
                <a:solidFill>
                  <a:schemeClr val="tx2"/>
                </a:solidFill>
                <a:latin typeface="+mn-lt"/>
              </a:defRPr>
            </a:lvl1pPr>
          </a:lstStyle>
          <a:p>
            <a:r>
              <a:rPr lang="en-US">
                <a:solidFill>
                  <a:srgbClr val="00458A"/>
                </a:solidFill>
              </a:rPr>
              <a:t>WWW.BETTERINVESTING.ORG</a:t>
            </a:r>
            <a:endParaRPr lang="en-US" dirty="0">
              <a:solidFill>
                <a:srgbClr val="00458A"/>
              </a:solidFill>
            </a:endParaRPr>
          </a:p>
        </p:txBody>
      </p:sp>
      <p:sp>
        <p:nvSpPr>
          <p:cNvPr id="12" name="Date Placeholder 5"/>
          <p:cNvSpPr>
            <a:spLocks noGrp="1"/>
          </p:cNvSpPr>
          <p:nvPr>
            <p:ph type="dt" sz="half" idx="2"/>
          </p:nvPr>
        </p:nvSpPr>
        <p:spPr>
          <a:xfrm>
            <a:off x="10566400" y="6414650"/>
            <a:ext cx="1607115" cy="365125"/>
          </a:xfrm>
          <a:prstGeom prst="rect">
            <a:avLst/>
          </a:prstGeom>
        </p:spPr>
        <p:txBody>
          <a:bodyPr vert="horz" lIns="91440" tIns="45720" rIns="91440" bIns="45720" rtlCol="0" anchor="ctr"/>
          <a:lstStyle>
            <a:lvl1pPr algn="r">
              <a:defRPr sz="1400">
                <a:solidFill>
                  <a:schemeClr val="tx1">
                    <a:tint val="75000"/>
                  </a:schemeClr>
                </a:solidFill>
              </a:defRPr>
            </a:lvl1pPr>
          </a:lstStyle>
          <a:p>
            <a:fld id="{9A5101F6-2D32-4E8F-ADBB-2A24D0A67485}" type="datetime1">
              <a:rPr lang="en-US" smtClean="0">
                <a:solidFill>
                  <a:prstClr val="black">
                    <a:tint val="75000"/>
                  </a:prstClr>
                </a:solidFill>
              </a:rPr>
              <a:t>5/17/2021</a:t>
            </a:fld>
            <a:endParaRPr lang="en-US" dirty="0">
              <a:solidFill>
                <a:prstClr val="black">
                  <a:tint val="75000"/>
                </a:prstClr>
              </a:solidFill>
            </a:endParaRPr>
          </a:p>
        </p:txBody>
      </p:sp>
    </p:spTree>
    <p:extLst>
      <p:ext uri="{BB962C8B-B14F-4D97-AF65-F5344CB8AC3E}">
        <p14:creationId xmlns:p14="http://schemas.microsoft.com/office/powerpoint/2010/main" val="148460700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black">
          <a:xfrm>
            <a:off x="203201" y="1431608"/>
            <a:ext cx="1057911" cy="3902393"/>
          </a:xfrm>
          <a:prstGeom prst="rect">
            <a:avLst/>
          </a:prstGeom>
        </p:spPr>
      </p:pic>
      <p:sp>
        <p:nvSpPr>
          <p:cNvPr id="6" name="Slide Number Placeholder 5"/>
          <p:cNvSpPr>
            <a:spLocks noGrp="1"/>
          </p:cNvSpPr>
          <p:nvPr>
            <p:ph type="sldNum" sz="quarter" idx="4"/>
          </p:nvPr>
        </p:nvSpPr>
        <p:spPr>
          <a:xfrm>
            <a:off x="9233" y="6423601"/>
            <a:ext cx="1422400" cy="365125"/>
          </a:xfrm>
          <a:prstGeom prst="rect">
            <a:avLst/>
          </a:prstGeom>
        </p:spPr>
        <p:txBody>
          <a:bodyPr/>
          <a:lstStyle>
            <a:lvl1pPr algn="ctr">
              <a:defRPr b="1">
                <a:solidFill>
                  <a:schemeClr val="bg1"/>
                </a:solidFill>
              </a:defRPr>
            </a:lvl1pPr>
          </a:lstStyle>
          <a:p>
            <a:fld id="{D22C6722-3C2F-4848-B4F2-F0D2030C0D10}" type="slidenum">
              <a:rPr lang="en-US" smtClean="0">
                <a:solidFill>
                  <a:prstClr val="white"/>
                </a:solidFill>
              </a:rPr>
              <a:pPr/>
              <a:t>‹#›</a:t>
            </a:fld>
            <a:endParaRPr lang="en-US" dirty="0">
              <a:solidFill>
                <a:prstClr val="white"/>
              </a:solidFill>
            </a:endParaRPr>
          </a:p>
        </p:txBody>
      </p:sp>
      <p:sp>
        <p:nvSpPr>
          <p:cNvPr id="10" name="Footer Placeholder 4"/>
          <p:cNvSpPr>
            <a:spLocks noGrp="1"/>
          </p:cNvSpPr>
          <p:nvPr>
            <p:ph type="ftr" sz="quarter" idx="3"/>
          </p:nvPr>
        </p:nvSpPr>
        <p:spPr>
          <a:xfrm>
            <a:off x="1524000" y="6400801"/>
            <a:ext cx="10668000" cy="365125"/>
          </a:xfrm>
          <a:prstGeom prst="rect">
            <a:avLst/>
          </a:prstGeom>
        </p:spPr>
        <p:txBody>
          <a:bodyPr/>
          <a:lstStyle>
            <a:lvl1pPr algn="ctr">
              <a:defRPr sz="1800" b="0">
                <a:solidFill>
                  <a:schemeClr val="tx2"/>
                </a:solidFill>
                <a:latin typeface="+mn-lt"/>
              </a:defRPr>
            </a:lvl1pPr>
          </a:lstStyle>
          <a:p>
            <a:r>
              <a:rPr lang="en-US">
                <a:solidFill>
                  <a:srgbClr val="00458A"/>
                </a:solidFill>
              </a:rPr>
              <a:t>WWW.BETTERINVESTING.ORG</a:t>
            </a:r>
            <a:endParaRPr lang="en-US" dirty="0">
              <a:solidFill>
                <a:srgbClr val="00458A"/>
              </a:solidFill>
            </a:endParaRPr>
          </a:p>
        </p:txBody>
      </p:sp>
      <p:sp>
        <p:nvSpPr>
          <p:cNvPr id="11" name="Date Placeholder 5"/>
          <p:cNvSpPr>
            <a:spLocks noGrp="1"/>
          </p:cNvSpPr>
          <p:nvPr>
            <p:ph type="dt" sz="half" idx="2"/>
          </p:nvPr>
        </p:nvSpPr>
        <p:spPr>
          <a:xfrm>
            <a:off x="10566400" y="6414650"/>
            <a:ext cx="1607115" cy="365125"/>
          </a:xfrm>
          <a:prstGeom prst="rect">
            <a:avLst/>
          </a:prstGeom>
        </p:spPr>
        <p:txBody>
          <a:bodyPr vert="horz" lIns="91440" tIns="45720" rIns="91440" bIns="45720" rtlCol="0" anchor="ctr"/>
          <a:lstStyle>
            <a:lvl1pPr algn="r">
              <a:defRPr sz="1400">
                <a:solidFill>
                  <a:schemeClr val="tx1">
                    <a:tint val="75000"/>
                  </a:schemeClr>
                </a:solidFill>
              </a:defRPr>
            </a:lvl1pPr>
          </a:lstStyle>
          <a:p>
            <a:fld id="{A9C81896-AAE3-46E4-A773-9B7CEF48689C}" type="datetime1">
              <a:rPr lang="en-US" smtClean="0">
                <a:solidFill>
                  <a:prstClr val="black">
                    <a:tint val="75000"/>
                  </a:prstClr>
                </a:solidFill>
              </a:rPr>
              <a:t>5/17/2021</a:t>
            </a:fld>
            <a:endParaRPr lang="en-US" dirty="0">
              <a:solidFill>
                <a:prstClr val="black">
                  <a:tint val="75000"/>
                </a:prstClr>
              </a:solidFill>
            </a:endParaRPr>
          </a:p>
        </p:txBody>
      </p:sp>
    </p:spTree>
    <p:extLst>
      <p:ext uri="{BB962C8B-B14F-4D97-AF65-F5344CB8AC3E}">
        <p14:creationId xmlns:p14="http://schemas.microsoft.com/office/powerpoint/2010/main" val="368139421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Blank with bord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Title Placeholder 1"/>
          <p:cNvSpPr>
            <a:spLocks noGrp="1"/>
          </p:cNvSpPr>
          <p:nvPr>
            <p:ph type="title"/>
          </p:nvPr>
        </p:nvSpPr>
        <p:spPr>
          <a:xfrm>
            <a:off x="304800" y="76200"/>
            <a:ext cx="11684000" cy="1371600"/>
          </a:xfrm>
          <a:prstGeom prst="rect">
            <a:avLst/>
          </a:prstGeom>
        </p:spPr>
        <p:txBody>
          <a:bodyPr vert="horz" lIns="91440" tIns="45720" rIns="91440" bIns="45720" rtlCol="0" anchor="ctr">
            <a:normAutofit/>
          </a:bodyPr>
          <a:lstStyle>
            <a:lvl1pPr algn="l">
              <a:defRPr/>
            </a:lvl1pPr>
          </a:lstStyle>
          <a:p>
            <a:r>
              <a:rPr lang="en-US" dirty="0"/>
              <a:t>Click to edit Master title style</a:t>
            </a:r>
          </a:p>
        </p:txBody>
      </p:sp>
      <p:sp>
        <p:nvSpPr>
          <p:cNvPr id="4" name="Slide Number Placeholder 5"/>
          <p:cNvSpPr>
            <a:spLocks noGrp="1"/>
          </p:cNvSpPr>
          <p:nvPr>
            <p:ph type="sldNum" sz="quarter" idx="4"/>
          </p:nvPr>
        </p:nvSpPr>
        <p:spPr>
          <a:xfrm>
            <a:off x="9233" y="6423601"/>
            <a:ext cx="12182767" cy="365125"/>
          </a:xfrm>
          <a:prstGeom prst="rect">
            <a:avLst/>
          </a:prstGeom>
        </p:spPr>
        <p:txBody>
          <a:bodyPr/>
          <a:lstStyle>
            <a:lvl1pPr algn="ctr">
              <a:defRPr b="1">
                <a:solidFill>
                  <a:srgbClr val="00458A"/>
                </a:solidFill>
              </a:defRPr>
            </a:lvl1pPr>
          </a:lstStyle>
          <a:p>
            <a:fld id="{D22C6722-3C2F-4848-B4F2-F0D2030C0D10}" type="slidenum">
              <a:rPr lang="en-US" smtClean="0"/>
              <a:pPr/>
              <a:t>‹#›</a:t>
            </a:fld>
            <a:endParaRPr lang="en-US" dirty="0"/>
          </a:p>
        </p:txBody>
      </p:sp>
    </p:spTree>
    <p:extLst>
      <p:ext uri="{BB962C8B-B14F-4D97-AF65-F5344CB8AC3E}">
        <p14:creationId xmlns:p14="http://schemas.microsoft.com/office/powerpoint/2010/main" val="317736347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Title with Bottom">
    <p:bg>
      <p:bgPr>
        <a:solidFill>
          <a:schemeClr val="bg1"/>
        </a:solidFill>
        <a:effectLst/>
      </p:bgPr>
    </p:bg>
    <p:spTree>
      <p:nvGrpSpPr>
        <p:cNvPr id="1" name=""/>
        <p:cNvGrpSpPr/>
        <p:nvPr/>
      </p:nvGrpSpPr>
      <p:grpSpPr>
        <a:xfrm>
          <a:off x="0" y="0"/>
          <a:ext cx="0" cy="0"/>
          <a:chOff x="0" y="0"/>
          <a:chExt cx="0" cy="0"/>
        </a:xfrm>
      </p:grpSpPr>
      <p:sp>
        <p:nvSpPr>
          <p:cNvPr id="6" name="Title Placeholder 1"/>
          <p:cNvSpPr>
            <a:spLocks noGrp="1"/>
          </p:cNvSpPr>
          <p:nvPr>
            <p:ph type="title"/>
          </p:nvPr>
        </p:nvSpPr>
        <p:spPr>
          <a:xfrm>
            <a:off x="304800" y="76200"/>
            <a:ext cx="11684000" cy="1371600"/>
          </a:xfrm>
          <a:prstGeom prst="rect">
            <a:avLst/>
          </a:prstGeom>
        </p:spPr>
        <p:txBody>
          <a:bodyPr vert="horz" lIns="91440" tIns="45720" rIns="91440" bIns="45720" rtlCol="0" anchor="ctr">
            <a:normAutofit/>
          </a:bodyPr>
          <a:lstStyle>
            <a:lvl1pPr algn="l">
              <a:defRPr/>
            </a:lvl1pPr>
          </a:lstStyle>
          <a:p>
            <a:r>
              <a:rPr lang="en-US" dirty="0"/>
              <a:t>Click to edit Master title style</a:t>
            </a:r>
          </a:p>
        </p:txBody>
      </p:sp>
      <p:sp>
        <p:nvSpPr>
          <p:cNvPr id="7" name="Slide Number Placeholder 5"/>
          <p:cNvSpPr>
            <a:spLocks noGrp="1"/>
          </p:cNvSpPr>
          <p:nvPr>
            <p:ph type="sldNum" sz="quarter" idx="4"/>
          </p:nvPr>
        </p:nvSpPr>
        <p:spPr>
          <a:xfrm>
            <a:off x="9233" y="6423601"/>
            <a:ext cx="1422400" cy="365125"/>
          </a:xfrm>
          <a:prstGeom prst="rect">
            <a:avLst/>
          </a:prstGeom>
        </p:spPr>
        <p:txBody>
          <a:bodyPr/>
          <a:lstStyle>
            <a:lvl1pPr algn="ctr">
              <a:defRPr b="1">
                <a:solidFill>
                  <a:srgbClr val="00458A"/>
                </a:solidFill>
              </a:defRPr>
            </a:lvl1pPr>
          </a:lstStyle>
          <a:p>
            <a:fld id="{D22C6722-3C2F-4848-B4F2-F0D2030C0D10}" type="slidenum">
              <a:rPr lang="en-US" smtClean="0"/>
              <a:pPr/>
              <a:t>‹#›</a:t>
            </a:fld>
            <a:endParaRPr lang="en-US" dirty="0"/>
          </a:p>
        </p:txBody>
      </p:sp>
      <p:sp>
        <p:nvSpPr>
          <p:cNvPr id="8" name="Footer Placeholder 4"/>
          <p:cNvSpPr>
            <a:spLocks noGrp="1"/>
          </p:cNvSpPr>
          <p:nvPr>
            <p:ph type="ftr" sz="quarter" idx="3"/>
          </p:nvPr>
        </p:nvSpPr>
        <p:spPr>
          <a:xfrm>
            <a:off x="1524000" y="6400801"/>
            <a:ext cx="10668000" cy="365125"/>
          </a:xfrm>
          <a:prstGeom prst="rect">
            <a:avLst/>
          </a:prstGeom>
        </p:spPr>
        <p:txBody>
          <a:bodyPr/>
          <a:lstStyle>
            <a:lvl1pPr algn="ctr">
              <a:defRPr sz="1800" b="0">
                <a:solidFill>
                  <a:schemeClr val="tx2"/>
                </a:solidFill>
                <a:latin typeface="+mn-lt"/>
              </a:defRPr>
            </a:lvl1pPr>
          </a:lstStyle>
          <a:p>
            <a:r>
              <a:rPr lang="en-US">
                <a:solidFill>
                  <a:srgbClr val="00458A"/>
                </a:solidFill>
              </a:rPr>
              <a:t>WWW.BETTERINVESTING.ORG</a:t>
            </a:r>
            <a:endParaRPr lang="en-US" dirty="0">
              <a:solidFill>
                <a:srgbClr val="00458A"/>
              </a:solidFill>
            </a:endParaRPr>
          </a:p>
        </p:txBody>
      </p:sp>
      <p:sp>
        <p:nvSpPr>
          <p:cNvPr id="9" name="Date Placeholder 5"/>
          <p:cNvSpPr>
            <a:spLocks noGrp="1"/>
          </p:cNvSpPr>
          <p:nvPr>
            <p:ph type="dt" sz="half" idx="2"/>
          </p:nvPr>
        </p:nvSpPr>
        <p:spPr>
          <a:xfrm>
            <a:off x="10566400" y="6414650"/>
            <a:ext cx="1607115" cy="365125"/>
          </a:xfrm>
          <a:prstGeom prst="rect">
            <a:avLst/>
          </a:prstGeom>
        </p:spPr>
        <p:txBody>
          <a:bodyPr vert="horz" lIns="91440" tIns="45720" rIns="91440" bIns="45720" rtlCol="0" anchor="ctr"/>
          <a:lstStyle>
            <a:lvl1pPr algn="r">
              <a:defRPr sz="1400">
                <a:solidFill>
                  <a:schemeClr val="tx1">
                    <a:tint val="75000"/>
                  </a:schemeClr>
                </a:solidFill>
              </a:defRPr>
            </a:lvl1pPr>
          </a:lstStyle>
          <a:p>
            <a:fld id="{32214A36-4592-43D9-BEE5-B7035CEF48E3}" type="datetime1">
              <a:rPr lang="en-US" smtClean="0">
                <a:solidFill>
                  <a:prstClr val="black">
                    <a:tint val="75000"/>
                  </a:prstClr>
                </a:solidFill>
              </a:rPr>
              <a:t>5/17/2021</a:t>
            </a:fld>
            <a:endParaRPr lang="en-US" dirty="0">
              <a:solidFill>
                <a:prstClr val="black">
                  <a:tint val="75000"/>
                </a:prstClr>
              </a:solidFill>
            </a:endParaRPr>
          </a:p>
        </p:txBody>
      </p:sp>
    </p:spTree>
    <p:extLst>
      <p:ext uri="{BB962C8B-B14F-4D97-AF65-F5344CB8AC3E}">
        <p14:creationId xmlns:p14="http://schemas.microsoft.com/office/powerpoint/2010/main" val="239762629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Blank with center page number">
    <p:bg>
      <p:bgPr>
        <a:solidFill>
          <a:schemeClr val="bg1"/>
        </a:solidFill>
        <a:effectLst/>
      </p:bgPr>
    </p:bg>
    <p:spTree>
      <p:nvGrpSpPr>
        <p:cNvPr id="1" name=""/>
        <p:cNvGrpSpPr/>
        <p:nvPr/>
      </p:nvGrpSpPr>
      <p:grpSpPr>
        <a:xfrm>
          <a:off x="0" y="0"/>
          <a:ext cx="0" cy="0"/>
          <a:chOff x="0" y="0"/>
          <a:chExt cx="0" cy="0"/>
        </a:xfrm>
      </p:grpSpPr>
      <p:sp>
        <p:nvSpPr>
          <p:cNvPr id="4" name="Slide Number Placeholder 5"/>
          <p:cNvSpPr>
            <a:spLocks noGrp="1"/>
          </p:cNvSpPr>
          <p:nvPr>
            <p:ph type="sldNum" sz="quarter" idx="4"/>
          </p:nvPr>
        </p:nvSpPr>
        <p:spPr>
          <a:xfrm>
            <a:off x="9233" y="6423601"/>
            <a:ext cx="12182767" cy="365125"/>
          </a:xfrm>
          <a:prstGeom prst="rect">
            <a:avLst/>
          </a:prstGeom>
        </p:spPr>
        <p:txBody>
          <a:bodyPr/>
          <a:lstStyle>
            <a:lvl1pPr algn="ctr">
              <a:defRPr b="1">
                <a:solidFill>
                  <a:srgbClr val="00458A"/>
                </a:solidFill>
              </a:defRPr>
            </a:lvl1pPr>
          </a:lstStyle>
          <a:p>
            <a:fld id="{D22C6722-3C2F-4848-B4F2-F0D2030C0D10}" type="slidenum">
              <a:rPr lang="en-US" smtClean="0"/>
              <a:pPr/>
              <a:t>‹#›</a:t>
            </a:fld>
            <a:endParaRPr lang="en-US" dirty="0"/>
          </a:p>
        </p:txBody>
      </p:sp>
    </p:spTree>
    <p:extLst>
      <p:ext uri="{BB962C8B-B14F-4D97-AF65-F5344CB8AC3E}">
        <p14:creationId xmlns:p14="http://schemas.microsoft.com/office/powerpoint/2010/main" val="325750176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1371602"/>
            <a:ext cx="10464800" cy="1927225"/>
          </a:xfrm>
        </p:spPr>
        <p:txBody>
          <a:bodyPr anchor="b">
            <a:noAutofit/>
          </a:bodyPr>
          <a:lstStyle>
            <a:lvl1pPr>
              <a:defRPr sz="5400" cap="all" baseline="0"/>
            </a:lvl1pPr>
          </a:lstStyle>
          <a:p>
            <a:r>
              <a:rPr lang="en-US" dirty="0"/>
              <a:t>Click to edit Master title style</a:t>
            </a:r>
          </a:p>
        </p:txBody>
      </p:sp>
      <p:sp>
        <p:nvSpPr>
          <p:cNvPr id="3" name="Subtitle 2"/>
          <p:cNvSpPr>
            <a:spLocks noGrp="1"/>
          </p:cNvSpPr>
          <p:nvPr>
            <p:ph type="subTitle" idx="1"/>
          </p:nvPr>
        </p:nvSpPr>
        <p:spPr>
          <a:xfrm>
            <a:off x="914400" y="3505200"/>
            <a:ext cx="8534400" cy="1752600"/>
          </a:xfrm>
        </p:spPr>
        <p:txBody>
          <a:bodyPr/>
          <a:lstStyle>
            <a:lvl1pPr marL="0" indent="0" algn="l">
              <a:buNone/>
              <a:defRPr>
                <a:solidFill>
                  <a:schemeClr val="tx1">
                    <a:lumMod val="75000"/>
                    <a:lumOff val="2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4" name="Date Placeholder 3"/>
          <p:cNvSpPr>
            <a:spLocks noGrp="1"/>
          </p:cNvSpPr>
          <p:nvPr>
            <p:ph type="dt" sz="half" idx="10"/>
          </p:nvPr>
        </p:nvSpPr>
        <p:spPr/>
        <p:txBody>
          <a:bodyPr/>
          <a:lstStyle/>
          <a:p>
            <a:fld id="{BFEF63DA-B5A9-47CB-BE49-C67C56674F20}" type="datetime1">
              <a:rPr lang="en-US" smtClean="0"/>
              <a:t>5/17/2021</a:t>
            </a:fld>
            <a:endParaRPr lang="en-US" dirty="0"/>
          </a:p>
        </p:txBody>
      </p:sp>
      <p:sp>
        <p:nvSpPr>
          <p:cNvPr id="5" name="Footer Placeholder 4"/>
          <p:cNvSpPr>
            <a:spLocks noGrp="1"/>
          </p:cNvSpPr>
          <p:nvPr>
            <p:ph type="ftr" sz="quarter" idx="11"/>
          </p:nvPr>
        </p:nvSpPr>
        <p:spPr/>
        <p:txBody>
          <a:bodyPr/>
          <a:lstStyle/>
          <a:p>
            <a:r>
              <a:rPr lang="fr-FR"/>
              <a:t>WWW.BETTERINVESTING.ORG</a:t>
            </a:r>
            <a:endParaRPr lang="en-US" dirty="0"/>
          </a:p>
        </p:txBody>
      </p:sp>
      <p:sp>
        <p:nvSpPr>
          <p:cNvPr id="6" name="Slide Number Placeholder 5"/>
          <p:cNvSpPr>
            <a:spLocks noGrp="1"/>
          </p:cNvSpPr>
          <p:nvPr>
            <p:ph type="sldNum" sz="quarter" idx="12"/>
          </p:nvPr>
        </p:nvSpPr>
        <p:spPr/>
        <p:txBody>
          <a:bodyPr/>
          <a:lstStyle/>
          <a:p>
            <a:fld id="{B7C7DEAE-B1FF-4F0D-9790-23B38FF51CAA}" type="slidenum">
              <a:rPr lang="en-US" smtClean="0"/>
              <a:pPr/>
              <a:t>‹#›</a:t>
            </a:fld>
            <a:endParaRPr lang="en-US" dirty="0"/>
          </a:p>
        </p:txBody>
      </p:sp>
      <p:cxnSp>
        <p:nvCxnSpPr>
          <p:cNvPr id="8" name="Straight Connector 7"/>
          <p:cNvCxnSpPr/>
          <p:nvPr/>
        </p:nvCxnSpPr>
        <p:spPr>
          <a:xfrm>
            <a:off x="914400" y="3398520"/>
            <a:ext cx="1046480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1534745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6.xml"/><Relationship Id="rId3" Type="http://schemas.openxmlformats.org/officeDocument/2006/relationships/slideLayout" Target="../slideLayouts/slideLayout11.xml"/><Relationship Id="rId7" Type="http://schemas.openxmlformats.org/officeDocument/2006/relationships/slideLayout" Target="../slideLayouts/slideLayout15.xml"/><Relationship Id="rId2" Type="http://schemas.openxmlformats.org/officeDocument/2006/relationships/slideLayout" Target="../slideLayouts/slideLayout10.xml"/><Relationship Id="rId1" Type="http://schemas.openxmlformats.org/officeDocument/2006/relationships/slideLayout" Target="../slideLayouts/slideLayout9.xml"/><Relationship Id="rId6" Type="http://schemas.openxmlformats.org/officeDocument/2006/relationships/slideLayout" Target="../slideLayouts/slideLayout14.xml"/><Relationship Id="rId5" Type="http://schemas.openxmlformats.org/officeDocument/2006/relationships/slideLayout" Target="../slideLayouts/slideLayout13.xml"/><Relationship Id="rId10" Type="http://schemas.openxmlformats.org/officeDocument/2006/relationships/image" Target="../media/image5.png"/><Relationship Id="rId4" Type="http://schemas.openxmlformats.org/officeDocument/2006/relationships/slideLayout" Target="../slideLayouts/slideLayout12.xml"/><Relationship Id="rId9"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0">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524000" y="76200"/>
            <a:ext cx="10668000" cy="1371600"/>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1524000" y="1508760"/>
            <a:ext cx="10668000" cy="5349240"/>
          </a:xfrm>
          <a:prstGeom prst="rect">
            <a:avLst/>
          </a:prstGeom>
        </p:spPr>
        <p:txBody>
          <a:bodyPr vert="horz" lIns="91440" tIns="45720" rIns="91440" bIns="45720" rtlCol="0">
            <a:normAutofit/>
          </a:bodyPr>
          <a:lstStyle/>
          <a:p>
            <a:pPr lvl="0"/>
            <a:r>
              <a:rPr lang="en-US" dirty="0"/>
              <a:t>Click to edit text</a:t>
            </a:r>
          </a:p>
          <a:p>
            <a:pPr lvl="1"/>
            <a:r>
              <a:rPr lang="en-US" dirty="0"/>
              <a:t>Second level</a:t>
            </a:r>
          </a:p>
          <a:p>
            <a:pPr lvl="2"/>
            <a:r>
              <a:rPr lang="en-US" dirty="0"/>
              <a:t>Third level</a:t>
            </a:r>
          </a:p>
        </p:txBody>
      </p:sp>
      <p:sp>
        <p:nvSpPr>
          <p:cNvPr id="4" name="Slide Number Placeholder 5"/>
          <p:cNvSpPr>
            <a:spLocks noGrp="1"/>
          </p:cNvSpPr>
          <p:nvPr>
            <p:ph type="sldNum" sz="quarter" idx="4"/>
          </p:nvPr>
        </p:nvSpPr>
        <p:spPr>
          <a:xfrm>
            <a:off x="9233" y="6423601"/>
            <a:ext cx="1422400" cy="365125"/>
          </a:xfrm>
          <a:prstGeom prst="rect">
            <a:avLst/>
          </a:prstGeom>
        </p:spPr>
        <p:txBody>
          <a:bodyPr/>
          <a:lstStyle>
            <a:lvl1pPr algn="ctr">
              <a:defRPr b="1">
                <a:solidFill>
                  <a:schemeClr val="bg1"/>
                </a:solidFill>
              </a:defRPr>
            </a:lvl1pPr>
          </a:lstStyle>
          <a:p>
            <a:fld id="{D22C6722-3C2F-4848-B4F2-F0D2030C0D10}" type="slidenum">
              <a:rPr lang="en-US" smtClean="0">
                <a:solidFill>
                  <a:prstClr val="white"/>
                </a:solidFill>
              </a:rPr>
              <a:pPr/>
              <a:t>‹#›</a:t>
            </a:fld>
            <a:endParaRPr lang="en-US" dirty="0">
              <a:solidFill>
                <a:prstClr val="white"/>
              </a:solidFill>
            </a:endParaRPr>
          </a:p>
        </p:txBody>
      </p:sp>
      <p:sp>
        <p:nvSpPr>
          <p:cNvPr id="5" name="Footer Placeholder 4"/>
          <p:cNvSpPr>
            <a:spLocks noGrp="1"/>
          </p:cNvSpPr>
          <p:nvPr>
            <p:ph type="ftr" sz="quarter" idx="3"/>
          </p:nvPr>
        </p:nvSpPr>
        <p:spPr>
          <a:xfrm>
            <a:off x="1524000" y="6400801"/>
            <a:ext cx="10668000" cy="365125"/>
          </a:xfrm>
          <a:prstGeom prst="rect">
            <a:avLst/>
          </a:prstGeom>
        </p:spPr>
        <p:txBody>
          <a:bodyPr/>
          <a:lstStyle>
            <a:lvl1pPr algn="ctr">
              <a:defRPr sz="1800" b="0">
                <a:solidFill>
                  <a:schemeClr val="tx2"/>
                </a:solidFill>
                <a:latin typeface="+mn-lt"/>
              </a:defRPr>
            </a:lvl1pPr>
          </a:lstStyle>
          <a:p>
            <a:r>
              <a:rPr lang="en-US">
                <a:solidFill>
                  <a:srgbClr val="00458A"/>
                </a:solidFill>
              </a:rPr>
              <a:t>WWW.BETTERINVESTING.ORG</a:t>
            </a:r>
            <a:endParaRPr lang="en-US" dirty="0">
              <a:solidFill>
                <a:srgbClr val="00458A"/>
              </a:solidFill>
            </a:endParaRPr>
          </a:p>
        </p:txBody>
      </p:sp>
      <p:sp>
        <p:nvSpPr>
          <p:cNvPr id="6" name="Date Placeholder 5"/>
          <p:cNvSpPr>
            <a:spLocks noGrp="1"/>
          </p:cNvSpPr>
          <p:nvPr>
            <p:ph type="dt" sz="half" idx="2"/>
          </p:nvPr>
        </p:nvSpPr>
        <p:spPr>
          <a:xfrm>
            <a:off x="10566400" y="6414650"/>
            <a:ext cx="1607115" cy="365125"/>
          </a:xfrm>
          <a:prstGeom prst="rect">
            <a:avLst/>
          </a:prstGeom>
        </p:spPr>
        <p:txBody>
          <a:bodyPr vert="horz" lIns="91440" tIns="45720" rIns="91440" bIns="45720" rtlCol="0" anchor="ctr"/>
          <a:lstStyle>
            <a:lvl1pPr algn="r">
              <a:defRPr sz="1400">
                <a:solidFill>
                  <a:schemeClr val="tx1">
                    <a:tint val="75000"/>
                  </a:schemeClr>
                </a:solidFill>
              </a:defRPr>
            </a:lvl1pPr>
          </a:lstStyle>
          <a:p>
            <a:fld id="{E9969758-D1BC-4140-81D2-90C0515C4025}" type="datetime1">
              <a:rPr lang="en-US" smtClean="0">
                <a:solidFill>
                  <a:prstClr val="black">
                    <a:tint val="75000"/>
                  </a:prstClr>
                </a:solidFill>
              </a:rPr>
              <a:t>5/17/2021</a:t>
            </a:fld>
            <a:endParaRPr lang="en-US" dirty="0">
              <a:solidFill>
                <a:prstClr val="black">
                  <a:tint val="75000"/>
                </a:prstClr>
              </a:solidFill>
            </a:endParaRPr>
          </a:p>
        </p:txBody>
      </p:sp>
    </p:spTree>
    <p:extLst>
      <p:ext uri="{BB962C8B-B14F-4D97-AF65-F5344CB8AC3E}">
        <p14:creationId xmlns:p14="http://schemas.microsoft.com/office/powerpoint/2010/main" val="411191003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Lst>
  <p:hf hdr="0" dt="0"/>
  <p:txStyles>
    <p:titleStyle>
      <a:lvl1pPr algn="l" defTabSz="914400" rtl="0" eaLnBrk="1" latinLnBrk="0" hangingPunct="1">
        <a:spcBef>
          <a:spcPct val="0"/>
        </a:spcBef>
        <a:buNone/>
        <a:defRPr sz="4000" b="1" kern="1200" spc="-70" baseline="0">
          <a:solidFill>
            <a:srgbClr val="00458A"/>
          </a:solidFill>
          <a:latin typeface="+mj-lt"/>
          <a:ea typeface="+mj-ea"/>
          <a:cs typeface="+mj-cs"/>
        </a:defRPr>
      </a:lvl1pPr>
    </p:titleStyle>
    <p:bodyStyle>
      <a:lvl1pPr marL="457200" indent="-457200" algn="l" defTabSz="914400" rtl="0" eaLnBrk="1" latinLnBrk="0" hangingPunct="1">
        <a:spcBef>
          <a:spcPts val="800"/>
        </a:spcBef>
        <a:buFont typeface="Arial" panose="020B0604020202020204" pitchFamily="34" charset="0"/>
        <a:buChar char="•"/>
        <a:defRPr sz="2800" kern="1200">
          <a:solidFill>
            <a:schemeClr val="tx1"/>
          </a:solidFill>
          <a:latin typeface="+mn-lt"/>
          <a:ea typeface="+mn-ea"/>
          <a:cs typeface="+mn-cs"/>
        </a:defRPr>
      </a:lvl1pPr>
      <a:lvl2pPr marL="914400" indent="-457200" algn="l" defTabSz="914400" rtl="0" eaLnBrk="1" latinLnBrk="0" hangingPunct="1">
        <a:spcBef>
          <a:spcPts val="750"/>
        </a:spcBef>
        <a:buFont typeface="Arial" panose="020B0604020202020204" pitchFamily="34" charset="0"/>
        <a:buChar char="•"/>
        <a:defRPr sz="2400" kern="1200">
          <a:solidFill>
            <a:schemeClr val="tx1"/>
          </a:solidFill>
          <a:latin typeface="+mn-lt"/>
          <a:ea typeface="+mn-ea"/>
          <a:cs typeface="+mn-cs"/>
        </a:defRPr>
      </a:lvl2pPr>
      <a:lvl3pPr marL="1257300" indent="-342900" algn="l" defTabSz="914400" rtl="0" eaLnBrk="1" latinLnBrk="0" hangingPunct="1">
        <a:spcBef>
          <a:spcPts val="700"/>
        </a:spcBef>
        <a:buFont typeface="Arial" panose="020B0604020202020204" pitchFamily="34" charset="0"/>
        <a:buChar char="•"/>
        <a:defRPr sz="2400" kern="1200">
          <a:solidFill>
            <a:schemeClr val="tx1"/>
          </a:solidFill>
          <a:latin typeface="+mn-lt"/>
          <a:ea typeface="+mn-ea"/>
          <a:cs typeface="+mn-cs"/>
        </a:defRPr>
      </a:lvl3pPr>
      <a:lvl4pPr marL="1714500" indent="-342900" algn="l" defTabSz="914400" rtl="0" eaLnBrk="1" latinLnBrk="0" hangingPunct="1">
        <a:spcBef>
          <a:spcPct val="20000"/>
        </a:spcBef>
        <a:buFont typeface="Arial" panose="020B0604020202020204" pitchFamily="34" charset="0"/>
        <a:buChar char="•"/>
        <a:defRPr sz="1800" kern="1200" baseline="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bwMode="black">
          <a:xfrm>
            <a:off x="0" y="0"/>
            <a:ext cx="12192000" cy="365760"/>
          </a:xfrm>
          <a:prstGeom prst="rect">
            <a:avLst/>
          </a:prstGeom>
          <a:solidFill>
            <a:srgbClr val="00458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solidFill>
                <a:prstClr val="white"/>
              </a:solidFill>
            </a:endParaRPr>
          </a:p>
        </p:txBody>
      </p:sp>
      <p:sp>
        <p:nvSpPr>
          <p:cNvPr id="2" name="Title Placeholder 1"/>
          <p:cNvSpPr>
            <a:spLocks noGrp="1"/>
          </p:cNvSpPr>
          <p:nvPr>
            <p:ph type="title"/>
          </p:nvPr>
        </p:nvSpPr>
        <p:spPr>
          <a:xfrm>
            <a:off x="304800" y="381000"/>
            <a:ext cx="11582400" cy="105251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609600" y="1447800"/>
            <a:ext cx="10972800" cy="5181600"/>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p:txBody>
      </p:sp>
      <p:pic>
        <p:nvPicPr>
          <p:cNvPr id="8" name="Picture 7"/>
          <p:cNvPicPr>
            <a:picLocks noChangeAspect="1"/>
          </p:cNvPicPr>
          <p:nvPr userDrawn="1"/>
        </p:nvPicPr>
        <p:blipFill>
          <a:blip r:embed="rId10" cstate="print">
            <a:extLst>
              <a:ext uri="{28A0092B-C50C-407E-A947-70E740481C1C}">
                <a14:useLocalDpi xmlns:a14="http://schemas.microsoft.com/office/drawing/2010/main" val="0"/>
              </a:ext>
            </a:extLst>
          </a:blip>
          <a:stretch>
            <a:fillRect/>
          </a:stretch>
        </p:blipFill>
        <p:spPr>
          <a:xfrm>
            <a:off x="143917" y="41928"/>
            <a:ext cx="287831" cy="281905"/>
          </a:xfrm>
          <a:prstGeom prst="rect">
            <a:avLst/>
          </a:prstGeom>
        </p:spPr>
      </p:pic>
      <p:sp>
        <p:nvSpPr>
          <p:cNvPr id="4" name="Date Placeholder 3"/>
          <p:cNvSpPr>
            <a:spLocks noGrp="1"/>
          </p:cNvSpPr>
          <p:nvPr>
            <p:ph type="dt" sz="half" idx="2"/>
          </p:nvPr>
        </p:nvSpPr>
        <p:spPr bwMode="white">
          <a:xfrm>
            <a:off x="609600" y="18288"/>
            <a:ext cx="1524000" cy="329184"/>
          </a:xfrm>
          <a:prstGeom prst="rect">
            <a:avLst/>
          </a:prstGeom>
        </p:spPr>
        <p:txBody>
          <a:bodyPr vert="horz" lIns="91440" tIns="45720" rIns="91440" bIns="45720" rtlCol="0" anchor="ctr"/>
          <a:lstStyle>
            <a:lvl1pPr algn="l">
              <a:defRPr sz="1200" b="1">
                <a:solidFill>
                  <a:srgbClr val="FFFFFF"/>
                </a:solidFill>
              </a:defRPr>
            </a:lvl1pPr>
          </a:lstStyle>
          <a:p>
            <a:fld id="{F00BA1F9-DDE3-4930-A9BE-B44BF2A03181}" type="datetime1">
              <a:rPr lang="en-US" smtClean="0"/>
              <a:t>5/17/2021</a:t>
            </a:fld>
            <a:endParaRPr lang="en-US" dirty="0"/>
          </a:p>
        </p:txBody>
      </p:sp>
      <p:sp>
        <p:nvSpPr>
          <p:cNvPr id="5" name="Footer Placeholder 4"/>
          <p:cNvSpPr>
            <a:spLocks noGrp="1"/>
          </p:cNvSpPr>
          <p:nvPr>
            <p:ph type="ftr" sz="quarter" idx="3"/>
          </p:nvPr>
        </p:nvSpPr>
        <p:spPr bwMode="white">
          <a:xfrm>
            <a:off x="2133600" y="18288"/>
            <a:ext cx="8128000" cy="329184"/>
          </a:xfrm>
          <a:prstGeom prst="rect">
            <a:avLst/>
          </a:prstGeom>
        </p:spPr>
        <p:txBody>
          <a:bodyPr vert="horz" lIns="91440" tIns="45720" rIns="91440" bIns="45720" rtlCol="0" anchor="ctr"/>
          <a:lstStyle>
            <a:lvl1pPr algn="ctr">
              <a:defRPr sz="1200" b="1">
                <a:solidFill>
                  <a:srgbClr val="FFFFFF"/>
                </a:solidFill>
              </a:defRPr>
            </a:lvl1pPr>
          </a:lstStyle>
          <a:p>
            <a:r>
              <a:rPr lang="fr-FR" dirty="0"/>
              <a:t>WWW.BETTERINVESTING.ORG</a:t>
            </a:r>
            <a:endParaRPr lang="en-US" dirty="0"/>
          </a:p>
        </p:txBody>
      </p:sp>
      <p:sp>
        <p:nvSpPr>
          <p:cNvPr id="6" name="Slide Number Placeholder 5"/>
          <p:cNvSpPr>
            <a:spLocks noGrp="1"/>
          </p:cNvSpPr>
          <p:nvPr>
            <p:ph type="sldNum" sz="quarter" idx="4"/>
          </p:nvPr>
        </p:nvSpPr>
        <p:spPr bwMode="white">
          <a:xfrm>
            <a:off x="10769600" y="18288"/>
            <a:ext cx="1422400" cy="329184"/>
          </a:xfrm>
          <a:prstGeom prst="rect">
            <a:avLst/>
          </a:prstGeom>
        </p:spPr>
        <p:txBody>
          <a:bodyPr vert="horz" lIns="91440" tIns="45720" rIns="91440" bIns="45720" rtlCol="0" anchor="ctr"/>
          <a:lstStyle>
            <a:lvl1pPr algn="r">
              <a:defRPr sz="1800" b="1">
                <a:solidFill>
                  <a:srgbClr val="FFFFFF"/>
                </a:solidFill>
              </a:defRPr>
            </a:lvl1pPr>
          </a:lstStyle>
          <a:p>
            <a:fld id="{B7C7DEAE-B1FF-4F0D-9790-23B38FF51CAA}" type="slidenum">
              <a:rPr lang="en-US" smtClean="0"/>
              <a:pPr/>
              <a:t>‹#›</a:t>
            </a:fld>
            <a:endParaRPr lang="en-US" dirty="0"/>
          </a:p>
        </p:txBody>
      </p:sp>
    </p:spTree>
    <p:extLst>
      <p:ext uri="{BB962C8B-B14F-4D97-AF65-F5344CB8AC3E}">
        <p14:creationId xmlns:p14="http://schemas.microsoft.com/office/powerpoint/2010/main" val="1051768922"/>
      </p:ext>
    </p:extLst>
  </p:cSld>
  <p:clrMap bg1="lt1" tx1="dk1" bg2="lt2" tx2="dk2" accent1="accent1" accent2="accent2" accent3="accent3" accent4="accent4" accent5="accent5" accent6="accent6" hlink="hlink" folHlink="folHlink"/>
  <p:sldLayoutIdLst>
    <p:sldLayoutId id="2147483670" r:id="rId1"/>
    <p:sldLayoutId id="2147483671" r:id="rId2"/>
    <p:sldLayoutId id="2147483672" r:id="rId3"/>
    <p:sldLayoutId id="2147483673" r:id="rId4"/>
    <p:sldLayoutId id="2147483674" r:id="rId5"/>
    <p:sldLayoutId id="2147483675" r:id="rId6"/>
    <p:sldLayoutId id="2147483676" r:id="rId7"/>
    <p:sldLayoutId id="2147483677" r:id="rId8"/>
  </p:sldLayoutIdLst>
  <p:hf hdr="0" dt="0"/>
  <p:txStyles>
    <p:titleStyle>
      <a:lvl1pPr algn="l" defTabSz="914400" rtl="0" eaLnBrk="1" latinLnBrk="0" hangingPunct="1">
        <a:spcBef>
          <a:spcPct val="0"/>
        </a:spcBef>
        <a:buNone/>
        <a:defRPr sz="4000" b="1" kern="1200" spc="-70" baseline="0">
          <a:solidFill>
            <a:schemeClr val="tx2"/>
          </a:solidFill>
          <a:latin typeface="+mj-lt"/>
          <a:ea typeface="+mj-ea"/>
          <a:cs typeface="+mj-cs"/>
        </a:defRPr>
      </a:lvl1pPr>
    </p:titleStyle>
    <p:bodyStyle>
      <a:lvl1pPr marL="182880" indent="-182880" algn="l" defTabSz="914400" rtl="0" eaLnBrk="1" latinLnBrk="0" hangingPunct="1">
        <a:spcBef>
          <a:spcPts val="800"/>
        </a:spcBef>
        <a:buClrTx/>
        <a:buSzPct val="85000"/>
        <a:buFont typeface="Arial" pitchFamily="34" charset="0"/>
        <a:buChar char="•"/>
        <a:defRPr sz="2800" kern="1200">
          <a:solidFill>
            <a:schemeClr val="tx1"/>
          </a:solidFill>
          <a:latin typeface="+mn-lt"/>
          <a:ea typeface="+mn-ea"/>
          <a:cs typeface="+mn-cs"/>
        </a:defRPr>
      </a:lvl1pPr>
      <a:lvl2pPr marL="457200" indent="-182880" algn="l" defTabSz="914400" rtl="0" eaLnBrk="1" latinLnBrk="0" hangingPunct="1">
        <a:spcBef>
          <a:spcPts val="750"/>
        </a:spcBef>
        <a:buClrTx/>
        <a:buSzPct val="85000"/>
        <a:buFont typeface="Arial" pitchFamily="34" charset="0"/>
        <a:buChar char="•"/>
        <a:defRPr sz="2400" kern="1200">
          <a:solidFill>
            <a:schemeClr val="tx1"/>
          </a:solidFill>
          <a:latin typeface="+mn-lt"/>
          <a:ea typeface="+mn-ea"/>
          <a:cs typeface="+mn-cs"/>
        </a:defRPr>
      </a:lvl2pPr>
      <a:lvl3pPr marL="731520" indent="-182880" algn="l" defTabSz="914400" rtl="0" eaLnBrk="1" latinLnBrk="0" hangingPunct="1">
        <a:spcBef>
          <a:spcPts val="700"/>
        </a:spcBef>
        <a:buClrTx/>
        <a:buSzPct val="90000"/>
        <a:buFont typeface="Arial" pitchFamily="34" charset="0"/>
        <a:buChar char="•"/>
        <a:defRPr sz="2400" kern="1200">
          <a:solidFill>
            <a:schemeClr val="tx1"/>
          </a:solidFill>
          <a:latin typeface="+mn-lt"/>
          <a:ea typeface="+mn-ea"/>
          <a:cs typeface="+mn-cs"/>
        </a:defRPr>
      </a:lvl3pPr>
      <a:lvl4pPr marL="1005840" indent="-182880" algn="l" defTabSz="914400" rtl="0" eaLnBrk="1" latinLnBrk="0" hangingPunct="1">
        <a:spcBef>
          <a:spcPct val="20000"/>
        </a:spcBef>
        <a:buClrTx/>
        <a:buFont typeface="Arial" pitchFamily="34" charset="0"/>
        <a:buChar char="•"/>
        <a:defRPr sz="1800" kern="1200">
          <a:solidFill>
            <a:schemeClr val="tx1"/>
          </a:solidFill>
          <a:latin typeface="+mn-lt"/>
          <a:ea typeface="+mn-ea"/>
          <a:cs typeface="+mn-cs"/>
        </a:defRPr>
      </a:lvl4pPr>
      <a:lvl5pPr marL="1188720" indent="-137160" algn="l" defTabSz="914400" rtl="0" eaLnBrk="1" latinLnBrk="0" hangingPunct="1">
        <a:spcBef>
          <a:spcPct val="20000"/>
        </a:spcBef>
        <a:buClrTx/>
        <a:buSzPct val="100000"/>
        <a:buFont typeface="Arial" pitchFamily="34" charset="0"/>
        <a:buChar char="•"/>
        <a:defRPr sz="16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1.xml"/><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7" Type="http://schemas.openxmlformats.org/officeDocument/2006/relationships/image" Target="../media/image14.png"/><Relationship Id="rId2" Type="http://schemas.openxmlformats.org/officeDocument/2006/relationships/notesSlide" Target="../notesSlides/notesSlide12.xml"/><Relationship Id="rId1" Type="http://schemas.openxmlformats.org/officeDocument/2006/relationships/slideLayout" Target="../slideLayouts/slideLayout15.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3" Type="http://schemas.openxmlformats.org/officeDocument/2006/relationships/image" Target="../media/image15.png"/><Relationship Id="rId7" Type="http://schemas.openxmlformats.org/officeDocument/2006/relationships/image" Target="../media/image18.png"/><Relationship Id="rId2" Type="http://schemas.openxmlformats.org/officeDocument/2006/relationships/notesSlide" Target="../notesSlides/notesSlide14.xml"/><Relationship Id="rId1" Type="http://schemas.openxmlformats.org/officeDocument/2006/relationships/slideLayout" Target="../slideLayouts/slideLayout15.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0.png"/></Relationships>
</file>

<file path=ppt/slides/_rels/slide1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5.xml"/><Relationship Id="rId1" Type="http://schemas.openxmlformats.org/officeDocument/2006/relationships/slideLayout" Target="../slideLayouts/slideLayout15.xml"/><Relationship Id="rId5" Type="http://schemas.openxmlformats.org/officeDocument/2006/relationships/image" Target="../media/image16.png"/><Relationship Id="rId4" Type="http://schemas.openxmlformats.org/officeDocument/2006/relationships/image" Target="../media/image10.png"/></Relationships>
</file>

<file path=ppt/slides/_rels/slide1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6.xml"/><Relationship Id="rId1" Type="http://schemas.openxmlformats.org/officeDocument/2006/relationships/slideLayout" Target="../slideLayouts/slideLayout15.xml"/><Relationship Id="rId5" Type="http://schemas.openxmlformats.org/officeDocument/2006/relationships/image" Target="../media/image16.png"/><Relationship Id="rId4" Type="http://schemas.openxmlformats.org/officeDocument/2006/relationships/image" Target="../media/image10.png"/></Relationships>
</file>

<file path=ppt/slides/_rels/slide17.xml.rels><?xml version="1.0" encoding="UTF-8" standalone="yes"?>
<Relationships xmlns="http://schemas.openxmlformats.org/package/2006/relationships"><Relationship Id="rId3" Type="http://schemas.openxmlformats.org/officeDocument/2006/relationships/image" Target="../media/image10.png"/><Relationship Id="rId7" Type="http://schemas.openxmlformats.org/officeDocument/2006/relationships/image" Target="../media/image14.png"/><Relationship Id="rId2" Type="http://schemas.openxmlformats.org/officeDocument/2006/relationships/notesSlide" Target="../notesSlides/notesSlide17.xml"/><Relationship Id="rId1" Type="http://schemas.openxmlformats.org/officeDocument/2006/relationships/slideLayout" Target="../slideLayouts/slideLayout15.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_rels/slide1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8.xml"/><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0.xml"/><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4.xml"/><Relationship Id="rId1" Type="http://schemas.openxmlformats.org/officeDocument/2006/relationships/slideLayout" Target="../slideLayouts/slideLayout14.xml"/><Relationship Id="rId4" Type="http://schemas.openxmlformats.org/officeDocument/2006/relationships/image" Target="../media/image21.png"/></Relationships>
</file>

<file path=ppt/slides/_rels/slide2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5.xml"/><Relationship Id="rId1" Type="http://schemas.openxmlformats.org/officeDocument/2006/relationships/slideLayout" Target="../slideLayouts/slideLayout14.xml"/><Relationship Id="rId4" Type="http://schemas.openxmlformats.org/officeDocument/2006/relationships/image" Target="../media/image21.png"/></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4.xml"/></Relationships>
</file>

<file path=ppt/slides/_rels/slide2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7.xml"/><Relationship Id="rId1" Type="http://schemas.openxmlformats.org/officeDocument/2006/relationships/slideLayout" Target="../slideLayouts/slideLayout14.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4.xml"/></Relationships>
</file>

<file path=ppt/slides/_rels/slide29.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9.xml"/><Relationship Id="rId1" Type="http://schemas.openxmlformats.org/officeDocument/2006/relationships/slideLayout" Target="../slideLayouts/slideLayout14.xml"/><Relationship Id="rId4" Type="http://schemas.openxmlformats.org/officeDocument/2006/relationships/image" Target="../media/image25.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4.xml"/></Relationships>
</file>

<file path=ppt/slides/_rels/slide31.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31.xml"/><Relationship Id="rId1" Type="http://schemas.openxmlformats.org/officeDocument/2006/relationships/slideLayout" Target="../slideLayouts/slideLayout14.xml"/><Relationship Id="rId4" Type="http://schemas.openxmlformats.org/officeDocument/2006/relationships/image" Target="../media/image25.png"/></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4.xml"/></Relationships>
</file>

<file path=ppt/slides/_rels/slide33.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33.xml"/><Relationship Id="rId1" Type="http://schemas.openxmlformats.org/officeDocument/2006/relationships/slideLayout" Target="../slideLayouts/slideLayout14.xml"/><Relationship Id="rId4" Type="http://schemas.openxmlformats.org/officeDocument/2006/relationships/image" Target="../media/image25.png"/></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4.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14.xml"/></Relationships>
</file>

<file path=ppt/slides/_rels/slide36.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36.xml"/><Relationship Id="rId1" Type="http://schemas.openxmlformats.org/officeDocument/2006/relationships/slideLayout" Target="../slideLayouts/slideLayout14.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14.xml"/></Relationships>
</file>

<file path=ppt/slides/_rels/slide38.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38.xml"/><Relationship Id="rId1" Type="http://schemas.openxmlformats.org/officeDocument/2006/relationships/slideLayout" Target="../slideLayouts/slideLayout14.xml"/><Relationship Id="rId4" Type="http://schemas.openxmlformats.org/officeDocument/2006/relationships/image" Target="../media/image28.png"/></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3" Type="http://schemas.openxmlformats.org/officeDocument/2006/relationships/hyperlink" Target="https://global.gotomeeting.com/join/804623085" TargetMode="External"/><Relationship Id="rId2" Type="http://schemas.openxmlformats.org/officeDocument/2006/relationships/notesSlide" Target="../notesSlides/notesSlide40.xml"/><Relationship Id="rId1" Type="http://schemas.openxmlformats.org/officeDocument/2006/relationships/slideLayout" Target="../slideLayouts/slideLayout14.xml"/><Relationship Id="rId5" Type="http://schemas.openxmlformats.org/officeDocument/2006/relationships/hyperlink" Target="https://global.gotomeeting.com/join/745127301" TargetMode="External"/><Relationship Id="rId4" Type="http://schemas.openxmlformats.org/officeDocument/2006/relationships/hyperlink" Target="https://global.gotomeeting.com/join/251997157" TargetMode="Externa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14.xml"/><Relationship Id="rId4" Type="http://schemas.openxmlformats.org/officeDocument/2006/relationships/image" Target="../media/image7.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9.xml"/><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 xmlns:a16="http://schemas.microsoft.com/office/drawing/2014/main" id="{C0DD399F-144B-4A12-8788-70E03D48733B}"/>
              </a:ext>
            </a:extLst>
          </p:cNvPr>
          <p:cNvSpPr>
            <a:spLocks noGrp="1"/>
          </p:cNvSpPr>
          <p:nvPr>
            <p:ph type="title"/>
          </p:nvPr>
        </p:nvSpPr>
        <p:spPr>
          <a:xfrm>
            <a:off x="1459832" y="76200"/>
            <a:ext cx="10668000" cy="1371600"/>
          </a:xfrm>
        </p:spPr>
        <p:txBody>
          <a:bodyPr/>
          <a:lstStyle/>
          <a:p>
            <a:pPr algn="ctr"/>
            <a:r>
              <a:rPr lang="en-US" dirty="0" smtClean="0"/>
              <a:t>Portfolio Evaluation Review Technique</a:t>
            </a:r>
            <a:br>
              <a:rPr lang="en-US" dirty="0" smtClean="0"/>
            </a:br>
            <a:r>
              <a:rPr lang="en-US" dirty="0" smtClean="0"/>
              <a:t>(PERT)</a:t>
            </a:r>
            <a:endParaRPr lang="en-US" dirty="0"/>
          </a:p>
        </p:txBody>
      </p:sp>
      <p:sp>
        <p:nvSpPr>
          <p:cNvPr id="4" name="Slide Number Placeholder 3">
            <a:extLst>
              <a:ext uri="{FF2B5EF4-FFF2-40B4-BE49-F238E27FC236}">
                <a16:creationId xmlns="" xmlns:a16="http://schemas.microsoft.com/office/drawing/2014/main" id="{5C3A4AEE-751B-431C-838C-32432B33219F}"/>
              </a:ext>
            </a:extLst>
          </p:cNvPr>
          <p:cNvSpPr>
            <a:spLocks noGrp="1"/>
          </p:cNvSpPr>
          <p:nvPr>
            <p:ph type="sldNum" sz="quarter" idx="4"/>
          </p:nvPr>
        </p:nvSpPr>
        <p:spPr/>
        <p:txBody>
          <a:bodyPr/>
          <a:lstStyle/>
          <a:p>
            <a:fld id="{D22C6722-3C2F-4848-B4F2-F0D2030C0D10}" type="slidenum">
              <a:rPr lang="en-US" smtClean="0">
                <a:solidFill>
                  <a:prstClr val="white"/>
                </a:solidFill>
              </a:rPr>
              <a:pPr/>
              <a:t>1</a:t>
            </a:fld>
            <a:endParaRPr lang="en-US" dirty="0">
              <a:solidFill>
                <a:prstClr val="white"/>
              </a:solidFill>
            </a:endParaRPr>
          </a:p>
        </p:txBody>
      </p:sp>
      <p:sp>
        <p:nvSpPr>
          <p:cNvPr id="5" name="Footer Placeholder 4">
            <a:extLst>
              <a:ext uri="{FF2B5EF4-FFF2-40B4-BE49-F238E27FC236}">
                <a16:creationId xmlns="" xmlns:a16="http://schemas.microsoft.com/office/drawing/2014/main" id="{2B26884E-F42E-498D-A6E3-7C38A304F633}"/>
              </a:ext>
            </a:extLst>
          </p:cNvPr>
          <p:cNvSpPr>
            <a:spLocks noGrp="1"/>
          </p:cNvSpPr>
          <p:nvPr>
            <p:ph type="ftr" sz="quarter" idx="3"/>
          </p:nvPr>
        </p:nvSpPr>
        <p:spPr/>
        <p:txBody>
          <a:bodyPr/>
          <a:lstStyle/>
          <a:p>
            <a:r>
              <a:rPr lang="en-US">
                <a:solidFill>
                  <a:srgbClr val="00458A"/>
                </a:solidFill>
              </a:rPr>
              <a:t>WWW.BETTERINVESTING.ORG</a:t>
            </a:r>
            <a:endParaRPr lang="en-US" dirty="0">
              <a:solidFill>
                <a:srgbClr val="00458A"/>
              </a:solidFill>
            </a:endParaRPr>
          </a:p>
        </p:txBody>
      </p:sp>
      <p:sp>
        <p:nvSpPr>
          <p:cNvPr id="7" name="Subtitle 6">
            <a:extLst>
              <a:ext uri="{FF2B5EF4-FFF2-40B4-BE49-F238E27FC236}">
                <a16:creationId xmlns="" xmlns:a16="http://schemas.microsoft.com/office/drawing/2014/main" id="{C26F4AC3-CF49-4B60-A3AF-F6014B72D6DB}"/>
              </a:ext>
            </a:extLst>
          </p:cNvPr>
          <p:cNvSpPr>
            <a:spLocks noGrp="1"/>
          </p:cNvSpPr>
          <p:nvPr>
            <p:ph type="subTitle" idx="1"/>
          </p:nvPr>
        </p:nvSpPr>
        <p:spPr>
          <a:xfrm>
            <a:off x="3936076" y="2276039"/>
            <a:ext cx="5843847" cy="2096193"/>
          </a:xfrm>
        </p:spPr>
        <p:txBody>
          <a:bodyPr>
            <a:normAutofit lnSpcReduction="10000"/>
          </a:bodyPr>
          <a:lstStyle/>
          <a:p>
            <a:pPr algn="ctr"/>
            <a:r>
              <a:rPr lang="en-US" sz="3400" dirty="0" smtClean="0"/>
              <a:t>For: Tropix ‘NVestors</a:t>
            </a:r>
          </a:p>
          <a:p>
            <a:pPr algn="ctr"/>
            <a:r>
              <a:rPr lang="en-US" sz="3000" dirty="0" smtClean="0"/>
              <a:t>From: Sheryl Patterson</a:t>
            </a:r>
            <a:r>
              <a:rPr lang="en-US" sz="3000" dirty="0"/>
              <a:t/>
            </a:r>
            <a:br>
              <a:rPr lang="en-US" sz="3000" dirty="0"/>
            </a:br>
            <a:r>
              <a:rPr lang="en-US" sz="3000" dirty="0" smtClean="0"/>
              <a:t>Director DC </a:t>
            </a:r>
            <a:r>
              <a:rPr lang="en-US" sz="3000" dirty="0"/>
              <a:t>Regional </a:t>
            </a:r>
            <a:r>
              <a:rPr lang="en-US" sz="3000" dirty="0" smtClean="0"/>
              <a:t>Chapter</a:t>
            </a:r>
          </a:p>
          <a:p>
            <a:pPr algn="ctr"/>
            <a:r>
              <a:rPr lang="en-US" sz="3000" dirty="0" smtClean="0"/>
              <a:t>srap14@gmail.com</a:t>
            </a:r>
            <a:endParaRPr lang="en-US" sz="3000" dirty="0"/>
          </a:p>
          <a:p>
            <a:pPr algn="ctr"/>
            <a:endParaRPr lang="en-US" dirty="0"/>
          </a:p>
        </p:txBody>
      </p:sp>
      <p:sp>
        <p:nvSpPr>
          <p:cNvPr id="2" name="TextBox 1"/>
          <p:cNvSpPr txBox="1"/>
          <p:nvPr/>
        </p:nvSpPr>
        <p:spPr>
          <a:xfrm>
            <a:off x="3994584" y="5200471"/>
            <a:ext cx="6380339" cy="830997"/>
          </a:xfrm>
          <a:prstGeom prst="rect">
            <a:avLst/>
          </a:prstGeom>
          <a:noFill/>
        </p:spPr>
        <p:txBody>
          <a:bodyPr wrap="square" rtlCol="0">
            <a:spAutoFit/>
          </a:bodyPr>
          <a:lstStyle/>
          <a:p>
            <a:pPr algn="ctr"/>
            <a:r>
              <a:rPr lang="en-US" sz="2400" dirty="0"/>
              <a:t>With recognition for slide development to:               </a:t>
            </a:r>
            <a:r>
              <a:rPr lang="en-US" sz="2400" dirty="0" smtClean="0"/>
              <a:t>                        Chris Kirsop, President Puget Sound Chapter </a:t>
            </a:r>
            <a:endParaRPr lang="en-US" sz="2400" dirty="0"/>
          </a:p>
        </p:txBody>
      </p:sp>
    </p:spTree>
    <p:extLst>
      <p:ext uri="{BB962C8B-B14F-4D97-AF65-F5344CB8AC3E}">
        <p14:creationId xmlns:p14="http://schemas.microsoft.com/office/powerpoint/2010/main" val="365670575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0" dirty="0">
                <a:latin typeface="Calibri" panose="020F0502020204030204" pitchFamily="34" charset="0"/>
              </a:rPr>
              <a:t>Portfolio Evaluation Review Technique</a:t>
            </a:r>
            <a:endParaRPr lang="en-US" dirty="0"/>
          </a:p>
        </p:txBody>
      </p:sp>
      <p:sp>
        <p:nvSpPr>
          <p:cNvPr id="3" name="Footer Placeholder 2"/>
          <p:cNvSpPr>
            <a:spLocks noGrp="1"/>
          </p:cNvSpPr>
          <p:nvPr>
            <p:ph type="ftr" sz="quarter" idx="11"/>
          </p:nvPr>
        </p:nvSpPr>
        <p:spPr/>
        <p:txBody>
          <a:bodyPr/>
          <a:lstStyle/>
          <a:p>
            <a:r>
              <a:rPr lang="fr-FR" smtClean="0"/>
              <a:t>WWW.BETTERINVESTING.ORG</a:t>
            </a:r>
            <a:endParaRPr lang="en-US" dirty="0"/>
          </a:p>
        </p:txBody>
      </p:sp>
      <p:sp>
        <p:nvSpPr>
          <p:cNvPr id="4" name="Slide Number Placeholder 3"/>
          <p:cNvSpPr>
            <a:spLocks noGrp="1"/>
          </p:cNvSpPr>
          <p:nvPr>
            <p:ph type="sldNum" sz="quarter" idx="12"/>
          </p:nvPr>
        </p:nvSpPr>
        <p:spPr/>
        <p:txBody>
          <a:bodyPr/>
          <a:lstStyle/>
          <a:p>
            <a:fld id="{B7C7DEAE-B1FF-4F0D-9790-23B38FF51CAA}" type="slidenum">
              <a:rPr lang="en-US" smtClean="0"/>
              <a:pPr/>
              <a:t>10</a:t>
            </a:fld>
            <a:endParaRPr lang="en-US" dirty="0"/>
          </a:p>
        </p:txBody>
      </p:sp>
      <p:sp>
        <p:nvSpPr>
          <p:cNvPr id="5" name="Rectangle 4"/>
          <p:cNvSpPr/>
          <p:nvPr/>
        </p:nvSpPr>
        <p:spPr>
          <a:xfrm>
            <a:off x="474133" y="1754355"/>
            <a:ext cx="11226800" cy="4893647"/>
          </a:xfrm>
          <a:prstGeom prst="rect">
            <a:avLst/>
          </a:prstGeom>
        </p:spPr>
        <p:txBody>
          <a:bodyPr wrap="square">
            <a:spAutoFit/>
          </a:bodyPr>
          <a:lstStyle/>
          <a:p>
            <a:r>
              <a:rPr lang="en-US" sz="2400" b="0" i="0" u="none" strike="noStrike" baseline="0" dirty="0" smtClean="0">
                <a:latin typeface="ArialMT"/>
              </a:rPr>
              <a:t>•   </a:t>
            </a:r>
            <a:r>
              <a:rPr lang="en-US" sz="2400" b="0" i="0" u="none" strike="noStrike" baseline="0" dirty="0" smtClean="0">
                <a:latin typeface="Calibri" panose="020F0502020204030204" pitchFamily="34" charset="0"/>
              </a:rPr>
              <a:t>The PERT Report pulls together all of the info from our SSGs into one convenient place</a:t>
            </a:r>
          </a:p>
          <a:p>
            <a:r>
              <a:rPr lang="en-US" sz="2400" b="0" i="0" u="none" strike="noStrike" baseline="0" dirty="0" smtClean="0">
                <a:latin typeface="ArialMT"/>
              </a:rPr>
              <a:t>      – </a:t>
            </a:r>
            <a:r>
              <a:rPr lang="en-US" sz="2400" b="0" i="0" u="none" strike="noStrike" baseline="0" dirty="0" smtClean="0">
                <a:latin typeface="Calibri" panose="020F0502020204030204" pitchFamily="34" charset="0"/>
              </a:rPr>
              <a:t>The PERT Report contains A LOT of information</a:t>
            </a:r>
          </a:p>
          <a:p>
            <a:r>
              <a:rPr lang="en-US" sz="2400" b="0" i="0" u="none" strike="noStrike" baseline="0" dirty="0" smtClean="0">
                <a:latin typeface="ArialMT"/>
              </a:rPr>
              <a:t>      – </a:t>
            </a:r>
            <a:r>
              <a:rPr lang="en-US" sz="2400" b="0" i="0" u="none" strike="noStrike" baseline="0" dirty="0" smtClean="0">
                <a:latin typeface="Calibri" panose="020F0502020204030204" pitchFamily="34" charset="0"/>
              </a:rPr>
              <a:t>Quality related information</a:t>
            </a:r>
          </a:p>
          <a:p>
            <a:r>
              <a:rPr lang="en-US" sz="2400" b="0" i="0" u="none" strike="noStrike" baseline="0" dirty="0" smtClean="0">
                <a:latin typeface="ArialMT"/>
              </a:rPr>
              <a:t>•   </a:t>
            </a:r>
            <a:r>
              <a:rPr lang="en-US" sz="2400" b="0" i="0" u="none" strike="noStrike" baseline="0" dirty="0" smtClean="0">
                <a:latin typeface="Calibri" panose="020F0502020204030204" pitchFamily="34" charset="0"/>
              </a:rPr>
              <a:t>We can monitor how our companies are doing as compared to the judgments that we</a:t>
            </a:r>
            <a:br>
              <a:rPr lang="en-US" sz="2400" b="0" i="0" u="none" strike="noStrike" baseline="0" dirty="0" smtClean="0">
                <a:latin typeface="Calibri" panose="020F0502020204030204" pitchFamily="34" charset="0"/>
              </a:rPr>
            </a:br>
            <a:r>
              <a:rPr lang="en-US" sz="2400" b="0" i="0" u="none" strike="noStrike" baseline="0" dirty="0" smtClean="0">
                <a:latin typeface="Calibri" panose="020F0502020204030204" pitchFamily="34" charset="0"/>
              </a:rPr>
              <a:t>      made on our SSGs for our Sales growth estimates and our Earnings growth estimates.</a:t>
            </a:r>
          </a:p>
          <a:p>
            <a:r>
              <a:rPr lang="en-US" sz="2400" b="0" i="0" u="none" strike="noStrike" baseline="0" dirty="0" smtClean="0">
                <a:latin typeface="ArialMT"/>
              </a:rPr>
              <a:t>     – </a:t>
            </a:r>
            <a:r>
              <a:rPr lang="en-US" sz="2400" b="0" i="0" u="none" strike="noStrike" baseline="0" dirty="0" smtClean="0">
                <a:latin typeface="Calibri" panose="020F0502020204030204" pitchFamily="34" charset="0"/>
              </a:rPr>
              <a:t>Value related information</a:t>
            </a:r>
          </a:p>
          <a:p>
            <a:r>
              <a:rPr lang="en-US" sz="2400" b="0" i="0" u="none" strike="noStrike" baseline="0" dirty="0" smtClean="0">
                <a:latin typeface="ArialMT"/>
              </a:rPr>
              <a:t>•   </a:t>
            </a:r>
            <a:r>
              <a:rPr lang="en-US" sz="2400" b="0" i="0" u="none" strike="noStrike" baseline="0" dirty="0" smtClean="0">
                <a:latin typeface="Calibri" panose="020F0502020204030204" pitchFamily="34" charset="0"/>
              </a:rPr>
              <a:t>We can monitor how our companies are looking from a Potential Total Return </a:t>
            </a:r>
            <a:br>
              <a:rPr lang="en-US" sz="2400" b="0" i="0" u="none" strike="noStrike" baseline="0" dirty="0" smtClean="0">
                <a:latin typeface="Calibri" panose="020F0502020204030204" pitchFamily="34" charset="0"/>
              </a:rPr>
            </a:br>
            <a:r>
              <a:rPr lang="en-US" sz="2400" b="0" i="0" u="none" strike="noStrike" baseline="0" dirty="0" smtClean="0">
                <a:latin typeface="Calibri" panose="020F0502020204030204" pitchFamily="34" charset="0"/>
              </a:rPr>
              <a:t>      standpoint</a:t>
            </a:r>
          </a:p>
          <a:p>
            <a:r>
              <a:rPr lang="en-US" sz="2400" b="0" i="0" u="none" strike="noStrike" baseline="0" dirty="0" smtClean="0">
                <a:latin typeface="ArialMT"/>
              </a:rPr>
              <a:t>•   </a:t>
            </a:r>
            <a:r>
              <a:rPr lang="en-US" sz="2400" b="0" i="0" u="none" strike="noStrike" baseline="0" dirty="0" smtClean="0">
                <a:latin typeface="Calibri" panose="020F0502020204030204" pitchFamily="34" charset="0"/>
              </a:rPr>
              <a:t>This is how we weed the garden or achieve the additional 5% of portfolio return to go</a:t>
            </a:r>
            <a:br>
              <a:rPr lang="en-US" sz="2400" b="0" i="0" u="none" strike="noStrike" baseline="0" dirty="0" smtClean="0">
                <a:latin typeface="Calibri" panose="020F0502020204030204" pitchFamily="34" charset="0"/>
              </a:rPr>
            </a:br>
            <a:r>
              <a:rPr lang="en-US" sz="2400" b="0" i="0" u="none" strike="noStrike" baseline="0" dirty="0" smtClean="0">
                <a:latin typeface="Calibri" panose="020F0502020204030204" pitchFamily="34" charset="0"/>
              </a:rPr>
              <a:t>      with our 10%, or better, portfolio growth rates</a:t>
            </a:r>
          </a:p>
          <a:p>
            <a:endParaRPr lang="en-US" sz="2400" b="0" i="0" u="none" strike="noStrike" baseline="0" dirty="0" smtClean="0">
              <a:latin typeface="Calibri" panose="020F0502020204030204" pitchFamily="34" charset="0"/>
            </a:endParaRPr>
          </a:p>
          <a:p>
            <a:r>
              <a:rPr lang="en-US" sz="2400" b="0" i="0" u="none" strike="noStrike" baseline="0" dirty="0" smtClean="0">
                <a:latin typeface="ArialMT"/>
              </a:rPr>
              <a:t>•   </a:t>
            </a:r>
            <a:r>
              <a:rPr lang="en-US" sz="2400" b="0" i="0" u="none" strike="noStrike" baseline="0" dirty="0" smtClean="0">
                <a:latin typeface="Calibri" panose="020F0502020204030204" pitchFamily="34" charset="0"/>
              </a:rPr>
              <a:t>This is how we keep our portfolio humming along towards the BetterInvesting stated</a:t>
            </a:r>
            <a:br>
              <a:rPr lang="en-US" sz="2400" b="0" i="0" u="none" strike="noStrike" baseline="0" dirty="0" smtClean="0">
                <a:latin typeface="Calibri" panose="020F0502020204030204" pitchFamily="34" charset="0"/>
              </a:rPr>
            </a:br>
            <a:r>
              <a:rPr lang="en-US" sz="2400" b="0" i="0" u="none" strike="noStrike" baseline="0" dirty="0" smtClean="0">
                <a:latin typeface="Calibri" panose="020F0502020204030204" pitchFamily="34" charset="0"/>
              </a:rPr>
              <a:t>      goal of a 15% return per year</a:t>
            </a:r>
            <a:endParaRPr lang="en-US" sz="2400" dirty="0"/>
          </a:p>
        </p:txBody>
      </p:sp>
    </p:spTree>
    <p:extLst>
      <p:ext uri="{BB962C8B-B14F-4D97-AF65-F5344CB8AC3E}">
        <p14:creationId xmlns:p14="http://schemas.microsoft.com/office/powerpoint/2010/main" val="200366226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381001"/>
            <a:ext cx="11582400" cy="774032"/>
          </a:xfrm>
        </p:spPr>
        <p:txBody>
          <a:bodyPr/>
          <a:lstStyle/>
          <a:p>
            <a:pPr algn="ctr"/>
            <a:r>
              <a:rPr lang="en-US" dirty="0" smtClean="0"/>
              <a:t>Pert Report Quality Rating</a:t>
            </a:r>
            <a:endParaRPr lang="en-US" dirty="0"/>
          </a:p>
        </p:txBody>
      </p:sp>
      <p:sp>
        <p:nvSpPr>
          <p:cNvPr id="3" name="Footer Placeholder 2"/>
          <p:cNvSpPr>
            <a:spLocks noGrp="1"/>
          </p:cNvSpPr>
          <p:nvPr>
            <p:ph type="ftr" sz="quarter" idx="11"/>
          </p:nvPr>
        </p:nvSpPr>
        <p:spPr/>
        <p:txBody>
          <a:bodyPr/>
          <a:lstStyle/>
          <a:p>
            <a:r>
              <a:rPr lang="fr-FR" smtClean="0"/>
              <a:t>WWW.BETTERINVESTING.ORG</a:t>
            </a:r>
            <a:endParaRPr lang="en-US" dirty="0"/>
          </a:p>
        </p:txBody>
      </p:sp>
      <p:sp>
        <p:nvSpPr>
          <p:cNvPr id="4" name="Slide Number Placeholder 3"/>
          <p:cNvSpPr>
            <a:spLocks noGrp="1"/>
          </p:cNvSpPr>
          <p:nvPr>
            <p:ph type="sldNum" sz="quarter" idx="12"/>
          </p:nvPr>
        </p:nvSpPr>
        <p:spPr/>
        <p:txBody>
          <a:bodyPr/>
          <a:lstStyle/>
          <a:p>
            <a:fld id="{B7C7DEAE-B1FF-4F0D-9790-23B38FF51CAA}" type="slidenum">
              <a:rPr lang="en-US" smtClean="0"/>
              <a:pPr/>
              <a:t>11</a:t>
            </a:fld>
            <a:endParaRPr lang="en-US" dirty="0"/>
          </a:p>
        </p:txBody>
      </p:sp>
      <p:pic>
        <p:nvPicPr>
          <p:cNvPr id="5" name="Picture 4"/>
          <p:cNvPicPr>
            <a:picLocks noChangeAspect="1"/>
          </p:cNvPicPr>
          <p:nvPr/>
        </p:nvPicPr>
        <p:blipFill>
          <a:blip r:embed="rId3"/>
          <a:stretch>
            <a:fillRect/>
          </a:stretch>
        </p:blipFill>
        <p:spPr>
          <a:xfrm>
            <a:off x="449180" y="1160799"/>
            <a:ext cx="11149262" cy="5448547"/>
          </a:xfrm>
          <a:prstGeom prst="rect">
            <a:avLst/>
          </a:prstGeom>
        </p:spPr>
      </p:pic>
    </p:spTree>
    <p:extLst>
      <p:ext uri="{BB962C8B-B14F-4D97-AF65-F5344CB8AC3E}">
        <p14:creationId xmlns:p14="http://schemas.microsoft.com/office/powerpoint/2010/main" val="290844770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r>
              <a:rPr lang="fr-FR" smtClean="0"/>
              <a:t>WWW.BETTERINVESTING.ORG</a:t>
            </a:r>
            <a:endParaRPr lang="en-US" dirty="0"/>
          </a:p>
        </p:txBody>
      </p:sp>
      <p:sp>
        <p:nvSpPr>
          <p:cNvPr id="4" name="Slide Number Placeholder 3"/>
          <p:cNvSpPr>
            <a:spLocks noGrp="1"/>
          </p:cNvSpPr>
          <p:nvPr>
            <p:ph type="sldNum" sz="quarter" idx="12"/>
          </p:nvPr>
        </p:nvSpPr>
        <p:spPr/>
        <p:txBody>
          <a:bodyPr/>
          <a:lstStyle/>
          <a:p>
            <a:fld id="{B7C7DEAE-B1FF-4F0D-9790-23B38FF51CAA}" type="slidenum">
              <a:rPr lang="en-US" smtClean="0"/>
              <a:pPr/>
              <a:t>12</a:t>
            </a:fld>
            <a:endParaRPr lang="en-US" dirty="0"/>
          </a:p>
        </p:txBody>
      </p:sp>
      <p:pic>
        <p:nvPicPr>
          <p:cNvPr id="7" name="Picture 6"/>
          <p:cNvPicPr>
            <a:picLocks noChangeAspect="1"/>
          </p:cNvPicPr>
          <p:nvPr/>
        </p:nvPicPr>
        <p:blipFill>
          <a:blip r:embed="rId3"/>
          <a:stretch>
            <a:fillRect/>
          </a:stretch>
        </p:blipFill>
        <p:spPr>
          <a:xfrm>
            <a:off x="497306" y="638174"/>
            <a:ext cx="11369258" cy="1559593"/>
          </a:xfrm>
          <a:prstGeom prst="rect">
            <a:avLst/>
          </a:prstGeom>
        </p:spPr>
      </p:pic>
      <p:pic>
        <p:nvPicPr>
          <p:cNvPr id="2" name="Picture 1"/>
          <p:cNvPicPr>
            <a:picLocks noChangeAspect="1"/>
          </p:cNvPicPr>
          <p:nvPr/>
        </p:nvPicPr>
        <p:blipFill>
          <a:blip r:embed="rId4"/>
          <a:stretch>
            <a:fillRect/>
          </a:stretch>
        </p:blipFill>
        <p:spPr>
          <a:xfrm>
            <a:off x="516356" y="5735781"/>
            <a:ext cx="10389942" cy="919250"/>
          </a:xfrm>
          <a:prstGeom prst="rect">
            <a:avLst/>
          </a:prstGeom>
        </p:spPr>
      </p:pic>
      <p:pic>
        <p:nvPicPr>
          <p:cNvPr id="8" name="Picture 7"/>
          <p:cNvPicPr>
            <a:picLocks noChangeAspect="1"/>
          </p:cNvPicPr>
          <p:nvPr/>
        </p:nvPicPr>
        <p:blipFill>
          <a:blip r:embed="rId5"/>
          <a:stretch>
            <a:fillRect/>
          </a:stretch>
        </p:blipFill>
        <p:spPr>
          <a:xfrm>
            <a:off x="516356" y="2197766"/>
            <a:ext cx="10389942" cy="3538015"/>
          </a:xfrm>
          <a:prstGeom prst="rect">
            <a:avLst/>
          </a:prstGeom>
        </p:spPr>
      </p:pic>
      <p:pic>
        <p:nvPicPr>
          <p:cNvPr id="9" name="Picture 8"/>
          <p:cNvPicPr>
            <a:picLocks noChangeAspect="1"/>
          </p:cNvPicPr>
          <p:nvPr/>
        </p:nvPicPr>
        <p:blipFill>
          <a:blip r:embed="rId6"/>
          <a:stretch>
            <a:fillRect/>
          </a:stretch>
        </p:blipFill>
        <p:spPr>
          <a:xfrm>
            <a:off x="10925348" y="2197765"/>
            <a:ext cx="960266" cy="3538015"/>
          </a:xfrm>
          <a:prstGeom prst="rect">
            <a:avLst/>
          </a:prstGeom>
        </p:spPr>
      </p:pic>
      <p:pic>
        <p:nvPicPr>
          <p:cNvPr id="10" name="Picture 9"/>
          <p:cNvPicPr>
            <a:picLocks noChangeAspect="1"/>
          </p:cNvPicPr>
          <p:nvPr/>
        </p:nvPicPr>
        <p:blipFill>
          <a:blip r:embed="rId7"/>
          <a:stretch>
            <a:fillRect/>
          </a:stretch>
        </p:blipFill>
        <p:spPr>
          <a:xfrm>
            <a:off x="11355174" y="5735781"/>
            <a:ext cx="760765" cy="919250"/>
          </a:xfrm>
          <a:prstGeom prst="rect">
            <a:avLst/>
          </a:prstGeom>
        </p:spPr>
      </p:pic>
    </p:spTree>
    <p:extLst>
      <p:ext uri="{BB962C8B-B14F-4D97-AF65-F5344CB8AC3E}">
        <p14:creationId xmlns:p14="http://schemas.microsoft.com/office/powerpoint/2010/main" val="4206424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Pert Report Quality Rating</a:t>
            </a:r>
          </a:p>
        </p:txBody>
      </p:sp>
      <p:sp>
        <p:nvSpPr>
          <p:cNvPr id="3" name="Footer Placeholder 2"/>
          <p:cNvSpPr>
            <a:spLocks noGrp="1"/>
          </p:cNvSpPr>
          <p:nvPr>
            <p:ph type="ftr" sz="quarter" idx="11"/>
          </p:nvPr>
        </p:nvSpPr>
        <p:spPr/>
        <p:txBody>
          <a:bodyPr/>
          <a:lstStyle/>
          <a:p>
            <a:r>
              <a:rPr lang="fr-FR" smtClean="0"/>
              <a:t>WWW.BETTERINVESTING.ORG</a:t>
            </a:r>
            <a:endParaRPr lang="en-US" dirty="0"/>
          </a:p>
        </p:txBody>
      </p:sp>
      <p:sp>
        <p:nvSpPr>
          <p:cNvPr id="4" name="Slide Number Placeholder 3"/>
          <p:cNvSpPr>
            <a:spLocks noGrp="1"/>
          </p:cNvSpPr>
          <p:nvPr>
            <p:ph type="sldNum" sz="quarter" idx="12"/>
          </p:nvPr>
        </p:nvSpPr>
        <p:spPr/>
        <p:txBody>
          <a:bodyPr/>
          <a:lstStyle/>
          <a:p>
            <a:fld id="{B7C7DEAE-B1FF-4F0D-9790-23B38FF51CAA}" type="slidenum">
              <a:rPr lang="en-US" smtClean="0"/>
              <a:pPr/>
              <a:t>13</a:t>
            </a:fld>
            <a:endParaRPr lang="en-US" dirty="0"/>
          </a:p>
        </p:txBody>
      </p:sp>
      <p:sp>
        <p:nvSpPr>
          <p:cNvPr id="5" name="TextBox 4"/>
          <p:cNvSpPr txBox="1"/>
          <p:nvPr/>
        </p:nvSpPr>
        <p:spPr>
          <a:xfrm>
            <a:off x="433137" y="1925053"/>
            <a:ext cx="11325726" cy="4031873"/>
          </a:xfrm>
          <a:prstGeom prst="rect">
            <a:avLst/>
          </a:prstGeom>
          <a:noFill/>
        </p:spPr>
        <p:txBody>
          <a:bodyPr wrap="square" rtlCol="0">
            <a:spAutoFit/>
          </a:bodyPr>
          <a:lstStyle/>
          <a:p>
            <a:r>
              <a:rPr lang="en-US" sz="3200" dirty="0"/>
              <a:t>• </a:t>
            </a:r>
            <a:r>
              <a:rPr lang="en-US" sz="3200" dirty="0" smtClean="0"/>
              <a:t>  Four </a:t>
            </a:r>
            <a:r>
              <a:rPr lang="en-US" sz="3200" dirty="0"/>
              <a:t>times a year, when a company reports earnings</a:t>
            </a:r>
            <a:r>
              <a:rPr lang="en-US" sz="3200" dirty="0" smtClean="0"/>
              <a:t>, our</a:t>
            </a:r>
            <a:br>
              <a:rPr lang="en-US" sz="3200" dirty="0" smtClean="0"/>
            </a:br>
            <a:r>
              <a:rPr lang="en-US" sz="3200" dirty="0" smtClean="0"/>
              <a:t>    job </a:t>
            </a:r>
            <a:r>
              <a:rPr lang="en-US" sz="3200" dirty="0"/>
              <a:t>is to review the PERT Report for the </a:t>
            </a:r>
            <a:r>
              <a:rPr lang="en-US" sz="3200" dirty="0" smtClean="0"/>
              <a:t>magenta colored</a:t>
            </a:r>
            <a:br>
              <a:rPr lang="en-US" sz="3200" dirty="0" smtClean="0"/>
            </a:br>
            <a:r>
              <a:rPr lang="en-US" sz="3200" dirty="0" smtClean="0"/>
              <a:t>    fields</a:t>
            </a:r>
          </a:p>
          <a:p>
            <a:endParaRPr lang="en-US" sz="3200" dirty="0"/>
          </a:p>
          <a:p>
            <a:r>
              <a:rPr lang="en-US" sz="3200" dirty="0"/>
              <a:t>• </a:t>
            </a:r>
            <a:r>
              <a:rPr lang="en-US" sz="3200" dirty="0" smtClean="0"/>
              <a:t>  The </a:t>
            </a:r>
            <a:r>
              <a:rPr lang="en-US" sz="3200" dirty="0"/>
              <a:t>magenta colored fields represent a </a:t>
            </a:r>
            <a:r>
              <a:rPr lang="en-US" sz="3200" b="1" u="sng" dirty="0" smtClean="0"/>
              <a:t>shortfall between</a:t>
            </a:r>
            <a:r>
              <a:rPr lang="en-US" sz="3200" dirty="0" smtClean="0"/>
              <a:t/>
            </a:r>
            <a:br>
              <a:rPr lang="en-US" sz="3200" dirty="0" smtClean="0"/>
            </a:br>
            <a:r>
              <a:rPr lang="en-US" sz="3200" dirty="0" smtClean="0"/>
              <a:t>     </a:t>
            </a:r>
            <a:r>
              <a:rPr lang="en-US" sz="3200" dirty="0"/>
              <a:t>the </a:t>
            </a:r>
            <a:r>
              <a:rPr lang="en-US" sz="3200" b="1" u="sng" dirty="0"/>
              <a:t>earnings growth rate </a:t>
            </a:r>
            <a:r>
              <a:rPr lang="en-US" sz="3200" dirty="0"/>
              <a:t>that we </a:t>
            </a:r>
            <a:r>
              <a:rPr lang="en-US" sz="3200" b="1" u="sng" dirty="0" smtClean="0"/>
              <a:t>expected </a:t>
            </a:r>
            <a:r>
              <a:rPr lang="en-US" sz="3200" dirty="0" smtClean="0"/>
              <a:t>the company</a:t>
            </a:r>
            <a:br>
              <a:rPr lang="en-US" sz="3200" dirty="0" smtClean="0"/>
            </a:br>
            <a:r>
              <a:rPr lang="en-US" sz="3200" dirty="0" smtClean="0"/>
              <a:t>     to achieve </a:t>
            </a:r>
            <a:r>
              <a:rPr lang="en-US" sz="3200" dirty="0"/>
              <a:t>and the growth rates </a:t>
            </a:r>
            <a:r>
              <a:rPr lang="en-US" sz="3200" dirty="0" smtClean="0"/>
              <a:t>that the </a:t>
            </a:r>
            <a:r>
              <a:rPr lang="en-US" sz="3200" dirty="0"/>
              <a:t>company </a:t>
            </a:r>
            <a:r>
              <a:rPr lang="en-US" sz="3200" b="1" u="sng" dirty="0" smtClean="0"/>
              <a:t>actually</a:t>
            </a:r>
            <a:r>
              <a:rPr lang="en-US" sz="3200" dirty="0" smtClean="0"/>
              <a:t/>
            </a:r>
            <a:br>
              <a:rPr lang="en-US" sz="3200" dirty="0" smtClean="0"/>
            </a:br>
            <a:r>
              <a:rPr lang="en-US" sz="3200" dirty="0" smtClean="0"/>
              <a:t>     </a:t>
            </a:r>
            <a:r>
              <a:rPr lang="en-US" sz="3200" b="1" u="sng" dirty="0"/>
              <a:t>achieved</a:t>
            </a:r>
          </a:p>
        </p:txBody>
      </p:sp>
    </p:spTree>
    <p:extLst>
      <p:ext uri="{BB962C8B-B14F-4D97-AF65-F5344CB8AC3E}">
        <p14:creationId xmlns:p14="http://schemas.microsoft.com/office/powerpoint/2010/main" val="192413947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r>
              <a:rPr lang="fr-FR" smtClean="0"/>
              <a:t>WWW.BETTERINVESTING.ORG</a:t>
            </a:r>
            <a:endParaRPr lang="en-US" dirty="0"/>
          </a:p>
        </p:txBody>
      </p:sp>
      <p:sp>
        <p:nvSpPr>
          <p:cNvPr id="4" name="Slide Number Placeholder 3"/>
          <p:cNvSpPr>
            <a:spLocks noGrp="1"/>
          </p:cNvSpPr>
          <p:nvPr>
            <p:ph type="sldNum" sz="quarter" idx="12"/>
          </p:nvPr>
        </p:nvSpPr>
        <p:spPr/>
        <p:txBody>
          <a:bodyPr/>
          <a:lstStyle/>
          <a:p>
            <a:fld id="{B7C7DEAE-B1FF-4F0D-9790-23B38FF51CAA}" type="slidenum">
              <a:rPr lang="en-US" smtClean="0"/>
              <a:pPr/>
              <a:t>14</a:t>
            </a:fld>
            <a:endParaRPr lang="en-US" dirty="0"/>
          </a:p>
        </p:txBody>
      </p:sp>
      <p:pic>
        <p:nvPicPr>
          <p:cNvPr id="5" name="Picture 4"/>
          <p:cNvPicPr>
            <a:picLocks noChangeAspect="1"/>
          </p:cNvPicPr>
          <p:nvPr/>
        </p:nvPicPr>
        <p:blipFill>
          <a:blip r:embed="rId3"/>
          <a:stretch>
            <a:fillRect/>
          </a:stretch>
        </p:blipFill>
        <p:spPr>
          <a:xfrm>
            <a:off x="497305" y="2197766"/>
            <a:ext cx="10427370" cy="4304047"/>
          </a:xfrm>
          <a:prstGeom prst="rect">
            <a:avLst/>
          </a:prstGeom>
        </p:spPr>
      </p:pic>
      <p:pic>
        <p:nvPicPr>
          <p:cNvPr id="7" name="Picture 6"/>
          <p:cNvPicPr>
            <a:picLocks noChangeAspect="1"/>
          </p:cNvPicPr>
          <p:nvPr/>
        </p:nvPicPr>
        <p:blipFill>
          <a:blip r:embed="rId4"/>
          <a:stretch>
            <a:fillRect/>
          </a:stretch>
        </p:blipFill>
        <p:spPr>
          <a:xfrm>
            <a:off x="497306" y="638174"/>
            <a:ext cx="11369258" cy="1559593"/>
          </a:xfrm>
          <a:prstGeom prst="rect">
            <a:avLst/>
          </a:prstGeom>
        </p:spPr>
      </p:pic>
      <p:pic>
        <p:nvPicPr>
          <p:cNvPr id="12" name="Picture 11"/>
          <p:cNvPicPr>
            <a:picLocks noChangeAspect="1"/>
          </p:cNvPicPr>
          <p:nvPr/>
        </p:nvPicPr>
        <p:blipFill>
          <a:blip r:embed="rId5"/>
          <a:stretch>
            <a:fillRect/>
          </a:stretch>
        </p:blipFill>
        <p:spPr>
          <a:xfrm>
            <a:off x="10924675" y="2197766"/>
            <a:ext cx="1058778" cy="4304047"/>
          </a:xfrm>
          <a:prstGeom prst="rect">
            <a:avLst/>
          </a:prstGeom>
        </p:spPr>
      </p:pic>
      <p:sp>
        <p:nvSpPr>
          <p:cNvPr id="8" name="Rounded Rectangle 7"/>
          <p:cNvSpPr/>
          <p:nvPr/>
        </p:nvSpPr>
        <p:spPr>
          <a:xfrm>
            <a:off x="5379453" y="5955506"/>
            <a:ext cx="663075" cy="641684"/>
          </a:xfrm>
          <a:prstGeom prst="roundRect">
            <a:avLst/>
          </a:prstGeom>
          <a:noFill/>
          <a:ln w="5715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p:cNvPicPr>
            <a:picLocks noChangeAspect="1"/>
          </p:cNvPicPr>
          <p:nvPr/>
        </p:nvPicPr>
        <p:blipFill>
          <a:blip r:embed="rId6"/>
          <a:stretch>
            <a:fillRect/>
          </a:stretch>
        </p:blipFill>
        <p:spPr>
          <a:xfrm>
            <a:off x="497303" y="5911264"/>
            <a:ext cx="10427371" cy="730168"/>
          </a:xfrm>
          <a:prstGeom prst="rect">
            <a:avLst/>
          </a:prstGeom>
        </p:spPr>
      </p:pic>
      <p:sp>
        <p:nvSpPr>
          <p:cNvPr id="13" name="Rounded Rectangle 12"/>
          <p:cNvSpPr/>
          <p:nvPr/>
        </p:nvSpPr>
        <p:spPr>
          <a:xfrm>
            <a:off x="5379452" y="5923422"/>
            <a:ext cx="663076" cy="641684"/>
          </a:xfrm>
          <a:prstGeom prst="roundRect">
            <a:avLst/>
          </a:prstGeom>
          <a:noFill/>
          <a:ln w="571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ounded Rectangle 13"/>
          <p:cNvSpPr/>
          <p:nvPr/>
        </p:nvSpPr>
        <p:spPr>
          <a:xfrm>
            <a:off x="6705603" y="5911264"/>
            <a:ext cx="772692" cy="641684"/>
          </a:xfrm>
          <a:prstGeom prst="roundRect">
            <a:avLst/>
          </a:prstGeom>
          <a:noFill/>
          <a:ln w="571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ounded Rectangle 14"/>
          <p:cNvSpPr/>
          <p:nvPr/>
        </p:nvSpPr>
        <p:spPr>
          <a:xfrm>
            <a:off x="8206872" y="5923422"/>
            <a:ext cx="663075" cy="641684"/>
          </a:xfrm>
          <a:prstGeom prst="roundRect">
            <a:avLst/>
          </a:prstGeom>
          <a:noFill/>
          <a:ln w="571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ounded Rectangle 15"/>
          <p:cNvSpPr/>
          <p:nvPr/>
        </p:nvSpPr>
        <p:spPr>
          <a:xfrm>
            <a:off x="10241280" y="5860129"/>
            <a:ext cx="663075" cy="641684"/>
          </a:xfrm>
          <a:prstGeom prst="roundRect">
            <a:avLst/>
          </a:prstGeom>
          <a:noFill/>
          <a:ln w="571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7" name="Picture 16"/>
          <p:cNvPicPr>
            <a:picLocks noChangeAspect="1"/>
          </p:cNvPicPr>
          <p:nvPr/>
        </p:nvPicPr>
        <p:blipFill>
          <a:blip r:embed="rId7"/>
          <a:stretch>
            <a:fillRect/>
          </a:stretch>
        </p:blipFill>
        <p:spPr>
          <a:xfrm>
            <a:off x="11034292" y="5828673"/>
            <a:ext cx="969482" cy="768518"/>
          </a:xfrm>
          <a:prstGeom prst="rect">
            <a:avLst/>
          </a:prstGeom>
        </p:spPr>
      </p:pic>
      <p:sp>
        <p:nvSpPr>
          <p:cNvPr id="18" name="Rounded Rectangle 17"/>
          <p:cNvSpPr/>
          <p:nvPr/>
        </p:nvSpPr>
        <p:spPr>
          <a:xfrm>
            <a:off x="11429995" y="5892090"/>
            <a:ext cx="663075" cy="641684"/>
          </a:xfrm>
          <a:prstGeom prst="roundRect">
            <a:avLst/>
          </a:prstGeom>
          <a:noFill/>
          <a:ln w="5715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53108313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r>
              <a:rPr lang="fr-FR" smtClean="0"/>
              <a:t>WWW.BETTERINVESTING.ORG</a:t>
            </a:r>
            <a:endParaRPr lang="en-US" dirty="0"/>
          </a:p>
        </p:txBody>
      </p:sp>
      <p:sp>
        <p:nvSpPr>
          <p:cNvPr id="4" name="Slide Number Placeholder 3"/>
          <p:cNvSpPr>
            <a:spLocks noGrp="1"/>
          </p:cNvSpPr>
          <p:nvPr>
            <p:ph type="sldNum" sz="quarter" idx="12"/>
          </p:nvPr>
        </p:nvSpPr>
        <p:spPr/>
        <p:txBody>
          <a:bodyPr/>
          <a:lstStyle/>
          <a:p>
            <a:fld id="{B7C7DEAE-B1FF-4F0D-9790-23B38FF51CAA}" type="slidenum">
              <a:rPr lang="en-US" smtClean="0"/>
              <a:pPr/>
              <a:t>15</a:t>
            </a:fld>
            <a:endParaRPr lang="en-US" dirty="0"/>
          </a:p>
        </p:txBody>
      </p:sp>
      <p:pic>
        <p:nvPicPr>
          <p:cNvPr id="5" name="Picture 4"/>
          <p:cNvPicPr>
            <a:picLocks noChangeAspect="1"/>
          </p:cNvPicPr>
          <p:nvPr/>
        </p:nvPicPr>
        <p:blipFill>
          <a:blip r:embed="rId3"/>
          <a:stretch>
            <a:fillRect/>
          </a:stretch>
        </p:blipFill>
        <p:spPr>
          <a:xfrm>
            <a:off x="497305" y="2197767"/>
            <a:ext cx="10427370" cy="4304047"/>
          </a:xfrm>
          <a:prstGeom prst="rect">
            <a:avLst/>
          </a:prstGeom>
        </p:spPr>
      </p:pic>
      <p:pic>
        <p:nvPicPr>
          <p:cNvPr id="7" name="Picture 6"/>
          <p:cNvPicPr>
            <a:picLocks noChangeAspect="1"/>
          </p:cNvPicPr>
          <p:nvPr/>
        </p:nvPicPr>
        <p:blipFill>
          <a:blip r:embed="rId4"/>
          <a:stretch>
            <a:fillRect/>
          </a:stretch>
        </p:blipFill>
        <p:spPr>
          <a:xfrm>
            <a:off x="497306" y="638174"/>
            <a:ext cx="11369258" cy="1559593"/>
          </a:xfrm>
          <a:prstGeom prst="rect">
            <a:avLst/>
          </a:prstGeom>
        </p:spPr>
      </p:pic>
      <p:pic>
        <p:nvPicPr>
          <p:cNvPr id="12" name="Picture 11"/>
          <p:cNvPicPr>
            <a:picLocks noChangeAspect="1"/>
          </p:cNvPicPr>
          <p:nvPr/>
        </p:nvPicPr>
        <p:blipFill>
          <a:blip r:embed="rId5"/>
          <a:stretch>
            <a:fillRect/>
          </a:stretch>
        </p:blipFill>
        <p:spPr>
          <a:xfrm>
            <a:off x="10924675" y="2197766"/>
            <a:ext cx="1058778" cy="4304047"/>
          </a:xfrm>
          <a:prstGeom prst="rect">
            <a:avLst/>
          </a:prstGeom>
        </p:spPr>
      </p:pic>
      <p:sp>
        <p:nvSpPr>
          <p:cNvPr id="2" name="Rounded Rectangle 1"/>
          <p:cNvSpPr/>
          <p:nvPr/>
        </p:nvSpPr>
        <p:spPr>
          <a:xfrm>
            <a:off x="11421979" y="4507832"/>
            <a:ext cx="770021" cy="625642"/>
          </a:xfrm>
          <a:prstGeom prst="round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ounded Rectangle 7"/>
          <p:cNvSpPr/>
          <p:nvPr/>
        </p:nvSpPr>
        <p:spPr>
          <a:xfrm>
            <a:off x="8189495" y="4507832"/>
            <a:ext cx="770021" cy="625642"/>
          </a:xfrm>
          <a:prstGeom prst="round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81356438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r>
              <a:rPr lang="fr-FR" smtClean="0"/>
              <a:t>WWW.BETTERINVESTING.ORG</a:t>
            </a:r>
            <a:endParaRPr lang="en-US" dirty="0"/>
          </a:p>
        </p:txBody>
      </p:sp>
      <p:sp>
        <p:nvSpPr>
          <p:cNvPr id="4" name="Slide Number Placeholder 3"/>
          <p:cNvSpPr>
            <a:spLocks noGrp="1"/>
          </p:cNvSpPr>
          <p:nvPr>
            <p:ph type="sldNum" sz="quarter" idx="12"/>
          </p:nvPr>
        </p:nvSpPr>
        <p:spPr/>
        <p:txBody>
          <a:bodyPr/>
          <a:lstStyle/>
          <a:p>
            <a:fld id="{B7C7DEAE-B1FF-4F0D-9790-23B38FF51CAA}" type="slidenum">
              <a:rPr lang="en-US" smtClean="0"/>
              <a:pPr/>
              <a:t>16</a:t>
            </a:fld>
            <a:endParaRPr lang="en-US" dirty="0"/>
          </a:p>
        </p:txBody>
      </p:sp>
      <p:pic>
        <p:nvPicPr>
          <p:cNvPr id="5" name="Picture 4"/>
          <p:cNvPicPr>
            <a:picLocks noChangeAspect="1"/>
          </p:cNvPicPr>
          <p:nvPr/>
        </p:nvPicPr>
        <p:blipFill>
          <a:blip r:embed="rId3"/>
          <a:stretch>
            <a:fillRect/>
          </a:stretch>
        </p:blipFill>
        <p:spPr>
          <a:xfrm>
            <a:off x="497305" y="2197767"/>
            <a:ext cx="10427370" cy="4304047"/>
          </a:xfrm>
          <a:prstGeom prst="rect">
            <a:avLst/>
          </a:prstGeom>
        </p:spPr>
      </p:pic>
      <p:pic>
        <p:nvPicPr>
          <p:cNvPr id="7" name="Picture 6"/>
          <p:cNvPicPr>
            <a:picLocks noChangeAspect="1"/>
          </p:cNvPicPr>
          <p:nvPr/>
        </p:nvPicPr>
        <p:blipFill>
          <a:blip r:embed="rId4"/>
          <a:stretch>
            <a:fillRect/>
          </a:stretch>
        </p:blipFill>
        <p:spPr>
          <a:xfrm>
            <a:off x="497306" y="638174"/>
            <a:ext cx="11369258" cy="1559593"/>
          </a:xfrm>
          <a:prstGeom prst="rect">
            <a:avLst/>
          </a:prstGeom>
        </p:spPr>
      </p:pic>
      <p:pic>
        <p:nvPicPr>
          <p:cNvPr id="12" name="Picture 11"/>
          <p:cNvPicPr>
            <a:picLocks noChangeAspect="1"/>
          </p:cNvPicPr>
          <p:nvPr/>
        </p:nvPicPr>
        <p:blipFill>
          <a:blip r:embed="rId5"/>
          <a:stretch>
            <a:fillRect/>
          </a:stretch>
        </p:blipFill>
        <p:spPr>
          <a:xfrm>
            <a:off x="10924674" y="2197766"/>
            <a:ext cx="1200825" cy="4304047"/>
          </a:xfrm>
          <a:prstGeom prst="rect">
            <a:avLst/>
          </a:prstGeom>
        </p:spPr>
      </p:pic>
      <p:sp>
        <p:nvSpPr>
          <p:cNvPr id="2" name="Rounded Rectangle 1"/>
          <p:cNvSpPr/>
          <p:nvPr/>
        </p:nvSpPr>
        <p:spPr>
          <a:xfrm>
            <a:off x="11338562" y="3790607"/>
            <a:ext cx="786938" cy="532014"/>
          </a:xfrm>
          <a:prstGeom prst="round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ounded Rectangle 7"/>
          <p:cNvSpPr/>
          <p:nvPr/>
        </p:nvSpPr>
        <p:spPr>
          <a:xfrm>
            <a:off x="6714790" y="3829396"/>
            <a:ext cx="786938" cy="532014"/>
          </a:xfrm>
          <a:prstGeom prst="round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ounded Rectangle 8"/>
          <p:cNvSpPr/>
          <p:nvPr/>
        </p:nvSpPr>
        <p:spPr>
          <a:xfrm>
            <a:off x="8135390" y="3817776"/>
            <a:ext cx="786938" cy="532014"/>
          </a:xfrm>
          <a:prstGeom prst="round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ounded Rectangle 9"/>
          <p:cNvSpPr/>
          <p:nvPr/>
        </p:nvSpPr>
        <p:spPr>
          <a:xfrm>
            <a:off x="10148455" y="3793375"/>
            <a:ext cx="786938" cy="532014"/>
          </a:xfrm>
          <a:prstGeom prst="round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ounded Rectangle 10"/>
          <p:cNvSpPr/>
          <p:nvPr/>
        </p:nvSpPr>
        <p:spPr>
          <a:xfrm>
            <a:off x="5262543" y="3793375"/>
            <a:ext cx="786938" cy="532014"/>
          </a:xfrm>
          <a:prstGeom prst="round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2075970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r>
              <a:rPr lang="fr-FR" smtClean="0"/>
              <a:t>WWW.BETTERINVESTING.ORG</a:t>
            </a:r>
            <a:endParaRPr lang="en-US" dirty="0"/>
          </a:p>
        </p:txBody>
      </p:sp>
      <p:sp>
        <p:nvSpPr>
          <p:cNvPr id="4" name="Slide Number Placeholder 3"/>
          <p:cNvSpPr>
            <a:spLocks noGrp="1"/>
          </p:cNvSpPr>
          <p:nvPr>
            <p:ph type="sldNum" sz="quarter" idx="12"/>
          </p:nvPr>
        </p:nvSpPr>
        <p:spPr/>
        <p:txBody>
          <a:bodyPr/>
          <a:lstStyle/>
          <a:p>
            <a:fld id="{B7C7DEAE-B1FF-4F0D-9790-23B38FF51CAA}" type="slidenum">
              <a:rPr lang="en-US" smtClean="0"/>
              <a:pPr/>
              <a:t>17</a:t>
            </a:fld>
            <a:endParaRPr lang="en-US" dirty="0"/>
          </a:p>
        </p:txBody>
      </p:sp>
      <p:pic>
        <p:nvPicPr>
          <p:cNvPr id="7" name="Picture 6"/>
          <p:cNvPicPr>
            <a:picLocks noChangeAspect="1"/>
          </p:cNvPicPr>
          <p:nvPr/>
        </p:nvPicPr>
        <p:blipFill>
          <a:blip r:embed="rId3"/>
          <a:stretch>
            <a:fillRect/>
          </a:stretch>
        </p:blipFill>
        <p:spPr>
          <a:xfrm>
            <a:off x="497306" y="638174"/>
            <a:ext cx="11369258" cy="1559593"/>
          </a:xfrm>
          <a:prstGeom prst="rect">
            <a:avLst/>
          </a:prstGeom>
        </p:spPr>
      </p:pic>
      <p:pic>
        <p:nvPicPr>
          <p:cNvPr id="2" name="Picture 1"/>
          <p:cNvPicPr>
            <a:picLocks noChangeAspect="1"/>
          </p:cNvPicPr>
          <p:nvPr/>
        </p:nvPicPr>
        <p:blipFill>
          <a:blip r:embed="rId4"/>
          <a:stretch>
            <a:fillRect/>
          </a:stretch>
        </p:blipFill>
        <p:spPr>
          <a:xfrm>
            <a:off x="516356" y="5735781"/>
            <a:ext cx="10389942" cy="919250"/>
          </a:xfrm>
          <a:prstGeom prst="rect">
            <a:avLst/>
          </a:prstGeom>
        </p:spPr>
      </p:pic>
      <p:pic>
        <p:nvPicPr>
          <p:cNvPr id="8" name="Picture 7"/>
          <p:cNvPicPr>
            <a:picLocks noChangeAspect="1"/>
          </p:cNvPicPr>
          <p:nvPr/>
        </p:nvPicPr>
        <p:blipFill>
          <a:blip r:embed="rId5"/>
          <a:stretch>
            <a:fillRect/>
          </a:stretch>
        </p:blipFill>
        <p:spPr>
          <a:xfrm>
            <a:off x="516356" y="2197766"/>
            <a:ext cx="10389942" cy="3538015"/>
          </a:xfrm>
          <a:prstGeom prst="rect">
            <a:avLst/>
          </a:prstGeom>
        </p:spPr>
      </p:pic>
      <p:pic>
        <p:nvPicPr>
          <p:cNvPr id="9" name="Picture 8"/>
          <p:cNvPicPr>
            <a:picLocks noChangeAspect="1"/>
          </p:cNvPicPr>
          <p:nvPr/>
        </p:nvPicPr>
        <p:blipFill>
          <a:blip r:embed="rId6"/>
          <a:stretch>
            <a:fillRect/>
          </a:stretch>
        </p:blipFill>
        <p:spPr>
          <a:xfrm>
            <a:off x="10925348" y="2197765"/>
            <a:ext cx="960266" cy="3538015"/>
          </a:xfrm>
          <a:prstGeom prst="rect">
            <a:avLst/>
          </a:prstGeom>
        </p:spPr>
      </p:pic>
      <p:pic>
        <p:nvPicPr>
          <p:cNvPr id="10" name="Picture 9"/>
          <p:cNvPicPr>
            <a:picLocks noChangeAspect="1"/>
          </p:cNvPicPr>
          <p:nvPr/>
        </p:nvPicPr>
        <p:blipFill>
          <a:blip r:embed="rId7"/>
          <a:stretch>
            <a:fillRect/>
          </a:stretch>
        </p:blipFill>
        <p:spPr>
          <a:xfrm>
            <a:off x="11355174" y="5735781"/>
            <a:ext cx="760765" cy="919250"/>
          </a:xfrm>
          <a:prstGeom prst="rect">
            <a:avLst/>
          </a:prstGeom>
        </p:spPr>
      </p:pic>
      <p:sp>
        <p:nvSpPr>
          <p:cNvPr id="5" name="Rectangle 4"/>
          <p:cNvSpPr/>
          <p:nvPr/>
        </p:nvSpPr>
        <p:spPr>
          <a:xfrm>
            <a:off x="11188931" y="3524596"/>
            <a:ext cx="927008" cy="3130435"/>
          </a:xfrm>
          <a:prstGeom prst="rect">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10228350" y="3507148"/>
            <a:ext cx="730256" cy="3130435"/>
          </a:xfrm>
          <a:prstGeom prst="rect">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21623268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 </a:t>
            </a:r>
            <a:endParaRPr lang="en-US" dirty="0"/>
          </a:p>
        </p:txBody>
      </p:sp>
      <p:sp>
        <p:nvSpPr>
          <p:cNvPr id="3" name="Footer Placeholder 2"/>
          <p:cNvSpPr>
            <a:spLocks noGrp="1"/>
          </p:cNvSpPr>
          <p:nvPr>
            <p:ph type="ftr" sz="quarter" idx="11"/>
          </p:nvPr>
        </p:nvSpPr>
        <p:spPr/>
        <p:txBody>
          <a:bodyPr/>
          <a:lstStyle/>
          <a:p>
            <a:r>
              <a:rPr lang="fr-FR" smtClean="0"/>
              <a:t>WWW.BETTERINVESTING.ORG</a:t>
            </a:r>
            <a:endParaRPr lang="en-US" dirty="0"/>
          </a:p>
        </p:txBody>
      </p:sp>
      <p:sp>
        <p:nvSpPr>
          <p:cNvPr id="4" name="Slide Number Placeholder 3"/>
          <p:cNvSpPr>
            <a:spLocks noGrp="1"/>
          </p:cNvSpPr>
          <p:nvPr>
            <p:ph type="sldNum" sz="quarter" idx="12"/>
          </p:nvPr>
        </p:nvSpPr>
        <p:spPr/>
        <p:txBody>
          <a:bodyPr/>
          <a:lstStyle/>
          <a:p>
            <a:fld id="{B7C7DEAE-B1FF-4F0D-9790-23B38FF51CAA}" type="slidenum">
              <a:rPr lang="en-US" smtClean="0"/>
              <a:pPr/>
              <a:t>18</a:t>
            </a:fld>
            <a:endParaRPr lang="en-US" dirty="0"/>
          </a:p>
        </p:txBody>
      </p:sp>
      <p:pic>
        <p:nvPicPr>
          <p:cNvPr id="7" name="Picture 6"/>
          <p:cNvPicPr>
            <a:picLocks noChangeAspect="1"/>
          </p:cNvPicPr>
          <p:nvPr/>
        </p:nvPicPr>
        <p:blipFill>
          <a:blip r:embed="rId3"/>
          <a:stretch>
            <a:fillRect/>
          </a:stretch>
        </p:blipFill>
        <p:spPr>
          <a:xfrm>
            <a:off x="448888" y="473706"/>
            <a:ext cx="11055928" cy="6165403"/>
          </a:xfrm>
          <a:prstGeom prst="rect">
            <a:avLst/>
          </a:prstGeom>
        </p:spPr>
      </p:pic>
    </p:spTree>
    <p:extLst>
      <p:ext uri="{BB962C8B-B14F-4D97-AF65-F5344CB8AC3E}">
        <p14:creationId xmlns:p14="http://schemas.microsoft.com/office/powerpoint/2010/main" val="134132513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PERT Report: Quality Monitoring</a:t>
            </a:r>
            <a:endParaRPr lang="en-US" dirty="0"/>
          </a:p>
        </p:txBody>
      </p:sp>
      <p:sp>
        <p:nvSpPr>
          <p:cNvPr id="3" name="Footer Placeholder 2"/>
          <p:cNvSpPr>
            <a:spLocks noGrp="1"/>
          </p:cNvSpPr>
          <p:nvPr>
            <p:ph type="ftr" sz="quarter" idx="11"/>
          </p:nvPr>
        </p:nvSpPr>
        <p:spPr/>
        <p:txBody>
          <a:bodyPr/>
          <a:lstStyle/>
          <a:p>
            <a:r>
              <a:rPr lang="fr-FR" smtClean="0"/>
              <a:t>WWW.BETTERINVESTING.ORG</a:t>
            </a:r>
            <a:endParaRPr lang="en-US" dirty="0"/>
          </a:p>
        </p:txBody>
      </p:sp>
      <p:sp>
        <p:nvSpPr>
          <p:cNvPr id="4" name="Slide Number Placeholder 3"/>
          <p:cNvSpPr>
            <a:spLocks noGrp="1"/>
          </p:cNvSpPr>
          <p:nvPr>
            <p:ph type="sldNum" sz="quarter" idx="12"/>
          </p:nvPr>
        </p:nvSpPr>
        <p:spPr/>
        <p:txBody>
          <a:bodyPr/>
          <a:lstStyle/>
          <a:p>
            <a:fld id="{B7C7DEAE-B1FF-4F0D-9790-23B38FF51CAA}" type="slidenum">
              <a:rPr lang="en-US" smtClean="0"/>
              <a:pPr/>
              <a:t>19</a:t>
            </a:fld>
            <a:endParaRPr lang="en-US" dirty="0"/>
          </a:p>
        </p:txBody>
      </p:sp>
      <p:sp>
        <p:nvSpPr>
          <p:cNvPr id="5" name="TextBox 4"/>
          <p:cNvSpPr txBox="1"/>
          <p:nvPr/>
        </p:nvSpPr>
        <p:spPr>
          <a:xfrm>
            <a:off x="593557" y="1363290"/>
            <a:ext cx="10828421" cy="4832092"/>
          </a:xfrm>
          <a:prstGeom prst="rect">
            <a:avLst/>
          </a:prstGeom>
          <a:noFill/>
        </p:spPr>
        <p:txBody>
          <a:bodyPr wrap="square" rtlCol="0">
            <a:spAutoFit/>
          </a:bodyPr>
          <a:lstStyle/>
          <a:p>
            <a:r>
              <a:rPr lang="en-US" sz="2800" dirty="0"/>
              <a:t>• </a:t>
            </a:r>
            <a:r>
              <a:rPr lang="en-US" sz="2800" dirty="0" smtClean="0"/>
              <a:t>  After </a:t>
            </a:r>
            <a:r>
              <a:rPr lang="en-US" sz="2800" dirty="0"/>
              <a:t>doing our research and understanding </a:t>
            </a:r>
            <a:r>
              <a:rPr lang="en-US" sz="2800" dirty="0" smtClean="0"/>
              <a:t>the factors behind</a:t>
            </a:r>
            <a:br>
              <a:rPr lang="en-US" sz="2800" dirty="0" smtClean="0"/>
            </a:br>
            <a:r>
              <a:rPr lang="en-US" sz="2800" dirty="0" smtClean="0"/>
              <a:t>    the difference </a:t>
            </a:r>
            <a:r>
              <a:rPr lang="en-US" sz="2800" dirty="0"/>
              <a:t>between our </a:t>
            </a:r>
            <a:r>
              <a:rPr lang="en-US" sz="2800" dirty="0" smtClean="0"/>
              <a:t>estimates and </a:t>
            </a:r>
            <a:r>
              <a:rPr lang="en-US" sz="2800" dirty="0"/>
              <a:t>the results reported </a:t>
            </a:r>
            <a:r>
              <a:rPr lang="en-US" sz="2800" dirty="0" smtClean="0"/>
              <a:t>by</a:t>
            </a:r>
            <a:br>
              <a:rPr lang="en-US" sz="2800" dirty="0" smtClean="0"/>
            </a:br>
            <a:r>
              <a:rPr lang="en-US" sz="2800" dirty="0" smtClean="0"/>
              <a:t>    the company</a:t>
            </a:r>
            <a:r>
              <a:rPr lang="en-US" sz="2800" dirty="0"/>
              <a:t>, it is ok </a:t>
            </a:r>
            <a:r>
              <a:rPr lang="en-US" sz="2800" dirty="0" smtClean="0"/>
              <a:t>and entirely </a:t>
            </a:r>
            <a:r>
              <a:rPr lang="en-US" sz="2800" dirty="0"/>
              <a:t>appropriate to adjust our </a:t>
            </a:r>
            <a:r>
              <a:rPr lang="en-US" sz="2800" dirty="0" smtClean="0"/>
              <a:t>SSG</a:t>
            </a:r>
            <a:br>
              <a:rPr lang="en-US" sz="2800" dirty="0" smtClean="0"/>
            </a:br>
            <a:r>
              <a:rPr lang="en-US" sz="2800" dirty="0" smtClean="0"/>
              <a:t>    estimates based </a:t>
            </a:r>
            <a:r>
              <a:rPr lang="en-US" sz="2800" dirty="0"/>
              <a:t>on our new </a:t>
            </a:r>
            <a:r>
              <a:rPr lang="en-US" sz="2800" dirty="0" smtClean="0"/>
              <a:t>insights</a:t>
            </a:r>
          </a:p>
          <a:p>
            <a:endParaRPr lang="en-US" sz="2800" dirty="0"/>
          </a:p>
          <a:p>
            <a:r>
              <a:rPr lang="en-US" sz="2800" dirty="0"/>
              <a:t>• </a:t>
            </a:r>
            <a:r>
              <a:rPr lang="en-US" sz="2800" dirty="0" smtClean="0"/>
              <a:t>  This </a:t>
            </a:r>
            <a:r>
              <a:rPr lang="en-US" sz="2800" dirty="0"/>
              <a:t>is also the time to review </a:t>
            </a:r>
            <a:r>
              <a:rPr lang="en-US" sz="2800" dirty="0" smtClean="0"/>
              <a:t>Sec. 4A (High $ next 5 yrs) and</a:t>
            </a:r>
            <a:br>
              <a:rPr lang="en-US" sz="2800" dirty="0" smtClean="0"/>
            </a:br>
            <a:r>
              <a:rPr lang="en-US" sz="2800" dirty="0" smtClean="0"/>
              <a:t>    Sec. </a:t>
            </a:r>
            <a:r>
              <a:rPr lang="en-US" sz="2800" dirty="0"/>
              <a:t>4B </a:t>
            </a:r>
            <a:r>
              <a:rPr lang="en-US" sz="2800" dirty="0" smtClean="0"/>
              <a:t>(Low </a:t>
            </a:r>
            <a:r>
              <a:rPr lang="en-US" sz="2800" dirty="0"/>
              <a:t>$ next 5 yrs) and adjust them as </a:t>
            </a:r>
            <a:r>
              <a:rPr lang="en-US" sz="2800" dirty="0" smtClean="0"/>
              <a:t>appropriate</a:t>
            </a:r>
          </a:p>
          <a:p>
            <a:endParaRPr lang="en-US" sz="2800" dirty="0"/>
          </a:p>
          <a:p>
            <a:r>
              <a:rPr lang="en-US" sz="2800" dirty="0"/>
              <a:t>• </a:t>
            </a:r>
            <a:r>
              <a:rPr lang="en-US" sz="2800" dirty="0" smtClean="0"/>
              <a:t>  This </a:t>
            </a:r>
            <a:r>
              <a:rPr lang="en-US" sz="2800" dirty="0"/>
              <a:t>results in freshened up SSGs four times a </a:t>
            </a:r>
            <a:r>
              <a:rPr lang="en-US" sz="2800" dirty="0" smtClean="0"/>
              <a:t>year and </a:t>
            </a:r>
            <a:r>
              <a:rPr lang="en-US" sz="2800" dirty="0"/>
              <a:t>helps </a:t>
            </a:r>
            <a:r>
              <a:rPr lang="en-US" sz="2800" dirty="0" smtClean="0"/>
              <a:t>to</a:t>
            </a:r>
            <a:br>
              <a:rPr lang="en-US" sz="2800" dirty="0" smtClean="0"/>
            </a:br>
            <a:r>
              <a:rPr lang="en-US" sz="2800" dirty="0" smtClean="0"/>
              <a:t>    </a:t>
            </a:r>
            <a:r>
              <a:rPr lang="en-US" sz="2800" dirty="0"/>
              <a:t>keep the PERT Report relevant to </a:t>
            </a:r>
            <a:r>
              <a:rPr lang="en-US" sz="2800" dirty="0" smtClean="0"/>
              <a:t>our personal </a:t>
            </a:r>
            <a:r>
              <a:rPr lang="en-US" sz="2800" dirty="0"/>
              <a:t>judgements </a:t>
            </a:r>
            <a:r>
              <a:rPr lang="en-US" sz="2800" dirty="0" smtClean="0"/>
              <a:t>and</a:t>
            </a:r>
            <a:br>
              <a:rPr lang="en-US" sz="2800" dirty="0" smtClean="0"/>
            </a:br>
            <a:r>
              <a:rPr lang="en-US" sz="2800" dirty="0" smtClean="0"/>
              <a:t>    </a:t>
            </a:r>
            <a:r>
              <a:rPr lang="en-US" sz="2800" dirty="0"/>
              <a:t>expectations</a:t>
            </a:r>
          </a:p>
        </p:txBody>
      </p:sp>
    </p:spTree>
    <p:extLst>
      <p:ext uri="{BB962C8B-B14F-4D97-AF65-F5344CB8AC3E}">
        <p14:creationId xmlns:p14="http://schemas.microsoft.com/office/powerpoint/2010/main" val="148571215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381001"/>
            <a:ext cx="11582400" cy="762000"/>
          </a:xfrm>
        </p:spPr>
        <p:txBody>
          <a:bodyPr/>
          <a:lstStyle/>
          <a:p>
            <a:pPr algn="ctr"/>
            <a:r>
              <a:rPr lang="en-US" dirty="0"/>
              <a:t>Disclaimer</a:t>
            </a:r>
          </a:p>
        </p:txBody>
      </p:sp>
      <p:sp>
        <p:nvSpPr>
          <p:cNvPr id="6" name="Footer Placeholder 5"/>
          <p:cNvSpPr>
            <a:spLocks noGrp="1"/>
          </p:cNvSpPr>
          <p:nvPr>
            <p:ph type="ftr" sz="quarter" idx="11"/>
          </p:nvPr>
        </p:nvSpPr>
        <p:spPr/>
        <p:txBody>
          <a:bodyPr/>
          <a:lstStyle/>
          <a:p>
            <a:r>
              <a:rPr lang="fr-FR" dirty="0"/>
              <a:t>WWW.BETTERINVESTING.ORG</a:t>
            </a:r>
            <a:endParaRPr lang="en-US" dirty="0"/>
          </a:p>
        </p:txBody>
      </p:sp>
      <p:sp>
        <p:nvSpPr>
          <p:cNvPr id="4" name="Slide Number Placeholder 3"/>
          <p:cNvSpPr>
            <a:spLocks noGrp="1"/>
          </p:cNvSpPr>
          <p:nvPr>
            <p:ph type="sldNum" sz="quarter" idx="12"/>
          </p:nvPr>
        </p:nvSpPr>
        <p:spPr/>
        <p:txBody>
          <a:bodyPr/>
          <a:lstStyle/>
          <a:p>
            <a:fld id="{B7C7DEAE-B1FF-4F0D-9790-23B38FF51CAA}" type="slidenum">
              <a:rPr lang="en-US" smtClean="0"/>
              <a:pPr/>
              <a:t>2</a:t>
            </a:fld>
            <a:endParaRPr lang="en-US" dirty="0"/>
          </a:p>
        </p:txBody>
      </p:sp>
      <p:sp>
        <p:nvSpPr>
          <p:cNvPr id="3" name="Content Placeholder 2"/>
          <p:cNvSpPr>
            <a:spLocks noGrp="1"/>
          </p:cNvSpPr>
          <p:nvPr>
            <p:ph idx="4294967295"/>
          </p:nvPr>
        </p:nvSpPr>
        <p:spPr>
          <a:xfrm>
            <a:off x="304800" y="1266092"/>
            <a:ext cx="11582399" cy="5591908"/>
          </a:xfrm>
        </p:spPr>
        <p:txBody>
          <a:bodyPr>
            <a:noAutofit/>
          </a:bodyPr>
          <a:lstStyle/>
          <a:p>
            <a:pPr lvl="0"/>
            <a:r>
              <a:rPr lang="en-US" sz="1700" dirty="0"/>
              <a:t>The information in this presentation is for educational purposes only and is not intended to be a recommendation to purchase or sell any of the stocks, mutual funds, or other securities that may be referenced. The securities of companies referenced or featured in the seminar materials are for illustrative purposes only and are not to be considered endorsed or recommended for purchase or sale by </a:t>
            </a:r>
            <a:r>
              <a:rPr lang="en-US" sz="1700" dirty="0" smtClean="0"/>
              <a:t>BetterInvesting</a:t>
            </a:r>
            <a:r>
              <a:rPr lang="en-US" sz="1700" baseline="30000" dirty="0" smtClean="0"/>
              <a:t>TM</a:t>
            </a:r>
            <a:r>
              <a:rPr lang="en-US" sz="1700" dirty="0" smtClean="0"/>
              <a:t> </a:t>
            </a:r>
            <a:r>
              <a:rPr lang="en-US" sz="1700" dirty="0"/>
              <a:t>National Association of Investors Corporation (“BI”). The views expressed are those of the instructors, commentators, guests and participants, as the case may be, and do not necessarily represent those of BetterInvesting. Investors should conduct their own review and analysis of any company of interest before making an investment decision.</a:t>
            </a:r>
          </a:p>
          <a:p>
            <a:pPr lvl="0"/>
            <a:r>
              <a:rPr lang="en-US" sz="1700" dirty="0"/>
              <a:t>Securities discussed may be held by the instructors in their own personal portfolios or in those of their clients. BI presenters and volunteers are held to a strict code of conduct that precludes benefiting financially from educational presentations or public activities via any BetterInvesting programs, events and/or educational sessions in which they participate. Any violation is strictly prohibited and should be reported to the CEO of BetterInvesting or the Director of Chapter Relations. </a:t>
            </a:r>
          </a:p>
          <a:p>
            <a:r>
              <a:rPr lang="en-US" sz="1700" dirty="0"/>
              <a:t>This presentation may contain images of websites and products or services not endorsed by BetterInvesting. The presenter is not endorsing or promoting the use of these websites, products or services. </a:t>
            </a:r>
          </a:p>
          <a:p>
            <a:pPr marL="0" indent="0" algn="ctr">
              <a:buNone/>
            </a:pPr>
            <a:r>
              <a:rPr lang="en-US" sz="2000" b="1" dirty="0"/>
              <a:t>This session is </a:t>
            </a:r>
            <a:r>
              <a:rPr lang="en-US" sz="2000" b="1" dirty="0" smtClean="0"/>
              <a:t>being </a:t>
            </a:r>
            <a:r>
              <a:rPr lang="en-US" sz="2000" b="1" dirty="0"/>
              <a:t>recorded for future use</a:t>
            </a:r>
            <a:r>
              <a:rPr lang="en-US" sz="2000" b="1" dirty="0" smtClean="0"/>
              <a:t>.</a:t>
            </a:r>
            <a:endParaRPr lang="en-US" sz="2000" b="1" dirty="0"/>
          </a:p>
        </p:txBody>
      </p:sp>
    </p:spTree>
    <p:extLst>
      <p:ext uri="{BB962C8B-B14F-4D97-AF65-F5344CB8AC3E}">
        <p14:creationId xmlns:p14="http://schemas.microsoft.com/office/powerpoint/2010/main" val="46342081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PERT Report: Valuation</a:t>
            </a:r>
            <a:endParaRPr lang="en-US" dirty="0"/>
          </a:p>
        </p:txBody>
      </p:sp>
      <p:sp>
        <p:nvSpPr>
          <p:cNvPr id="3" name="Footer Placeholder 2"/>
          <p:cNvSpPr>
            <a:spLocks noGrp="1"/>
          </p:cNvSpPr>
          <p:nvPr>
            <p:ph type="ftr" sz="quarter" idx="11"/>
          </p:nvPr>
        </p:nvSpPr>
        <p:spPr/>
        <p:txBody>
          <a:bodyPr/>
          <a:lstStyle/>
          <a:p>
            <a:r>
              <a:rPr lang="fr-FR" smtClean="0"/>
              <a:t>WWW.BETTERINVESTING.ORG</a:t>
            </a:r>
            <a:endParaRPr lang="en-US" dirty="0"/>
          </a:p>
        </p:txBody>
      </p:sp>
      <p:sp>
        <p:nvSpPr>
          <p:cNvPr id="4" name="Slide Number Placeholder 3"/>
          <p:cNvSpPr>
            <a:spLocks noGrp="1"/>
          </p:cNvSpPr>
          <p:nvPr>
            <p:ph type="sldNum" sz="quarter" idx="12"/>
          </p:nvPr>
        </p:nvSpPr>
        <p:spPr/>
        <p:txBody>
          <a:bodyPr/>
          <a:lstStyle/>
          <a:p>
            <a:fld id="{B7C7DEAE-B1FF-4F0D-9790-23B38FF51CAA}" type="slidenum">
              <a:rPr lang="en-US" smtClean="0"/>
              <a:pPr/>
              <a:t>20</a:t>
            </a:fld>
            <a:endParaRPr lang="en-US" dirty="0"/>
          </a:p>
        </p:txBody>
      </p:sp>
      <p:pic>
        <p:nvPicPr>
          <p:cNvPr id="5" name="Picture 4"/>
          <p:cNvPicPr>
            <a:picLocks noChangeAspect="1"/>
          </p:cNvPicPr>
          <p:nvPr/>
        </p:nvPicPr>
        <p:blipFill>
          <a:blip r:embed="rId3"/>
          <a:stretch>
            <a:fillRect/>
          </a:stretch>
        </p:blipFill>
        <p:spPr>
          <a:xfrm>
            <a:off x="228600" y="1273316"/>
            <a:ext cx="11582400" cy="5346418"/>
          </a:xfrm>
          <a:prstGeom prst="rect">
            <a:avLst/>
          </a:prstGeom>
        </p:spPr>
      </p:pic>
    </p:spTree>
    <p:extLst>
      <p:ext uri="{BB962C8B-B14F-4D97-AF65-F5344CB8AC3E}">
        <p14:creationId xmlns:p14="http://schemas.microsoft.com/office/powerpoint/2010/main" val="209629568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PERT Report: Valuation</a:t>
            </a:r>
          </a:p>
        </p:txBody>
      </p:sp>
      <p:sp>
        <p:nvSpPr>
          <p:cNvPr id="3" name="Footer Placeholder 2"/>
          <p:cNvSpPr>
            <a:spLocks noGrp="1"/>
          </p:cNvSpPr>
          <p:nvPr>
            <p:ph type="ftr" sz="quarter" idx="11"/>
          </p:nvPr>
        </p:nvSpPr>
        <p:spPr/>
        <p:txBody>
          <a:bodyPr/>
          <a:lstStyle/>
          <a:p>
            <a:r>
              <a:rPr lang="fr-FR" smtClean="0"/>
              <a:t>WWW.BETTERINVESTING.ORG</a:t>
            </a:r>
            <a:endParaRPr lang="en-US" dirty="0"/>
          </a:p>
        </p:txBody>
      </p:sp>
      <p:sp>
        <p:nvSpPr>
          <p:cNvPr id="4" name="Slide Number Placeholder 3"/>
          <p:cNvSpPr>
            <a:spLocks noGrp="1"/>
          </p:cNvSpPr>
          <p:nvPr>
            <p:ph type="sldNum" sz="quarter" idx="12"/>
          </p:nvPr>
        </p:nvSpPr>
        <p:spPr/>
        <p:txBody>
          <a:bodyPr/>
          <a:lstStyle/>
          <a:p>
            <a:fld id="{B7C7DEAE-B1FF-4F0D-9790-23B38FF51CAA}" type="slidenum">
              <a:rPr lang="en-US" smtClean="0"/>
              <a:pPr/>
              <a:t>21</a:t>
            </a:fld>
            <a:endParaRPr lang="en-US" dirty="0"/>
          </a:p>
        </p:txBody>
      </p:sp>
      <p:sp>
        <p:nvSpPr>
          <p:cNvPr id="5" name="Rectangle 4"/>
          <p:cNvSpPr/>
          <p:nvPr/>
        </p:nvSpPr>
        <p:spPr>
          <a:xfrm>
            <a:off x="304800" y="2044006"/>
            <a:ext cx="11582400" cy="4401205"/>
          </a:xfrm>
          <a:prstGeom prst="rect">
            <a:avLst/>
          </a:prstGeom>
        </p:spPr>
        <p:txBody>
          <a:bodyPr wrap="square">
            <a:spAutoFit/>
          </a:bodyPr>
          <a:lstStyle/>
          <a:p>
            <a:r>
              <a:rPr lang="en-US" sz="2800" b="0" i="0" u="none" strike="noStrike" baseline="0" dirty="0" smtClean="0">
                <a:latin typeface="ArialMT"/>
              </a:rPr>
              <a:t>•   </a:t>
            </a:r>
            <a:r>
              <a:rPr lang="en-US" sz="2800" b="0" i="0" u="none" strike="noStrike" baseline="0" dirty="0" smtClean="0">
                <a:latin typeface="Calibri" panose="020F0502020204030204" pitchFamily="34" charset="0"/>
              </a:rPr>
              <a:t>The PERT Report helps us identify potential buys and sells within our</a:t>
            </a:r>
            <a:br>
              <a:rPr lang="en-US" sz="2800" b="0" i="0" u="none" strike="noStrike" baseline="0" dirty="0" smtClean="0">
                <a:latin typeface="Calibri" panose="020F0502020204030204" pitchFamily="34" charset="0"/>
              </a:rPr>
            </a:br>
            <a:r>
              <a:rPr lang="en-US" sz="2800" b="0" i="0" u="none" strike="noStrike" baseline="0" dirty="0" smtClean="0">
                <a:latin typeface="Calibri" panose="020F0502020204030204" pitchFamily="34" charset="0"/>
              </a:rPr>
              <a:t>     portfolio</a:t>
            </a:r>
          </a:p>
          <a:p>
            <a:r>
              <a:rPr lang="en-US" sz="2800" b="0" i="0" u="none" strike="noStrike" baseline="0" dirty="0" smtClean="0">
                <a:latin typeface="ArialMT"/>
              </a:rPr>
              <a:t>•   </a:t>
            </a:r>
            <a:r>
              <a:rPr lang="en-US" sz="2800" b="0" i="0" u="none" strike="noStrike" baseline="0" dirty="0" smtClean="0">
                <a:latin typeface="Calibri" panose="020F0502020204030204" pitchFamily="34" charset="0"/>
              </a:rPr>
              <a:t>We will look for the presence or absence of appropriate potential total</a:t>
            </a:r>
            <a:br>
              <a:rPr lang="en-US" sz="2800" b="0" i="0" u="none" strike="noStrike" baseline="0" dirty="0" smtClean="0">
                <a:latin typeface="Calibri" panose="020F0502020204030204" pitchFamily="34" charset="0"/>
              </a:rPr>
            </a:br>
            <a:r>
              <a:rPr lang="en-US" sz="2800" b="0" i="0" u="none" strike="noStrike" baseline="0" dirty="0" smtClean="0">
                <a:latin typeface="Calibri" panose="020F0502020204030204" pitchFamily="34" charset="0"/>
              </a:rPr>
              <a:t>     return</a:t>
            </a:r>
          </a:p>
          <a:p>
            <a:r>
              <a:rPr lang="en-US" sz="2800" b="0" i="0" u="none" strike="noStrike" baseline="0" dirty="0" smtClean="0">
                <a:latin typeface="ArialMT"/>
              </a:rPr>
              <a:t>•   </a:t>
            </a:r>
            <a:r>
              <a:rPr lang="en-US" sz="2800" b="0" i="0" u="none" strike="noStrike" baseline="0" dirty="0" smtClean="0">
                <a:latin typeface="Calibri" panose="020F0502020204030204" pitchFamily="34" charset="0"/>
              </a:rPr>
              <a:t>We will look for the presence or absence of potential P/E expansion</a:t>
            </a:r>
          </a:p>
          <a:p>
            <a:endParaRPr lang="en-US" sz="2800" b="0" i="0" u="none" strike="noStrike" baseline="0" dirty="0" smtClean="0">
              <a:latin typeface="Calibri" panose="020F0502020204030204" pitchFamily="34" charset="0"/>
            </a:endParaRPr>
          </a:p>
          <a:p>
            <a:r>
              <a:rPr lang="en-US" sz="2800" b="0" i="0" u="none" strike="noStrike" baseline="0" dirty="0" smtClean="0">
                <a:latin typeface="ArialMT"/>
              </a:rPr>
              <a:t>•   </a:t>
            </a:r>
            <a:r>
              <a:rPr lang="en-US" sz="2800" b="0" i="0" u="none" strike="noStrike" baseline="0" dirty="0" smtClean="0">
                <a:latin typeface="Calibri" panose="020F0502020204030204" pitchFamily="34" charset="0"/>
              </a:rPr>
              <a:t>We will look for the appropriate degree of risk</a:t>
            </a:r>
          </a:p>
          <a:p>
            <a:r>
              <a:rPr lang="en-US" sz="2800" b="0" i="0" u="none" strike="noStrike" baseline="0" dirty="0" smtClean="0">
                <a:latin typeface="ArialMT"/>
              </a:rPr>
              <a:t>           – </a:t>
            </a:r>
            <a:r>
              <a:rPr lang="en-US" sz="2800" b="0" i="0" u="none" strike="noStrike" baseline="0" dirty="0" smtClean="0">
                <a:latin typeface="Calibri" panose="020F0502020204030204" pitchFamily="34" charset="0"/>
              </a:rPr>
              <a:t>Upside/Downside ratio</a:t>
            </a:r>
          </a:p>
          <a:p>
            <a:r>
              <a:rPr lang="en-US" sz="2800" b="0" i="0" u="none" strike="noStrike" baseline="0" dirty="0" smtClean="0">
                <a:latin typeface="ArialMT"/>
              </a:rPr>
              <a:t>           – </a:t>
            </a:r>
            <a:r>
              <a:rPr lang="en-US" sz="2800" b="0" i="0" u="none" strike="noStrike" baseline="0" dirty="0" smtClean="0">
                <a:latin typeface="Calibri" panose="020F0502020204030204" pitchFamily="34" charset="0"/>
              </a:rPr>
              <a:t>Projected Relative Value</a:t>
            </a:r>
          </a:p>
          <a:p>
            <a:r>
              <a:rPr lang="en-US" sz="2800" b="0" i="0" u="none" strike="noStrike" baseline="0" dirty="0" smtClean="0">
                <a:latin typeface="ArialMT"/>
              </a:rPr>
              <a:t>           – </a:t>
            </a:r>
            <a:r>
              <a:rPr lang="en-US" sz="2800" b="0" i="0" u="none" strike="noStrike" baseline="0" dirty="0" smtClean="0">
                <a:latin typeface="Calibri" panose="020F0502020204030204" pitchFamily="34" charset="0"/>
              </a:rPr>
              <a:t>PEG ratio</a:t>
            </a:r>
            <a:endParaRPr lang="en-US" sz="2800" dirty="0"/>
          </a:p>
        </p:txBody>
      </p:sp>
    </p:spTree>
    <p:extLst>
      <p:ext uri="{BB962C8B-B14F-4D97-AF65-F5344CB8AC3E}">
        <p14:creationId xmlns:p14="http://schemas.microsoft.com/office/powerpoint/2010/main" val="268076260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PERT Report: Valuation – Buy Guidance</a:t>
            </a:r>
            <a:endParaRPr lang="en-US" dirty="0"/>
          </a:p>
        </p:txBody>
      </p:sp>
      <p:sp>
        <p:nvSpPr>
          <p:cNvPr id="3" name="Footer Placeholder 2"/>
          <p:cNvSpPr>
            <a:spLocks noGrp="1"/>
          </p:cNvSpPr>
          <p:nvPr>
            <p:ph type="ftr" sz="quarter" idx="11"/>
          </p:nvPr>
        </p:nvSpPr>
        <p:spPr/>
        <p:txBody>
          <a:bodyPr/>
          <a:lstStyle/>
          <a:p>
            <a:r>
              <a:rPr lang="fr-FR" smtClean="0"/>
              <a:t>WWW.BETTERINVESTING.ORG</a:t>
            </a:r>
            <a:endParaRPr lang="en-US" dirty="0"/>
          </a:p>
        </p:txBody>
      </p:sp>
      <p:sp>
        <p:nvSpPr>
          <p:cNvPr id="4" name="Slide Number Placeholder 3"/>
          <p:cNvSpPr>
            <a:spLocks noGrp="1"/>
          </p:cNvSpPr>
          <p:nvPr>
            <p:ph type="sldNum" sz="quarter" idx="12"/>
          </p:nvPr>
        </p:nvSpPr>
        <p:spPr/>
        <p:txBody>
          <a:bodyPr/>
          <a:lstStyle/>
          <a:p>
            <a:fld id="{B7C7DEAE-B1FF-4F0D-9790-23B38FF51CAA}" type="slidenum">
              <a:rPr lang="en-US" smtClean="0"/>
              <a:pPr/>
              <a:t>22</a:t>
            </a:fld>
            <a:endParaRPr lang="en-US" dirty="0"/>
          </a:p>
        </p:txBody>
      </p:sp>
      <p:sp>
        <p:nvSpPr>
          <p:cNvPr id="5" name="TextBox 4"/>
          <p:cNvSpPr txBox="1"/>
          <p:nvPr/>
        </p:nvSpPr>
        <p:spPr>
          <a:xfrm>
            <a:off x="508001" y="1467041"/>
            <a:ext cx="10972799" cy="3970318"/>
          </a:xfrm>
          <a:prstGeom prst="rect">
            <a:avLst/>
          </a:prstGeom>
          <a:noFill/>
        </p:spPr>
        <p:txBody>
          <a:bodyPr wrap="square" rtlCol="0">
            <a:spAutoFit/>
          </a:bodyPr>
          <a:lstStyle/>
          <a:p>
            <a:r>
              <a:rPr lang="en-US" dirty="0"/>
              <a:t>• </a:t>
            </a:r>
            <a:r>
              <a:rPr lang="en-US" dirty="0" smtClean="0"/>
              <a:t>   </a:t>
            </a:r>
            <a:r>
              <a:rPr lang="en-US" sz="2800" dirty="0" smtClean="0"/>
              <a:t>Buy </a:t>
            </a:r>
            <a:r>
              <a:rPr lang="en-US" sz="2800" dirty="0"/>
              <a:t>when the stock is historically underpriced</a:t>
            </a:r>
            <a:r>
              <a:rPr lang="en-US" sz="2800" dirty="0" smtClean="0"/>
              <a:t>, ideally </a:t>
            </a:r>
            <a:r>
              <a:rPr lang="en-US" sz="2800" dirty="0"/>
              <a:t>at or near </a:t>
            </a:r>
            <a:r>
              <a:rPr lang="en-US" sz="2800" dirty="0" smtClean="0"/>
              <a:t/>
            </a:r>
            <a:br>
              <a:rPr lang="en-US" sz="2800" dirty="0" smtClean="0"/>
            </a:br>
            <a:r>
              <a:rPr lang="en-US" sz="2800" dirty="0" smtClean="0"/>
              <a:t>    the </a:t>
            </a:r>
            <a:r>
              <a:rPr lang="en-US" sz="2800" dirty="0"/>
              <a:t>Projected 5‐yr Low PE ratio</a:t>
            </a:r>
          </a:p>
          <a:p>
            <a:r>
              <a:rPr lang="en-US" sz="2800" dirty="0"/>
              <a:t>• </a:t>
            </a:r>
            <a:r>
              <a:rPr lang="en-US" sz="2800" dirty="0" smtClean="0"/>
              <a:t> Manage </a:t>
            </a:r>
            <a:r>
              <a:rPr lang="en-US" sz="2800" dirty="0"/>
              <a:t>risk by ensuring that</a:t>
            </a:r>
          </a:p>
          <a:p>
            <a:r>
              <a:rPr lang="en-US" sz="2800" dirty="0" smtClean="0"/>
              <a:t>      – </a:t>
            </a:r>
            <a:r>
              <a:rPr lang="en-US" sz="2800" dirty="0"/>
              <a:t>The upside/downside ratio is greater than 3 </a:t>
            </a:r>
            <a:r>
              <a:rPr lang="en-US" sz="2800" dirty="0" smtClean="0"/>
              <a:t>and less </a:t>
            </a:r>
            <a:r>
              <a:rPr lang="en-US" sz="2800" dirty="0"/>
              <a:t>than 10</a:t>
            </a:r>
          </a:p>
          <a:p>
            <a:r>
              <a:rPr lang="en-US" sz="2800" dirty="0" smtClean="0"/>
              <a:t>      – </a:t>
            </a:r>
            <a:r>
              <a:rPr lang="en-US" sz="2800" dirty="0"/>
              <a:t>The Projected Relative value is less than 100</a:t>
            </a:r>
          </a:p>
          <a:p>
            <a:r>
              <a:rPr lang="en-US" sz="2800" dirty="0" smtClean="0"/>
              <a:t>      – </a:t>
            </a:r>
            <a:r>
              <a:rPr lang="en-US" sz="2800" dirty="0"/>
              <a:t>The PEG ratio is less than 1.5</a:t>
            </a:r>
          </a:p>
          <a:p>
            <a:r>
              <a:rPr lang="en-US" sz="2800" dirty="0"/>
              <a:t>• </a:t>
            </a:r>
            <a:r>
              <a:rPr lang="en-US" sz="2800" dirty="0" smtClean="0"/>
              <a:t>  Buy </a:t>
            </a:r>
            <a:r>
              <a:rPr lang="en-US" sz="2800" dirty="0"/>
              <a:t>when the Potential Total Return is greater </a:t>
            </a:r>
            <a:r>
              <a:rPr lang="en-US" sz="2800" dirty="0" smtClean="0"/>
              <a:t>than 15</a:t>
            </a:r>
            <a:r>
              <a:rPr lang="en-US" sz="2800" dirty="0"/>
              <a:t>%, or</a:t>
            </a:r>
          </a:p>
          <a:p>
            <a:r>
              <a:rPr lang="en-US" sz="2800" dirty="0"/>
              <a:t>• </a:t>
            </a:r>
            <a:r>
              <a:rPr lang="en-US" sz="2800" dirty="0" smtClean="0"/>
              <a:t>  Buy </a:t>
            </a:r>
            <a:r>
              <a:rPr lang="en-US" sz="2800" dirty="0"/>
              <a:t>when the Potential Total Return will improve </a:t>
            </a:r>
            <a:r>
              <a:rPr lang="en-US" sz="2800" dirty="0" smtClean="0"/>
              <a:t>the average </a:t>
            </a:r>
            <a:br>
              <a:rPr lang="en-US" sz="2800" dirty="0" smtClean="0"/>
            </a:br>
            <a:r>
              <a:rPr lang="en-US" sz="2800" dirty="0" smtClean="0"/>
              <a:t>    Potential </a:t>
            </a:r>
            <a:r>
              <a:rPr lang="en-US" sz="2800" dirty="0"/>
              <a:t>Total Return of your portfolio</a:t>
            </a:r>
          </a:p>
        </p:txBody>
      </p:sp>
    </p:spTree>
    <p:extLst>
      <p:ext uri="{BB962C8B-B14F-4D97-AF65-F5344CB8AC3E}">
        <p14:creationId xmlns:p14="http://schemas.microsoft.com/office/powerpoint/2010/main" val="372701658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PERT Report: Valuation – Potential Buys</a:t>
            </a:r>
            <a:endParaRPr lang="en-US" dirty="0"/>
          </a:p>
        </p:txBody>
      </p:sp>
      <p:sp>
        <p:nvSpPr>
          <p:cNvPr id="3" name="Footer Placeholder 2"/>
          <p:cNvSpPr>
            <a:spLocks noGrp="1"/>
          </p:cNvSpPr>
          <p:nvPr>
            <p:ph type="ftr" sz="quarter" idx="11"/>
          </p:nvPr>
        </p:nvSpPr>
        <p:spPr/>
        <p:txBody>
          <a:bodyPr/>
          <a:lstStyle/>
          <a:p>
            <a:r>
              <a:rPr lang="fr-FR" smtClean="0"/>
              <a:t>WWW.BETTERINVESTING.ORG</a:t>
            </a:r>
            <a:endParaRPr lang="en-US" dirty="0"/>
          </a:p>
        </p:txBody>
      </p:sp>
      <p:sp>
        <p:nvSpPr>
          <p:cNvPr id="4" name="Slide Number Placeholder 3"/>
          <p:cNvSpPr>
            <a:spLocks noGrp="1"/>
          </p:cNvSpPr>
          <p:nvPr>
            <p:ph type="sldNum" sz="quarter" idx="12"/>
          </p:nvPr>
        </p:nvSpPr>
        <p:spPr/>
        <p:txBody>
          <a:bodyPr/>
          <a:lstStyle/>
          <a:p>
            <a:fld id="{B7C7DEAE-B1FF-4F0D-9790-23B38FF51CAA}" type="slidenum">
              <a:rPr lang="en-US" smtClean="0"/>
              <a:pPr/>
              <a:t>23</a:t>
            </a:fld>
            <a:endParaRPr lang="en-US" dirty="0"/>
          </a:p>
        </p:txBody>
      </p:sp>
      <p:sp>
        <p:nvSpPr>
          <p:cNvPr id="6" name="TextBox 5"/>
          <p:cNvSpPr txBox="1"/>
          <p:nvPr/>
        </p:nvSpPr>
        <p:spPr>
          <a:xfrm>
            <a:off x="798022" y="1828800"/>
            <a:ext cx="10573789" cy="1077218"/>
          </a:xfrm>
          <a:prstGeom prst="rect">
            <a:avLst/>
          </a:prstGeom>
          <a:noFill/>
        </p:spPr>
        <p:txBody>
          <a:bodyPr wrap="square" rtlCol="0">
            <a:spAutoFit/>
          </a:bodyPr>
          <a:lstStyle/>
          <a:p>
            <a:r>
              <a:rPr lang="en-US" sz="3200" dirty="0"/>
              <a:t>• Obtain the Portfolio Average Return from </a:t>
            </a:r>
            <a:r>
              <a:rPr lang="en-US" sz="3200" dirty="0" smtClean="0"/>
              <a:t>the Summary </a:t>
            </a:r>
            <a:r>
              <a:rPr lang="en-US" sz="3200" dirty="0"/>
              <a:t>Report</a:t>
            </a:r>
          </a:p>
        </p:txBody>
      </p:sp>
    </p:spTree>
    <p:extLst>
      <p:ext uri="{BB962C8B-B14F-4D97-AF65-F5344CB8AC3E}">
        <p14:creationId xmlns:p14="http://schemas.microsoft.com/office/powerpoint/2010/main" val="2161128363"/>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dirty="0" smtClean="0"/>
              <a:t>The Summary Report: </a:t>
            </a:r>
            <a:br>
              <a:rPr lang="en-US" dirty="0" smtClean="0"/>
            </a:br>
            <a:r>
              <a:rPr lang="en-US" dirty="0" smtClean="0"/>
              <a:t>To Obtain the Portfolio Average Return</a:t>
            </a:r>
            <a:endParaRPr lang="en-US" dirty="0"/>
          </a:p>
        </p:txBody>
      </p:sp>
      <p:sp>
        <p:nvSpPr>
          <p:cNvPr id="3" name="Footer Placeholder 2"/>
          <p:cNvSpPr>
            <a:spLocks noGrp="1"/>
          </p:cNvSpPr>
          <p:nvPr>
            <p:ph type="ftr" sz="quarter" idx="11"/>
          </p:nvPr>
        </p:nvSpPr>
        <p:spPr/>
        <p:txBody>
          <a:bodyPr/>
          <a:lstStyle/>
          <a:p>
            <a:r>
              <a:rPr lang="fr-FR" smtClean="0"/>
              <a:t>WWW.BETTERINVESTING.ORG</a:t>
            </a:r>
            <a:endParaRPr lang="en-US" dirty="0"/>
          </a:p>
        </p:txBody>
      </p:sp>
      <p:sp>
        <p:nvSpPr>
          <p:cNvPr id="4" name="Slide Number Placeholder 3"/>
          <p:cNvSpPr>
            <a:spLocks noGrp="1"/>
          </p:cNvSpPr>
          <p:nvPr>
            <p:ph type="sldNum" sz="quarter" idx="12"/>
          </p:nvPr>
        </p:nvSpPr>
        <p:spPr/>
        <p:txBody>
          <a:bodyPr/>
          <a:lstStyle/>
          <a:p>
            <a:fld id="{B7C7DEAE-B1FF-4F0D-9790-23B38FF51CAA}" type="slidenum">
              <a:rPr lang="en-US" smtClean="0"/>
              <a:pPr/>
              <a:t>24</a:t>
            </a:fld>
            <a:endParaRPr lang="en-US" dirty="0"/>
          </a:p>
        </p:txBody>
      </p:sp>
      <p:pic>
        <p:nvPicPr>
          <p:cNvPr id="8" name="Picture 7"/>
          <p:cNvPicPr>
            <a:picLocks noChangeAspect="1"/>
          </p:cNvPicPr>
          <p:nvPr/>
        </p:nvPicPr>
        <p:blipFill>
          <a:blip r:embed="rId3"/>
          <a:stretch>
            <a:fillRect/>
          </a:stretch>
        </p:blipFill>
        <p:spPr>
          <a:xfrm>
            <a:off x="0" y="1467040"/>
            <a:ext cx="12192000" cy="5390959"/>
          </a:xfrm>
          <a:prstGeom prst="rect">
            <a:avLst/>
          </a:prstGeom>
        </p:spPr>
      </p:pic>
      <p:sp>
        <p:nvSpPr>
          <p:cNvPr id="6" name="Rounded Rectangle 5"/>
          <p:cNvSpPr/>
          <p:nvPr/>
        </p:nvSpPr>
        <p:spPr>
          <a:xfrm>
            <a:off x="0" y="1433513"/>
            <a:ext cx="714895" cy="378662"/>
          </a:xfrm>
          <a:prstGeom prst="roundRect">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ounded Rectangle 6"/>
          <p:cNvSpPr/>
          <p:nvPr/>
        </p:nvSpPr>
        <p:spPr>
          <a:xfrm>
            <a:off x="10074443" y="2149642"/>
            <a:ext cx="1812758" cy="802105"/>
          </a:xfrm>
          <a:prstGeom prst="roundRect">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p:cNvPicPr>
            <a:picLocks noChangeAspect="1"/>
          </p:cNvPicPr>
          <p:nvPr/>
        </p:nvPicPr>
        <p:blipFill>
          <a:blip r:embed="rId4"/>
          <a:stretch>
            <a:fillRect/>
          </a:stretch>
        </p:blipFill>
        <p:spPr>
          <a:xfrm>
            <a:off x="9994233" y="1899545"/>
            <a:ext cx="1973178" cy="1052202"/>
          </a:xfrm>
          <a:prstGeom prst="rect">
            <a:avLst/>
          </a:prstGeom>
        </p:spPr>
      </p:pic>
    </p:spTree>
    <p:extLst>
      <p:ext uri="{BB962C8B-B14F-4D97-AF65-F5344CB8AC3E}">
        <p14:creationId xmlns:p14="http://schemas.microsoft.com/office/powerpoint/2010/main" val="3259368771"/>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dirty="0" smtClean="0"/>
              <a:t>The Summary Report: </a:t>
            </a:r>
            <a:br>
              <a:rPr lang="en-US" dirty="0" smtClean="0"/>
            </a:br>
            <a:r>
              <a:rPr lang="en-US" dirty="0" smtClean="0"/>
              <a:t>To Obtain the Portfolio Average Return</a:t>
            </a:r>
            <a:endParaRPr lang="en-US" dirty="0"/>
          </a:p>
        </p:txBody>
      </p:sp>
      <p:sp>
        <p:nvSpPr>
          <p:cNvPr id="3" name="Footer Placeholder 2"/>
          <p:cNvSpPr>
            <a:spLocks noGrp="1"/>
          </p:cNvSpPr>
          <p:nvPr>
            <p:ph type="ftr" sz="quarter" idx="11"/>
          </p:nvPr>
        </p:nvSpPr>
        <p:spPr/>
        <p:txBody>
          <a:bodyPr/>
          <a:lstStyle/>
          <a:p>
            <a:r>
              <a:rPr lang="fr-FR" smtClean="0"/>
              <a:t>WWW.BETTERINVESTING.ORG</a:t>
            </a:r>
            <a:endParaRPr lang="en-US" dirty="0"/>
          </a:p>
        </p:txBody>
      </p:sp>
      <p:sp>
        <p:nvSpPr>
          <p:cNvPr id="4" name="Slide Number Placeholder 3"/>
          <p:cNvSpPr>
            <a:spLocks noGrp="1"/>
          </p:cNvSpPr>
          <p:nvPr>
            <p:ph type="sldNum" sz="quarter" idx="12"/>
          </p:nvPr>
        </p:nvSpPr>
        <p:spPr/>
        <p:txBody>
          <a:bodyPr/>
          <a:lstStyle/>
          <a:p>
            <a:fld id="{B7C7DEAE-B1FF-4F0D-9790-23B38FF51CAA}" type="slidenum">
              <a:rPr lang="en-US" smtClean="0"/>
              <a:pPr/>
              <a:t>25</a:t>
            </a:fld>
            <a:endParaRPr lang="en-US" dirty="0"/>
          </a:p>
        </p:txBody>
      </p:sp>
      <p:pic>
        <p:nvPicPr>
          <p:cNvPr id="5" name="Picture 4"/>
          <p:cNvPicPr>
            <a:picLocks noChangeAspect="1"/>
          </p:cNvPicPr>
          <p:nvPr/>
        </p:nvPicPr>
        <p:blipFill>
          <a:blip r:embed="rId3"/>
          <a:stretch>
            <a:fillRect/>
          </a:stretch>
        </p:blipFill>
        <p:spPr>
          <a:xfrm>
            <a:off x="-85725" y="1608357"/>
            <a:ext cx="11972925" cy="5249643"/>
          </a:xfrm>
          <a:prstGeom prst="rect">
            <a:avLst/>
          </a:prstGeom>
        </p:spPr>
      </p:pic>
      <p:sp>
        <p:nvSpPr>
          <p:cNvPr id="6" name="Rounded Rectangle 5"/>
          <p:cNvSpPr/>
          <p:nvPr/>
        </p:nvSpPr>
        <p:spPr>
          <a:xfrm>
            <a:off x="0" y="1591732"/>
            <a:ext cx="714895" cy="378662"/>
          </a:xfrm>
          <a:prstGeom prst="roundRect">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0" name="Straight Arrow Connector 9"/>
          <p:cNvCxnSpPr/>
          <p:nvPr/>
        </p:nvCxnSpPr>
        <p:spPr>
          <a:xfrm flipH="1">
            <a:off x="4588625" y="2229853"/>
            <a:ext cx="5801619" cy="512559"/>
          </a:xfrm>
          <a:prstGeom prst="straightConnector1">
            <a:avLst/>
          </a:prstGeom>
          <a:ln w="76200">
            <a:solidFill>
              <a:srgbClr val="FF0000"/>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11" name="Rounded Rectangle 10"/>
          <p:cNvSpPr/>
          <p:nvPr/>
        </p:nvSpPr>
        <p:spPr>
          <a:xfrm>
            <a:off x="3807236" y="2742413"/>
            <a:ext cx="1995048" cy="3608512"/>
          </a:xfrm>
          <a:prstGeom prst="roundRect">
            <a:avLst>
              <a:gd name="adj" fmla="val 0"/>
            </a:avLst>
          </a:prstGeom>
          <a:noFill/>
          <a:ln w="762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p:cNvPicPr>
            <a:picLocks noChangeAspect="1"/>
          </p:cNvPicPr>
          <p:nvPr/>
        </p:nvPicPr>
        <p:blipFill>
          <a:blip r:embed="rId4"/>
          <a:stretch>
            <a:fillRect/>
          </a:stretch>
        </p:blipFill>
        <p:spPr>
          <a:xfrm>
            <a:off x="10390244" y="1812175"/>
            <a:ext cx="1496956" cy="1187699"/>
          </a:xfrm>
          <a:prstGeom prst="rect">
            <a:avLst/>
          </a:prstGeom>
        </p:spPr>
      </p:pic>
    </p:spTree>
    <p:extLst>
      <p:ext uri="{BB962C8B-B14F-4D97-AF65-F5344CB8AC3E}">
        <p14:creationId xmlns:p14="http://schemas.microsoft.com/office/powerpoint/2010/main" val="2177212070"/>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PERT Report: Valuation – Potential Buys</a:t>
            </a:r>
          </a:p>
        </p:txBody>
      </p:sp>
      <p:sp>
        <p:nvSpPr>
          <p:cNvPr id="3" name="Footer Placeholder 2"/>
          <p:cNvSpPr>
            <a:spLocks noGrp="1"/>
          </p:cNvSpPr>
          <p:nvPr>
            <p:ph type="ftr" sz="quarter" idx="11"/>
          </p:nvPr>
        </p:nvSpPr>
        <p:spPr/>
        <p:txBody>
          <a:bodyPr/>
          <a:lstStyle/>
          <a:p>
            <a:r>
              <a:rPr lang="fr-FR" smtClean="0"/>
              <a:t>WWW.BETTERINVESTING.ORG</a:t>
            </a:r>
            <a:endParaRPr lang="en-US" dirty="0"/>
          </a:p>
        </p:txBody>
      </p:sp>
      <p:sp>
        <p:nvSpPr>
          <p:cNvPr id="4" name="Slide Number Placeholder 3"/>
          <p:cNvSpPr>
            <a:spLocks noGrp="1"/>
          </p:cNvSpPr>
          <p:nvPr>
            <p:ph type="sldNum" sz="quarter" idx="12"/>
          </p:nvPr>
        </p:nvSpPr>
        <p:spPr/>
        <p:txBody>
          <a:bodyPr/>
          <a:lstStyle/>
          <a:p>
            <a:fld id="{B7C7DEAE-B1FF-4F0D-9790-23B38FF51CAA}" type="slidenum">
              <a:rPr lang="en-US" smtClean="0"/>
              <a:pPr/>
              <a:t>26</a:t>
            </a:fld>
            <a:endParaRPr lang="en-US" dirty="0"/>
          </a:p>
        </p:txBody>
      </p:sp>
      <p:sp>
        <p:nvSpPr>
          <p:cNvPr id="5" name="TextBox 4"/>
          <p:cNvSpPr txBox="1"/>
          <p:nvPr/>
        </p:nvSpPr>
        <p:spPr>
          <a:xfrm>
            <a:off x="515389" y="2078182"/>
            <a:ext cx="11089178" cy="3539430"/>
          </a:xfrm>
          <a:prstGeom prst="rect">
            <a:avLst/>
          </a:prstGeom>
          <a:noFill/>
        </p:spPr>
        <p:txBody>
          <a:bodyPr wrap="square" rtlCol="0">
            <a:spAutoFit/>
          </a:bodyPr>
          <a:lstStyle/>
          <a:p>
            <a:r>
              <a:rPr lang="en-US" dirty="0"/>
              <a:t>•</a:t>
            </a:r>
            <a:r>
              <a:rPr lang="en-US" dirty="0" smtClean="0"/>
              <a:t>     </a:t>
            </a:r>
            <a:r>
              <a:rPr lang="en-US" sz="2800" dirty="0" smtClean="0"/>
              <a:t>Obtain </a:t>
            </a:r>
            <a:r>
              <a:rPr lang="en-US" sz="2800" dirty="0"/>
              <a:t>the Portfolio Average Return from </a:t>
            </a:r>
            <a:r>
              <a:rPr lang="en-US" sz="2800" dirty="0" smtClean="0"/>
              <a:t>the Summary </a:t>
            </a:r>
            <a:r>
              <a:rPr lang="en-US" sz="2800" dirty="0"/>
              <a:t>Report</a:t>
            </a:r>
          </a:p>
          <a:p>
            <a:r>
              <a:rPr lang="en-US" sz="2800" dirty="0"/>
              <a:t>• </a:t>
            </a:r>
            <a:r>
              <a:rPr lang="en-US" sz="2800" dirty="0" smtClean="0"/>
              <a:t> Sort </a:t>
            </a:r>
            <a:r>
              <a:rPr lang="en-US" sz="2800" dirty="0"/>
              <a:t>the PERT report by Potential Total Return (</a:t>
            </a:r>
            <a:r>
              <a:rPr lang="en-US" sz="2800" dirty="0" smtClean="0"/>
              <a:t>from high </a:t>
            </a:r>
            <a:r>
              <a:rPr lang="en-US" sz="2800" dirty="0"/>
              <a:t>to low)</a:t>
            </a:r>
          </a:p>
          <a:p>
            <a:r>
              <a:rPr lang="en-US" sz="2800" dirty="0"/>
              <a:t>• </a:t>
            </a:r>
            <a:r>
              <a:rPr lang="en-US" sz="2800" dirty="0" smtClean="0"/>
              <a:t> Draw </a:t>
            </a:r>
            <a:r>
              <a:rPr lang="en-US" sz="2800" dirty="0"/>
              <a:t>a line dividing the portfolio at the </a:t>
            </a:r>
            <a:r>
              <a:rPr lang="en-US" sz="2800" dirty="0" smtClean="0"/>
              <a:t>Portfolio</a:t>
            </a:r>
          </a:p>
          <a:p>
            <a:endParaRPr lang="en-US" sz="2800" dirty="0"/>
          </a:p>
          <a:p>
            <a:pPr marL="457200" indent="-457200">
              <a:buFont typeface="Arial" panose="020B0604020202020204" pitchFamily="34" charset="0"/>
              <a:buChar char="•"/>
            </a:pPr>
            <a:r>
              <a:rPr lang="en-US" sz="2800" dirty="0"/>
              <a:t>Average Return value</a:t>
            </a:r>
          </a:p>
          <a:p>
            <a:r>
              <a:rPr lang="en-US" sz="2800" dirty="0" smtClean="0"/>
              <a:t>        – </a:t>
            </a:r>
            <a:r>
              <a:rPr lang="en-US" sz="2800" dirty="0"/>
              <a:t>Use Potential Total Return as the first </a:t>
            </a:r>
            <a:r>
              <a:rPr lang="en-US" sz="2800" dirty="0" smtClean="0"/>
              <a:t>determining factor</a:t>
            </a:r>
            <a:endParaRPr lang="en-US" sz="2800" dirty="0"/>
          </a:p>
          <a:p>
            <a:r>
              <a:rPr lang="en-US" sz="2800" dirty="0" smtClean="0"/>
              <a:t>        – </a:t>
            </a:r>
            <a:r>
              <a:rPr lang="en-US" sz="2800" dirty="0"/>
              <a:t>Buying any company above the line will </a:t>
            </a:r>
            <a:r>
              <a:rPr lang="en-US" sz="2800" dirty="0" smtClean="0"/>
              <a:t>improve the Portfolio</a:t>
            </a:r>
            <a:br>
              <a:rPr lang="en-US" sz="2800" dirty="0" smtClean="0"/>
            </a:br>
            <a:r>
              <a:rPr lang="en-US" sz="2800" dirty="0" smtClean="0"/>
              <a:t>           </a:t>
            </a:r>
            <a:r>
              <a:rPr lang="en-US" sz="2800" dirty="0"/>
              <a:t>Average Return</a:t>
            </a:r>
          </a:p>
        </p:txBody>
      </p:sp>
    </p:spTree>
    <p:extLst>
      <p:ext uri="{BB962C8B-B14F-4D97-AF65-F5344CB8AC3E}">
        <p14:creationId xmlns:p14="http://schemas.microsoft.com/office/powerpoint/2010/main" val="298946493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381000"/>
            <a:ext cx="11582400" cy="702733"/>
          </a:xfrm>
        </p:spPr>
        <p:txBody>
          <a:bodyPr/>
          <a:lstStyle/>
          <a:p>
            <a:pPr algn="ctr"/>
            <a:r>
              <a:rPr lang="en-US" dirty="0" smtClean="0"/>
              <a:t>PERT Report – Potential Buys</a:t>
            </a:r>
            <a:endParaRPr lang="en-US" dirty="0"/>
          </a:p>
        </p:txBody>
      </p:sp>
      <p:sp>
        <p:nvSpPr>
          <p:cNvPr id="3" name="Footer Placeholder 2"/>
          <p:cNvSpPr>
            <a:spLocks noGrp="1"/>
          </p:cNvSpPr>
          <p:nvPr>
            <p:ph type="ftr" sz="quarter" idx="11"/>
          </p:nvPr>
        </p:nvSpPr>
        <p:spPr/>
        <p:txBody>
          <a:bodyPr/>
          <a:lstStyle/>
          <a:p>
            <a:r>
              <a:rPr lang="fr-FR" smtClean="0"/>
              <a:t>WWW.BETTERINVESTING.ORG</a:t>
            </a:r>
            <a:endParaRPr lang="en-US" dirty="0"/>
          </a:p>
        </p:txBody>
      </p:sp>
      <p:sp>
        <p:nvSpPr>
          <p:cNvPr id="4" name="Slide Number Placeholder 3"/>
          <p:cNvSpPr>
            <a:spLocks noGrp="1"/>
          </p:cNvSpPr>
          <p:nvPr>
            <p:ph type="sldNum" sz="quarter" idx="12"/>
          </p:nvPr>
        </p:nvSpPr>
        <p:spPr/>
        <p:txBody>
          <a:bodyPr/>
          <a:lstStyle/>
          <a:p>
            <a:fld id="{B7C7DEAE-B1FF-4F0D-9790-23B38FF51CAA}" type="slidenum">
              <a:rPr lang="en-US" smtClean="0"/>
              <a:pPr/>
              <a:t>27</a:t>
            </a:fld>
            <a:endParaRPr lang="en-US" dirty="0"/>
          </a:p>
        </p:txBody>
      </p:sp>
      <p:pic>
        <p:nvPicPr>
          <p:cNvPr id="6" name="Picture 5"/>
          <p:cNvPicPr>
            <a:picLocks noChangeAspect="1"/>
          </p:cNvPicPr>
          <p:nvPr/>
        </p:nvPicPr>
        <p:blipFill>
          <a:blip r:embed="rId3"/>
          <a:stretch>
            <a:fillRect/>
          </a:stretch>
        </p:blipFill>
        <p:spPr>
          <a:xfrm>
            <a:off x="118533" y="995362"/>
            <a:ext cx="12073467" cy="5862638"/>
          </a:xfrm>
          <a:prstGeom prst="rect">
            <a:avLst/>
          </a:prstGeom>
        </p:spPr>
      </p:pic>
      <p:cxnSp>
        <p:nvCxnSpPr>
          <p:cNvPr id="8" name="Straight Connector 7"/>
          <p:cNvCxnSpPr/>
          <p:nvPr/>
        </p:nvCxnSpPr>
        <p:spPr>
          <a:xfrm flipH="1">
            <a:off x="118533" y="4385733"/>
            <a:ext cx="12073467" cy="84667"/>
          </a:xfrm>
          <a:prstGeom prst="line">
            <a:avLst/>
          </a:prstGeom>
          <a:ln w="57150">
            <a:solidFill>
              <a:srgbClr val="00B05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8548988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PERT Report – Potential Buys</a:t>
            </a:r>
          </a:p>
        </p:txBody>
      </p:sp>
      <p:sp>
        <p:nvSpPr>
          <p:cNvPr id="3" name="Footer Placeholder 2"/>
          <p:cNvSpPr>
            <a:spLocks noGrp="1"/>
          </p:cNvSpPr>
          <p:nvPr>
            <p:ph type="ftr" sz="quarter" idx="11"/>
          </p:nvPr>
        </p:nvSpPr>
        <p:spPr/>
        <p:txBody>
          <a:bodyPr/>
          <a:lstStyle/>
          <a:p>
            <a:r>
              <a:rPr lang="fr-FR" smtClean="0"/>
              <a:t>WWW.BETTERINVESTING.ORG</a:t>
            </a:r>
            <a:endParaRPr lang="en-US" dirty="0"/>
          </a:p>
        </p:txBody>
      </p:sp>
      <p:sp>
        <p:nvSpPr>
          <p:cNvPr id="4" name="Slide Number Placeholder 3"/>
          <p:cNvSpPr>
            <a:spLocks noGrp="1"/>
          </p:cNvSpPr>
          <p:nvPr>
            <p:ph type="sldNum" sz="quarter" idx="12"/>
          </p:nvPr>
        </p:nvSpPr>
        <p:spPr/>
        <p:txBody>
          <a:bodyPr/>
          <a:lstStyle/>
          <a:p>
            <a:fld id="{B7C7DEAE-B1FF-4F0D-9790-23B38FF51CAA}" type="slidenum">
              <a:rPr lang="en-US" smtClean="0"/>
              <a:pPr/>
              <a:t>28</a:t>
            </a:fld>
            <a:endParaRPr lang="en-US" dirty="0"/>
          </a:p>
        </p:txBody>
      </p:sp>
      <p:sp>
        <p:nvSpPr>
          <p:cNvPr id="5" name="TextBox 4"/>
          <p:cNvSpPr txBox="1"/>
          <p:nvPr/>
        </p:nvSpPr>
        <p:spPr>
          <a:xfrm>
            <a:off x="897775" y="1884525"/>
            <a:ext cx="10241280" cy="3970318"/>
          </a:xfrm>
          <a:prstGeom prst="rect">
            <a:avLst/>
          </a:prstGeom>
          <a:noFill/>
        </p:spPr>
        <p:txBody>
          <a:bodyPr wrap="square" rtlCol="0">
            <a:spAutoFit/>
          </a:bodyPr>
          <a:lstStyle/>
          <a:p>
            <a:r>
              <a:rPr lang="en-US" sz="2800" dirty="0"/>
              <a:t>• </a:t>
            </a:r>
            <a:r>
              <a:rPr lang="en-US" sz="2800" dirty="0" smtClean="0"/>
              <a:t>   Test </a:t>
            </a:r>
            <a:r>
              <a:rPr lang="en-US" sz="2800" dirty="0"/>
              <a:t>the companies above the line for </a:t>
            </a:r>
            <a:r>
              <a:rPr lang="en-US" sz="2800" dirty="0" smtClean="0"/>
              <a:t>acceptable downside</a:t>
            </a:r>
            <a:br>
              <a:rPr lang="en-US" sz="2800" dirty="0" smtClean="0"/>
            </a:br>
            <a:r>
              <a:rPr lang="en-US" sz="2800" dirty="0" smtClean="0"/>
              <a:t>      risk </a:t>
            </a:r>
            <a:r>
              <a:rPr lang="en-US" sz="2800" dirty="0"/>
              <a:t>based on the </a:t>
            </a:r>
            <a:r>
              <a:rPr lang="en-US" sz="2800" b="1" u="sng" dirty="0"/>
              <a:t>Upside/Downside </a:t>
            </a:r>
            <a:r>
              <a:rPr lang="en-US" sz="2800" b="1" u="sng" dirty="0" smtClean="0"/>
              <a:t>ratio greater </a:t>
            </a:r>
            <a:r>
              <a:rPr lang="en-US" sz="2800" b="1" u="sng" dirty="0"/>
              <a:t>than </a:t>
            </a:r>
            <a:r>
              <a:rPr lang="en-US" sz="2800" b="1" u="sng" dirty="0" smtClean="0"/>
              <a:t>3</a:t>
            </a:r>
          </a:p>
          <a:p>
            <a:endParaRPr lang="en-US" sz="2800" b="1" u="sng" dirty="0"/>
          </a:p>
          <a:p>
            <a:r>
              <a:rPr lang="en-US" sz="2800" dirty="0" smtClean="0"/>
              <a:t>            – </a:t>
            </a:r>
            <a:r>
              <a:rPr lang="en-US" sz="2800" dirty="0"/>
              <a:t>An Upside/Downside ratio </a:t>
            </a:r>
            <a:r>
              <a:rPr lang="en-US" sz="2800" b="1" u="sng" dirty="0"/>
              <a:t>greater than 10</a:t>
            </a:r>
            <a:r>
              <a:rPr lang="en-US" sz="2800" dirty="0"/>
              <a:t> </a:t>
            </a:r>
            <a:r>
              <a:rPr lang="en-US" sz="2800" dirty="0" smtClean="0"/>
              <a:t>typically</a:t>
            </a:r>
            <a:br>
              <a:rPr lang="en-US" sz="2800" dirty="0" smtClean="0"/>
            </a:br>
            <a:r>
              <a:rPr lang="en-US" sz="2800" dirty="0" smtClean="0"/>
              <a:t>               means that </a:t>
            </a:r>
            <a:r>
              <a:rPr lang="en-US" sz="2800" dirty="0"/>
              <a:t>the </a:t>
            </a:r>
            <a:r>
              <a:rPr lang="en-US" sz="2800" b="1" u="sng" dirty="0"/>
              <a:t>low price in Section 4B </a:t>
            </a:r>
            <a:r>
              <a:rPr lang="en-US" sz="2800" dirty="0"/>
              <a:t>on our </a:t>
            </a:r>
            <a:r>
              <a:rPr lang="en-US" sz="2800" dirty="0" smtClean="0"/>
              <a:t>SSG</a:t>
            </a:r>
            <a:br>
              <a:rPr lang="en-US" sz="2800" dirty="0" smtClean="0"/>
            </a:br>
            <a:r>
              <a:rPr lang="en-US" sz="2800" dirty="0" smtClean="0"/>
              <a:t>               is not low enough</a:t>
            </a:r>
          </a:p>
          <a:p>
            <a:endParaRPr lang="en-US" sz="2800" dirty="0"/>
          </a:p>
          <a:p>
            <a:r>
              <a:rPr lang="en-US" sz="2800" dirty="0" smtClean="0"/>
              <a:t>           – </a:t>
            </a:r>
            <a:r>
              <a:rPr lang="en-US" sz="2800" dirty="0"/>
              <a:t>An Upside/Downside ratio greater than 10 </a:t>
            </a:r>
            <a:r>
              <a:rPr lang="en-US" sz="2800" dirty="0" smtClean="0"/>
              <a:t>typically</a:t>
            </a:r>
            <a:br>
              <a:rPr lang="en-US" sz="2800" dirty="0" smtClean="0"/>
            </a:br>
            <a:r>
              <a:rPr lang="en-US" sz="2800" dirty="0" smtClean="0"/>
              <a:t>              means that </a:t>
            </a:r>
            <a:r>
              <a:rPr lang="en-US" sz="2800" dirty="0"/>
              <a:t>we should </a:t>
            </a:r>
            <a:r>
              <a:rPr lang="en-US" sz="2800" b="1" u="sng" dirty="0"/>
              <a:t>re‐evaluate our low price</a:t>
            </a:r>
          </a:p>
        </p:txBody>
      </p:sp>
    </p:spTree>
    <p:extLst>
      <p:ext uri="{BB962C8B-B14F-4D97-AF65-F5344CB8AC3E}">
        <p14:creationId xmlns:p14="http://schemas.microsoft.com/office/powerpoint/2010/main" val="193734482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PERT Report – Potential Buys</a:t>
            </a:r>
          </a:p>
        </p:txBody>
      </p:sp>
      <p:sp>
        <p:nvSpPr>
          <p:cNvPr id="3" name="Footer Placeholder 2"/>
          <p:cNvSpPr>
            <a:spLocks noGrp="1"/>
          </p:cNvSpPr>
          <p:nvPr>
            <p:ph type="ftr" sz="quarter" idx="11"/>
          </p:nvPr>
        </p:nvSpPr>
        <p:spPr/>
        <p:txBody>
          <a:bodyPr/>
          <a:lstStyle/>
          <a:p>
            <a:r>
              <a:rPr lang="fr-FR" smtClean="0"/>
              <a:t>WWW.BETTERINVESTING.ORG</a:t>
            </a:r>
            <a:endParaRPr lang="en-US" dirty="0"/>
          </a:p>
        </p:txBody>
      </p:sp>
      <p:sp>
        <p:nvSpPr>
          <p:cNvPr id="4" name="Slide Number Placeholder 3"/>
          <p:cNvSpPr>
            <a:spLocks noGrp="1"/>
          </p:cNvSpPr>
          <p:nvPr>
            <p:ph type="sldNum" sz="quarter" idx="12"/>
          </p:nvPr>
        </p:nvSpPr>
        <p:spPr/>
        <p:txBody>
          <a:bodyPr/>
          <a:lstStyle/>
          <a:p>
            <a:fld id="{B7C7DEAE-B1FF-4F0D-9790-23B38FF51CAA}" type="slidenum">
              <a:rPr lang="en-US" smtClean="0"/>
              <a:pPr/>
              <a:t>29</a:t>
            </a:fld>
            <a:endParaRPr lang="en-US" dirty="0"/>
          </a:p>
        </p:txBody>
      </p:sp>
      <p:pic>
        <p:nvPicPr>
          <p:cNvPr id="5" name="Picture 4"/>
          <p:cNvPicPr>
            <a:picLocks noChangeAspect="1"/>
          </p:cNvPicPr>
          <p:nvPr/>
        </p:nvPicPr>
        <p:blipFill>
          <a:blip r:embed="rId3"/>
          <a:stretch>
            <a:fillRect/>
          </a:stretch>
        </p:blipFill>
        <p:spPr>
          <a:xfrm>
            <a:off x="463001" y="1310380"/>
            <a:ext cx="1323975" cy="5289925"/>
          </a:xfrm>
          <a:prstGeom prst="rect">
            <a:avLst/>
          </a:prstGeom>
        </p:spPr>
      </p:pic>
      <p:pic>
        <p:nvPicPr>
          <p:cNvPr id="6" name="Picture 5"/>
          <p:cNvPicPr>
            <a:picLocks noChangeAspect="1"/>
          </p:cNvPicPr>
          <p:nvPr/>
        </p:nvPicPr>
        <p:blipFill>
          <a:blip r:embed="rId4"/>
          <a:stretch>
            <a:fillRect/>
          </a:stretch>
        </p:blipFill>
        <p:spPr>
          <a:xfrm>
            <a:off x="1786976" y="1337761"/>
            <a:ext cx="9967220" cy="5520239"/>
          </a:xfrm>
          <a:prstGeom prst="rect">
            <a:avLst/>
          </a:prstGeom>
        </p:spPr>
      </p:pic>
      <p:sp>
        <p:nvSpPr>
          <p:cNvPr id="7" name="Rounded Rectangle 6"/>
          <p:cNvSpPr/>
          <p:nvPr/>
        </p:nvSpPr>
        <p:spPr>
          <a:xfrm>
            <a:off x="3474720" y="3591098"/>
            <a:ext cx="714895" cy="731520"/>
          </a:xfrm>
          <a:prstGeom prst="roundRect">
            <a:avLst/>
          </a:prstGeom>
          <a:noFill/>
          <a:ln w="762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ounded Rectangle 7"/>
          <p:cNvSpPr/>
          <p:nvPr/>
        </p:nvSpPr>
        <p:spPr>
          <a:xfrm>
            <a:off x="8257310" y="6094752"/>
            <a:ext cx="714895" cy="731520"/>
          </a:xfrm>
          <a:prstGeom prst="roundRect">
            <a:avLst/>
          </a:prstGeom>
          <a:noFill/>
          <a:ln w="762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ounded Rectangle 8"/>
          <p:cNvSpPr/>
          <p:nvPr/>
        </p:nvSpPr>
        <p:spPr>
          <a:xfrm>
            <a:off x="8243455" y="5295060"/>
            <a:ext cx="714895" cy="731520"/>
          </a:xfrm>
          <a:prstGeom prst="roundRect">
            <a:avLst/>
          </a:prstGeom>
          <a:noFill/>
          <a:ln w="762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ounded Rectangle 9"/>
          <p:cNvSpPr/>
          <p:nvPr/>
        </p:nvSpPr>
        <p:spPr>
          <a:xfrm>
            <a:off x="8237913" y="3732120"/>
            <a:ext cx="714895" cy="731520"/>
          </a:xfrm>
          <a:prstGeom prst="roundRect">
            <a:avLst/>
          </a:prstGeom>
          <a:noFill/>
          <a:ln w="762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ounded Rectangle 10"/>
          <p:cNvSpPr/>
          <p:nvPr/>
        </p:nvSpPr>
        <p:spPr>
          <a:xfrm>
            <a:off x="3485804" y="5344130"/>
            <a:ext cx="714895" cy="731520"/>
          </a:xfrm>
          <a:prstGeom prst="roundRect">
            <a:avLst/>
          </a:prstGeom>
          <a:noFill/>
          <a:ln w="762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ounded Rectangle 11"/>
          <p:cNvSpPr/>
          <p:nvPr/>
        </p:nvSpPr>
        <p:spPr>
          <a:xfrm>
            <a:off x="3474720" y="6053483"/>
            <a:ext cx="714895" cy="731520"/>
          </a:xfrm>
          <a:prstGeom prst="roundRect">
            <a:avLst/>
          </a:prstGeom>
          <a:noFill/>
          <a:ln w="762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ounded Rectangle 12"/>
          <p:cNvSpPr/>
          <p:nvPr/>
        </p:nvSpPr>
        <p:spPr>
          <a:xfrm>
            <a:off x="8257310" y="4486020"/>
            <a:ext cx="714895" cy="731520"/>
          </a:xfrm>
          <a:prstGeom prst="roundRect">
            <a:avLst/>
          </a:prstGeom>
          <a:noFill/>
          <a:ln w="762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ounded Rectangle 13"/>
          <p:cNvSpPr/>
          <p:nvPr/>
        </p:nvSpPr>
        <p:spPr>
          <a:xfrm>
            <a:off x="8237912" y="2889071"/>
            <a:ext cx="714895" cy="731520"/>
          </a:xfrm>
          <a:prstGeom prst="roundRect">
            <a:avLst/>
          </a:prstGeom>
          <a:noFill/>
          <a:ln w="762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3507166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latin typeface="Calibri-Bold"/>
              </a:rPr>
              <a:t>Our Presentation Objectives</a:t>
            </a:r>
            <a:endParaRPr lang="en-US" dirty="0"/>
          </a:p>
        </p:txBody>
      </p:sp>
      <p:sp>
        <p:nvSpPr>
          <p:cNvPr id="3" name="Footer Placeholder 2"/>
          <p:cNvSpPr>
            <a:spLocks noGrp="1"/>
          </p:cNvSpPr>
          <p:nvPr>
            <p:ph type="ftr" sz="quarter" idx="11"/>
          </p:nvPr>
        </p:nvSpPr>
        <p:spPr/>
        <p:txBody>
          <a:bodyPr/>
          <a:lstStyle/>
          <a:p>
            <a:r>
              <a:rPr lang="fr-FR" smtClean="0"/>
              <a:t>WWW.BETTERINVESTING.ORG</a:t>
            </a:r>
            <a:endParaRPr lang="en-US" dirty="0"/>
          </a:p>
        </p:txBody>
      </p:sp>
      <p:sp>
        <p:nvSpPr>
          <p:cNvPr id="4" name="Slide Number Placeholder 3"/>
          <p:cNvSpPr>
            <a:spLocks noGrp="1"/>
          </p:cNvSpPr>
          <p:nvPr>
            <p:ph type="sldNum" sz="quarter" idx="12"/>
          </p:nvPr>
        </p:nvSpPr>
        <p:spPr/>
        <p:txBody>
          <a:bodyPr/>
          <a:lstStyle/>
          <a:p>
            <a:fld id="{B7C7DEAE-B1FF-4F0D-9790-23B38FF51CAA}" type="slidenum">
              <a:rPr lang="en-US" smtClean="0"/>
              <a:pPr/>
              <a:t>3</a:t>
            </a:fld>
            <a:endParaRPr lang="en-US" dirty="0"/>
          </a:p>
        </p:txBody>
      </p:sp>
      <p:sp>
        <p:nvSpPr>
          <p:cNvPr id="5" name="Rectangle 4"/>
          <p:cNvSpPr/>
          <p:nvPr/>
        </p:nvSpPr>
        <p:spPr>
          <a:xfrm>
            <a:off x="994611" y="1957137"/>
            <a:ext cx="10186735" cy="4401205"/>
          </a:xfrm>
          <a:prstGeom prst="rect">
            <a:avLst/>
          </a:prstGeom>
        </p:spPr>
        <p:txBody>
          <a:bodyPr wrap="square">
            <a:spAutoFit/>
          </a:bodyPr>
          <a:lstStyle/>
          <a:p>
            <a:pPr marL="285750" indent="-285750">
              <a:buFont typeface="Arial" panose="020B0604020202020204" pitchFamily="34" charset="0"/>
              <a:buChar char="•"/>
            </a:pPr>
            <a:r>
              <a:rPr lang="en-US" sz="4000" b="0" i="0" u="none" strike="noStrike" baseline="0" dirty="0" smtClean="0">
                <a:latin typeface="Calibri" panose="020F0502020204030204" pitchFamily="34" charset="0"/>
              </a:rPr>
              <a:t>Review the criteria describing what we are</a:t>
            </a:r>
          </a:p>
          <a:p>
            <a:r>
              <a:rPr lang="en-US" sz="4000" b="0" i="0" u="none" strike="noStrike" baseline="0" dirty="0" smtClean="0">
                <a:latin typeface="Calibri" panose="020F0502020204030204" pitchFamily="34" charset="0"/>
              </a:rPr>
              <a:t>looking for in a quality, growth portfolio</a:t>
            </a:r>
          </a:p>
          <a:p>
            <a:endParaRPr lang="en-US" sz="4000" b="0" i="0" u="none" strike="noStrike" baseline="0" dirty="0" smtClean="0">
              <a:latin typeface="Calibri" panose="020F0502020204030204" pitchFamily="34" charset="0"/>
            </a:endParaRPr>
          </a:p>
          <a:p>
            <a:r>
              <a:rPr lang="en-US" sz="4000" b="0" i="0" u="none" strike="noStrike" baseline="0" dirty="0" smtClean="0">
                <a:latin typeface="ArialMT"/>
              </a:rPr>
              <a:t>• </a:t>
            </a:r>
            <a:r>
              <a:rPr lang="en-US" sz="4000" b="0" i="0" u="none" strike="noStrike" baseline="0" dirty="0" smtClean="0">
                <a:latin typeface="Calibri" panose="020F0502020204030204" pitchFamily="34" charset="0"/>
              </a:rPr>
              <a:t>Show how the PERT Report can be used to</a:t>
            </a:r>
          </a:p>
          <a:p>
            <a:r>
              <a:rPr lang="en-US" sz="4000" b="0" i="0" u="none" strike="noStrike" baseline="0" dirty="0" smtClean="0">
                <a:latin typeface="Calibri" panose="020F0502020204030204" pitchFamily="34" charset="0"/>
              </a:rPr>
              <a:t>help achieve the BetterInvesting stated goal of</a:t>
            </a:r>
          </a:p>
          <a:p>
            <a:r>
              <a:rPr lang="en-US" sz="4000" b="0" i="0" u="none" strike="noStrike" baseline="0" dirty="0" smtClean="0">
                <a:latin typeface="Calibri" panose="020F0502020204030204" pitchFamily="34" charset="0"/>
              </a:rPr>
              <a:t>a 15% return per year in a quality, growth</a:t>
            </a:r>
          </a:p>
          <a:p>
            <a:r>
              <a:rPr lang="en-US" sz="4000" b="0" i="0" u="none" strike="noStrike" baseline="0" dirty="0" smtClean="0">
                <a:latin typeface="Calibri" panose="020F0502020204030204" pitchFamily="34" charset="0"/>
              </a:rPr>
              <a:t>portfolio</a:t>
            </a:r>
            <a:endParaRPr lang="en-US" sz="4000" dirty="0"/>
          </a:p>
        </p:txBody>
      </p:sp>
    </p:spTree>
    <p:extLst>
      <p:ext uri="{BB962C8B-B14F-4D97-AF65-F5344CB8AC3E}">
        <p14:creationId xmlns:p14="http://schemas.microsoft.com/office/powerpoint/2010/main" val="2698931045"/>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PERT </a:t>
            </a:r>
            <a:r>
              <a:rPr lang="en-US" dirty="0" smtClean="0"/>
              <a:t>Report: Valuation - Potential </a:t>
            </a:r>
            <a:r>
              <a:rPr lang="en-US" dirty="0"/>
              <a:t>Buys</a:t>
            </a:r>
          </a:p>
        </p:txBody>
      </p:sp>
      <p:sp>
        <p:nvSpPr>
          <p:cNvPr id="3" name="Footer Placeholder 2"/>
          <p:cNvSpPr>
            <a:spLocks noGrp="1"/>
          </p:cNvSpPr>
          <p:nvPr>
            <p:ph type="ftr" sz="quarter" idx="11"/>
          </p:nvPr>
        </p:nvSpPr>
        <p:spPr/>
        <p:txBody>
          <a:bodyPr/>
          <a:lstStyle/>
          <a:p>
            <a:r>
              <a:rPr lang="fr-FR" smtClean="0"/>
              <a:t>WWW.BETTERINVESTING.ORG</a:t>
            </a:r>
            <a:endParaRPr lang="en-US" dirty="0"/>
          </a:p>
        </p:txBody>
      </p:sp>
      <p:sp>
        <p:nvSpPr>
          <p:cNvPr id="4" name="Slide Number Placeholder 3"/>
          <p:cNvSpPr>
            <a:spLocks noGrp="1"/>
          </p:cNvSpPr>
          <p:nvPr>
            <p:ph type="sldNum" sz="quarter" idx="12"/>
          </p:nvPr>
        </p:nvSpPr>
        <p:spPr/>
        <p:txBody>
          <a:bodyPr/>
          <a:lstStyle/>
          <a:p>
            <a:fld id="{B7C7DEAE-B1FF-4F0D-9790-23B38FF51CAA}" type="slidenum">
              <a:rPr lang="en-US" smtClean="0"/>
              <a:pPr/>
              <a:t>30</a:t>
            </a:fld>
            <a:endParaRPr lang="en-US" dirty="0"/>
          </a:p>
        </p:txBody>
      </p:sp>
      <p:sp>
        <p:nvSpPr>
          <p:cNvPr id="5" name="TextBox 4"/>
          <p:cNvSpPr txBox="1"/>
          <p:nvPr/>
        </p:nvSpPr>
        <p:spPr>
          <a:xfrm>
            <a:off x="1080655" y="1695796"/>
            <a:ext cx="10124901" cy="3539430"/>
          </a:xfrm>
          <a:prstGeom prst="rect">
            <a:avLst/>
          </a:prstGeom>
          <a:noFill/>
        </p:spPr>
        <p:txBody>
          <a:bodyPr wrap="square" rtlCol="0">
            <a:spAutoFit/>
          </a:bodyPr>
          <a:lstStyle/>
          <a:p>
            <a:r>
              <a:rPr lang="en-US" sz="2800" dirty="0"/>
              <a:t>• </a:t>
            </a:r>
            <a:r>
              <a:rPr lang="en-US" sz="2800" dirty="0" smtClean="0"/>
              <a:t>  Test </a:t>
            </a:r>
            <a:r>
              <a:rPr lang="en-US" sz="2800" dirty="0"/>
              <a:t>the companies above the line for </a:t>
            </a:r>
            <a:r>
              <a:rPr lang="en-US" sz="2800" dirty="0" smtClean="0"/>
              <a:t>acceptable downside</a:t>
            </a:r>
            <a:br>
              <a:rPr lang="en-US" sz="2800" dirty="0" smtClean="0"/>
            </a:br>
            <a:r>
              <a:rPr lang="en-US" sz="2800" dirty="0" smtClean="0"/>
              <a:t>     risk </a:t>
            </a:r>
            <a:r>
              <a:rPr lang="en-US" sz="2800" dirty="0"/>
              <a:t>based on the </a:t>
            </a:r>
            <a:r>
              <a:rPr lang="en-US" sz="2800" b="1" u="sng" dirty="0"/>
              <a:t>Upside/Downside </a:t>
            </a:r>
            <a:r>
              <a:rPr lang="en-US" sz="2800" b="1" u="sng" dirty="0" smtClean="0"/>
              <a:t>ratio greater </a:t>
            </a:r>
            <a:r>
              <a:rPr lang="en-US" sz="2800" b="1" u="sng" dirty="0"/>
              <a:t>than </a:t>
            </a:r>
            <a:r>
              <a:rPr lang="en-US" sz="2800" b="1" u="sng" dirty="0" smtClean="0"/>
              <a:t>3</a:t>
            </a:r>
          </a:p>
          <a:p>
            <a:endParaRPr lang="en-US" sz="2800" dirty="0"/>
          </a:p>
          <a:p>
            <a:r>
              <a:rPr lang="en-US" sz="2800" dirty="0"/>
              <a:t>• </a:t>
            </a:r>
            <a:r>
              <a:rPr lang="en-US" sz="2800" dirty="0" smtClean="0"/>
              <a:t>  Test </a:t>
            </a:r>
            <a:r>
              <a:rPr lang="en-US" sz="2800" dirty="0"/>
              <a:t>the companies above the line for </a:t>
            </a:r>
            <a:r>
              <a:rPr lang="en-US" sz="2800" dirty="0" smtClean="0"/>
              <a:t>acceptable downside</a:t>
            </a:r>
            <a:br>
              <a:rPr lang="en-US" sz="2800" dirty="0" smtClean="0"/>
            </a:br>
            <a:r>
              <a:rPr lang="en-US" sz="2800" dirty="0" smtClean="0"/>
              <a:t>     </a:t>
            </a:r>
            <a:r>
              <a:rPr lang="en-US" sz="2800" dirty="0"/>
              <a:t>risk based on the </a:t>
            </a:r>
            <a:r>
              <a:rPr lang="en-US" sz="2800" b="1" u="sng" dirty="0"/>
              <a:t>Relative Value less </a:t>
            </a:r>
            <a:r>
              <a:rPr lang="en-US" sz="2800" b="1" u="sng" dirty="0" smtClean="0"/>
              <a:t>than 100</a:t>
            </a:r>
          </a:p>
          <a:p>
            <a:endParaRPr lang="en-US" sz="2800" dirty="0"/>
          </a:p>
          <a:p>
            <a:r>
              <a:rPr lang="en-US" sz="2800" dirty="0"/>
              <a:t>• </a:t>
            </a:r>
            <a:r>
              <a:rPr lang="en-US" sz="2800" dirty="0" smtClean="0"/>
              <a:t>  Test </a:t>
            </a:r>
            <a:r>
              <a:rPr lang="en-US" sz="2800" dirty="0"/>
              <a:t>the companies above the line for </a:t>
            </a:r>
            <a:r>
              <a:rPr lang="en-US" sz="2800" dirty="0" smtClean="0"/>
              <a:t>acceptable growth</a:t>
            </a:r>
            <a:br>
              <a:rPr lang="en-US" sz="2800" dirty="0" smtClean="0"/>
            </a:br>
            <a:r>
              <a:rPr lang="en-US" sz="2800" dirty="0" smtClean="0"/>
              <a:t>     </a:t>
            </a:r>
            <a:r>
              <a:rPr lang="en-US" sz="2800" dirty="0"/>
              <a:t>risk based on the </a:t>
            </a:r>
            <a:r>
              <a:rPr lang="en-US" sz="2800" b="1" u="sng" dirty="0"/>
              <a:t>PEG ratio less than 1.5</a:t>
            </a:r>
          </a:p>
        </p:txBody>
      </p:sp>
    </p:spTree>
    <p:extLst>
      <p:ext uri="{BB962C8B-B14F-4D97-AF65-F5344CB8AC3E}">
        <p14:creationId xmlns:p14="http://schemas.microsoft.com/office/powerpoint/2010/main" val="380843341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PERT Report – Potential Buys</a:t>
            </a:r>
          </a:p>
        </p:txBody>
      </p:sp>
      <p:sp>
        <p:nvSpPr>
          <p:cNvPr id="3" name="Footer Placeholder 2"/>
          <p:cNvSpPr>
            <a:spLocks noGrp="1"/>
          </p:cNvSpPr>
          <p:nvPr>
            <p:ph type="ftr" sz="quarter" idx="11"/>
          </p:nvPr>
        </p:nvSpPr>
        <p:spPr/>
        <p:txBody>
          <a:bodyPr/>
          <a:lstStyle/>
          <a:p>
            <a:r>
              <a:rPr lang="fr-FR" smtClean="0"/>
              <a:t>WWW.BETTERINVESTING.ORG</a:t>
            </a:r>
            <a:endParaRPr lang="en-US" dirty="0"/>
          </a:p>
        </p:txBody>
      </p:sp>
      <p:sp>
        <p:nvSpPr>
          <p:cNvPr id="4" name="Slide Number Placeholder 3"/>
          <p:cNvSpPr>
            <a:spLocks noGrp="1"/>
          </p:cNvSpPr>
          <p:nvPr>
            <p:ph type="sldNum" sz="quarter" idx="12"/>
          </p:nvPr>
        </p:nvSpPr>
        <p:spPr/>
        <p:txBody>
          <a:bodyPr/>
          <a:lstStyle/>
          <a:p>
            <a:fld id="{B7C7DEAE-B1FF-4F0D-9790-23B38FF51CAA}" type="slidenum">
              <a:rPr lang="en-US" smtClean="0"/>
              <a:pPr/>
              <a:t>31</a:t>
            </a:fld>
            <a:endParaRPr lang="en-US" dirty="0"/>
          </a:p>
        </p:txBody>
      </p:sp>
      <p:pic>
        <p:nvPicPr>
          <p:cNvPr id="5" name="Picture 4"/>
          <p:cNvPicPr>
            <a:picLocks noChangeAspect="1"/>
          </p:cNvPicPr>
          <p:nvPr/>
        </p:nvPicPr>
        <p:blipFill>
          <a:blip r:embed="rId3"/>
          <a:stretch>
            <a:fillRect/>
          </a:stretch>
        </p:blipFill>
        <p:spPr>
          <a:xfrm>
            <a:off x="463001" y="1310380"/>
            <a:ext cx="1323975" cy="5289925"/>
          </a:xfrm>
          <a:prstGeom prst="rect">
            <a:avLst/>
          </a:prstGeom>
        </p:spPr>
      </p:pic>
      <p:pic>
        <p:nvPicPr>
          <p:cNvPr id="6" name="Picture 5"/>
          <p:cNvPicPr>
            <a:picLocks noChangeAspect="1"/>
          </p:cNvPicPr>
          <p:nvPr/>
        </p:nvPicPr>
        <p:blipFill>
          <a:blip r:embed="rId4"/>
          <a:stretch>
            <a:fillRect/>
          </a:stretch>
        </p:blipFill>
        <p:spPr>
          <a:xfrm>
            <a:off x="1786976" y="1337761"/>
            <a:ext cx="9967220" cy="5520239"/>
          </a:xfrm>
          <a:prstGeom prst="rect">
            <a:avLst/>
          </a:prstGeom>
        </p:spPr>
      </p:pic>
      <p:sp>
        <p:nvSpPr>
          <p:cNvPr id="7" name="Rounded Rectangle 6"/>
          <p:cNvSpPr/>
          <p:nvPr/>
        </p:nvSpPr>
        <p:spPr>
          <a:xfrm>
            <a:off x="3474720" y="3591098"/>
            <a:ext cx="714895" cy="731520"/>
          </a:xfrm>
          <a:prstGeom prst="roundRect">
            <a:avLst/>
          </a:prstGeom>
          <a:noFill/>
          <a:ln w="762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ounded Rectangle 7"/>
          <p:cNvSpPr/>
          <p:nvPr/>
        </p:nvSpPr>
        <p:spPr>
          <a:xfrm>
            <a:off x="8257310" y="6094752"/>
            <a:ext cx="714895" cy="731520"/>
          </a:xfrm>
          <a:prstGeom prst="roundRect">
            <a:avLst/>
          </a:prstGeom>
          <a:noFill/>
          <a:ln w="762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ounded Rectangle 8"/>
          <p:cNvSpPr/>
          <p:nvPr/>
        </p:nvSpPr>
        <p:spPr>
          <a:xfrm>
            <a:off x="8243455" y="5295060"/>
            <a:ext cx="714895" cy="731520"/>
          </a:xfrm>
          <a:prstGeom prst="roundRect">
            <a:avLst/>
          </a:prstGeom>
          <a:noFill/>
          <a:ln w="762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ounded Rectangle 9"/>
          <p:cNvSpPr/>
          <p:nvPr/>
        </p:nvSpPr>
        <p:spPr>
          <a:xfrm>
            <a:off x="8237913" y="3732120"/>
            <a:ext cx="714895" cy="731520"/>
          </a:xfrm>
          <a:prstGeom prst="roundRect">
            <a:avLst/>
          </a:prstGeom>
          <a:noFill/>
          <a:ln w="762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ounded Rectangle 10"/>
          <p:cNvSpPr/>
          <p:nvPr/>
        </p:nvSpPr>
        <p:spPr>
          <a:xfrm>
            <a:off x="3485804" y="5344130"/>
            <a:ext cx="714895" cy="731520"/>
          </a:xfrm>
          <a:prstGeom prst="roundRect">
            <a:avLst/>
          </a:prstGeom>
          <a:noFill/>
          <a:ln w="762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ounded Rectangle 11"/>
          <p:cNvSpPr/>
          <p:nvPr/>
        </p:nvSpPr>
        <p:spPr>
          <a:xfrm>
            <a:off x="3474720" y="6053483"/>
            <a:ext cx="714895" cy="731520"/>
          </a:xfrm>
          <a:prstGeom prst="roundRect">
            <a:avLst/>
          </a:prstGeom>
          <a:noFill/>
          <a:ln w="762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ounded Rectangle 12"/>
          <p:cNvSpPr/>
          <p:nvPr/>
        </p:nvSpPr>
        <p:spPr>
          <a:xfrm>
            <a:off x="8257310" y="4486020"/>
            <a:ext cx="714895" cy="731520"/>
          </a:xfrm>
          <a:prstGeom prst="roundRect">
            <a:avLst/>
          </a:prstGeom>
          <a:noFill/>
          <a:ln w="762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ounded Rectangle 13"/>
          <p:cNvSpPr/>
          <p:nvPr/>
        </p:nvSpPr>
        <p:spPr>
          <a:xfrm>
            <a:off x="8237912" y="2889071"/>
            <a:ext cx="714895" cy="731520"/>
          </a:xfrm>
          <a:prstGeom prst="roundRect">
            <a:avLst/>
          </a:prstGeom>
          <a:noFill/>
          <a:ln w="762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ounded Rectangle 14"/>
          <p:cNvSpPr/>
          <p:nvPr/>
        </p:nvSpPr>
        <p:spPr>
          <a:xfrm>
            <a:off x="7390014" y="3651149"/>
            <a:ext cx="714895" cy="731520"/>
          </a:xfrm>
          <a:prstGeom prst="roundRect">
            <a:avLst/>
          </a:prstGeom>
          <a:noFill/>
          <a:ln w="762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ounded Rectangle 15"/>
          <p:cNvSpPr/>
          <p:nvPr/>
        </p:nvSpPr>
        <p:spPr>
          <a:xfrm>
            <a:off x="3474719" y="4501129"/>
            <a:ext cx="714895" cy="731520"/>
          </a:xfrm>
          <a:prstGeom prst="roundRect">
            <a:avLst/>
          </a:prstGeom>
          <a:noFill/>
          <a:ln w="762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ounded Rectangle 16"/>
          <p:cNvSpPr/>
          <p:nvPr/>
        </p:nvSpPr>
        <p:spPr>
          <a:xfrm>
            <a:off x="3496886" y="2808748"/>
            <a:ext cx="714895" cy="731520"/>
          </a:xfrm>
          <a:prstGeom prst="roundRect">
            <a:avLst/>
          </a:prstGeom>
          <a:noFill/>
          <a:ln w="762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ounded Rectangle 17"/>
          <p:cNvSpPr/>
          <p:nvPr/>
        </p:nvSpPr>
        <p:spPr>
          <a:xfrm>
            <a:off x="7409411" y="6053483"/>
            <a:ext cx="714895" cy="731520"/>
          </a:xfrm>
          <a:prstGeom prst="roundRect">
            <a:avLst/>
          </a:prstGeom>
          <a:noFill/>
          <a:ln w="762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24536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381000"/>
            <a:ext cx="11582400" cy="816033"/>
          </a:xfrm>
        </p:spPr>
        <p:txBody>
          <a:bodyPr/>
          <a:lstStyle/>
          <a:p>
            <a:pPr algn="ctr"/>
            <a:r>
              <a:rPr lang="en-US" dirty="0"/>
              <a:t>PERT Report: Valuation - Potential Buys</a:t>
            </a:r>
          </a:p>
        </p:txBody>
      </p:sp>
      <p:sp>
        <p:nvSpPr>
          <p:cNvPr id="3" name="Footer Placeholder 2"/>
          <p:cNvSpPr>
            <a:spLocks noGrp="1"/>
          </p:cNvSpPr>
          <p:nvPr>
            <p:ph type="ftr" sz="quarter" idx="11"/>
          </p:nvPr>
        </p:nvSpPr>
        <p:spPr/>
        <p:txBody>
          <a:bodyPr/>
          <a:lstStyle/>
          <a:p>
            <a:r>
              <a:rPr lang="fr-FR" smtClean="0"/>
              <a:t>WWW.BETTERINVESTING.ORG</a:t>
            </a:r>
            <a:endParaRPr lang="en-US" dirty="0"/>
          </a:p>
        </p:txBody>
      </p:sp>
      <p:sp>
        <p:nvSpPr>
          <p:cNvPr id="4" name="Slide Number Placeholder 3"/>
          <p:cNvSpPr>
            <a:spLocks noGrp="1"/>
          </p:cNvSpPr>
          <p:nvPr>
            <p:ph type="sldNum" sz="quarter" idx="12"/>
          </p:nvPr>
        </p:nvSpPr>
        <p:spPr/>
        <p:txBody>
          <a:bodyPr/>
          <a:lstStyle/>
          <a:p>
            <a:fld id="{B7C7DEAE-B1FF-4F0D-9790-23B38FF51CAA}" type="slidenum">
              <a:rPr lang="en-US" smtClean="0"/>
              <a:pPr/>
              <a:t>32</a:t>
            </a:fld>
            <a:endParaRPr lang="en-US" dirty="0"/>
          </a:p>
        </p:txBody>
      </p:sp>
      <p:sp>
        <p:nvSpPr>
          <p:cNvPr id="5" name="TextBox 4"/>
          <p:cNvSpPr txBox="1"/>
          <p:nvPr/>
        </p:nvSpPr>
        <p:spPr>
          <a:xfrm>
            <a:off x="515388" y="1363289"/>
            <a:ext cx="11122429" cy="5262979"/>
          </a:xfrm>
          <a:prstGeom prst="rect">
            <a:avLst/>
          </a:prstGeom>
          <a:noFill/>
        </p:spPr>
        <p:txBody>
          <a:bodyPr wrap="square" rtlCol="0">
            <a:spAutoFit/>
          </a:bodyPr>
          <a:lstStyle/>
          <a:p>
            <a:pPr marL="285750" indent="-285750">
              <a:buFont typeface="Arial" panose="020B0604020202020204" pitchFamily="34" charset="0"/>
              <a:buChar char="•"/>
            </a:pPr>
            <a:r>
              <a:rPr lang="en-US" dirty="0" smtClean="0"/>
              <a:t>    </a:t>
            </a:r>
            <a:r>
              <a:rPr lang="en-US" sz="2800" dirty="0" smtClean="0"/>
              <a:t>Test </a:t>
            </a:r>
            <a:r>
              <a:rPr lang="en-US" sz="2800" dirty="0"/>
              <a:t>the companies above the line for </a:t>
            </a:r>
            <a:r>
              <a:rPr lang="en-US" sz="2800" dirty="0" smtClean="0"/>
              <a:t>acceptable downside risk</a:t>
            </a:r>
            <a:br>
              <a:rPr lang="en-US" sz="2800" dirty="0" smtClean="0"/>
            </a:br>
            <a:r>
              <a:rPr lang="en-US" sz="2800" dirty="0" smtClean="0"/>
              <a:t>     </a:t>
            </a:r>
            <a:r>
              <a:rPr lang="en-US" sz="2800" dirty="0"/>
              <a:t>based on the </a:t>
            </a:r>
            <a:r>
              <a:rPr lang="en-US" sz="2800" b="1" u="sng" dirty="0"/>
              <a:t>Upside/Downside </a:t>
            </a:r>
            <a:r>
              <a:rPr lang="en-US" sz="2800" b="1" u="sng" dirty="0" smtClean="0"/>
              <a:t>ratio greater </a:t>
            </a:r>
            <a:r>
              <a:rPr lang="en-US" sz="2800" b="1" u="sng" dirty="0"/>
              <a:t>than </a:t>
            </a:r>
            <a:r>
              <a:rPr lang="en-US" sz="2800" b="1" u="sng" dirty="0" smtClean="0"/>
              <a:t>3</a:t>
            </a:r>
          </a:p>
          <a:p>
            <a:endParaRPr lang="en-US" sz="2800" b="1" u="sng" dirty="0"/>
          </a:p>
          <a:p>
            <a:r>
              <a:rPr lang="en-US" sz="2800" dirty="0"/>
              <a:t>• </a:t>
            </a:r>
            <a:r>
              <a:rPr lang="en-US" sz="2800" dirty="0" smtClean="0"/>
              <a:t>    Test </a:t>
            </a:r>
            <a:r>
              <a:rPr lang="en-US" sz="2800" dirty="0"/>
              <a:t>the companies above the line for </a:t>
            </a:r>
            <a:r>
              <a:rPr lang="en-US" sz="2800" dirty="0" smtClean="0"/>
              <a:t>acceptable downside risk</a:t>
            </a:r>
            <a:br>
              <a:rPr lang="en-US" sz="2800" dirty="0" smtClean="0"/>
            </a:br>
            <a:r>
              <a:rPr lang="en-US" sz="2800" dirty="0" smtClean="0"/>
              <a:t>       </a:t>
            </a:r>
            <a:r>
              <a:rPr lang="en-US" sz="2800" dirty="0"/>
              <a:t>based on the </a:t>
            </a:r>
            <a:r>
              <a:rPr lang="en-US" sz="2800" b="1" u="sng" dirty="0"/>
              <a:t>Relative Value less </a:t>
            </a:r>
            <a:r>
              <a:rPr lang="en-US" sz="2800" b="1" u="sng" dirty="0" smtClean="0"/>
              <a:t>than 100</a:t>
            </a:r>
          </a:p>
          <a:p>
            <a:endParaRPr lang="en-US" sz="2800" dirty="0"/>
          </a:p>
          <a:p>
            <a:r>
              <a:rPr lang="en-US" sz="2800" dirty="0"/>
              <a:t>• </a:t>
            </a:r>
            <a:r>
              <a:rPr lang="en-US" sz="2800" dirty="0" smtClean="0"/>
              <a:t>    Test </a:t>
            </a:r>
            <a:r>
              <a:rPr lang="en-US" sz="2800" dirty="0"/>
              <a:t>the companies above the line for </a:t>
            </a:r>
            <a:r>
              <a:rPr lang="en-US" sz="2800" dirty="0" smtClean="0"/>
              <a:t>acceptable growth risk</a:t>
            </a:r>
            <a:br>
              <a:rPr lang="en-US" sz="2800" dirty="0" smtClean="0"/>
            </a:br>
            <a:r>
              <a:rPr lang="en-US" sz="2800" dirty="0" smtClean="0"/>
              <a:t>       </a:t>
            </a:r>
            <a:r>
              <a:rPr lang="en-US" sz="2800" dirty="0"/>
              <a:t>based on the </a:t>
            </a:r>
            <a:r>
              <a:rPr lang="en-US" sz="2800" b="1" u="sng" dirty="0"/>
              <a:t>PEG ratio less than </a:t>
            </a:r>
            <a:r>
              <a:rPr lang="en-US" sz="2800" b="1" u="sng" dirty="0" smtClean="0"/>
              <a:t>1.5</a:t>
            </a:r>
          </a:p>
          <a:p>
            <a:endParaRPr lang="en-US" sz="2800" dirty="0"/>
          </a:p>
          <a:p>
            <a:r>
              <a:rPr lang="en-US" sz="2800" dirty="0"/>
              <a:t>• </a:t>
            </a:r>
            <a:r>
              <a:rPr lang="en-US" sz="2800" dirty="0" smtClean="0"/>
              <a:t>    Test </a:t>
            </a:r>
            <a:r>
              <a:rPr lang="en-US" sz="2800" dirty="0"/>
              <a:t>the companies above the line for potential </a:t>
            </a:r>
            <a:r>
              <a:rPr lang="en-US" sz="2800" dirty="0" smtClean="0"/>
              <a:t>P/E expansion</a:t>
            </a:r>
            <a:br>
              <a:rPr lang="en-US" sz="2800" dirty="0" smtClean="0"/>
            </a:br>
            <a:r>
              <a:rPr lang="en-US" sz="2800" dirty="0" smtClean="0"/>
              <a:t>       </a:t>
            </a:r>
            <a:r>
              <a:rPr lang="en-US" sz="2800" dirty="0"/>
              <a:t>based on the </a:t>
            </a:r>
            <a:r>
              <a:rPr lang="en-US" sz="2800" b="1" u="sng" dirty="0"/>
              <a:t>Projected P/E being at, </a:t>
            </a:r>
            <a:r>
              <a:rPr lang="en-US" sz="2800" b="1" u="sng" dirty="0" smtClean="0"/>
              <a:t>or near</a:t>
            </a:r>
            <a:r>
              <a:rPr lang="en-US" sz="2800" b="1" u="sng" dirty="0"/>
              <a:t>, the </a:t>
            </a:r>
            <a:r>
              <a:rPr lang="en-US" sz="2800" b="1" u="sng" dirty="0" smtClean="0"/>
              <a:t>Projected</a:t>
            </a:r>
            <a:br>
              <a:rPr lang="en-US" sz="2800" b="1" u="sng" dirty="0" smtClean="0"/>
            </a:br>
            <a:r>
              <a:rPr lang="en-US" sz="2800" dirty="0" smtClean="0"/>
              <a:t>       </a:t>
            </a:r>
            <a:r>
              <a:rPr lang="en-US" sz="2800" b="1" u="sng" dirty="0" smtClean="0"/>
              <a:t>5‐yr Low </a:t>
            </a:r>
            <a:r>
              <a:rPr lang="en-US" sz="2800" b="1" u="sng" dirty="0"/>
              <a:t>P/E ratio</a:t>
            </a:r>
          </a:p>
        </p:txBody>
      </p:sp>
    </p:spTree>
    <p:extLst>
      <p:ext uri="{BB962C8B-B14F-4D97-AF65-F5344CB8AC3E}">
        <p14:creationId xmlns:p14="http://schemas.microsoft.com/office/powerpoint/2010/main" val="403232420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PERT Report – Potential Buys</a:t>
            </a:r>
          </a:p>
        </p:txBody>
      </p:sp>
      <p:sp>
        <p:nvSpPr>
          <p:cNvPr id="3" name="Footer Placeholder 2"/>
          <p:cNvSpPr>
            <a:spLocks noGrp="1"/>
          </p:cNvSpPr>
          <p:nvPr>
            <p:ph type="ftr" sz="quarter" idx="11"/>
          </p:nvPr>
        </p:nvSpPr>
        <p:spPr/>
        <p:txBody>
          <a:bodyPr/>
          <a:lstStyle/>
          <a:p>
            <a:r>
              <a:rPr lang="fr-FR" smtClean="0"/>
              <a:t>WWW.BETTERINVESTING.ORG</a:t>
            </a:r>
            <a:endParaRPr lang="en-US" dirty="0"/>
          </a:p>
        </p:txBody>
      </p:sp>
      <p:sp>
        <p:nvSpPr>
          <p:cNvPr id="4" name="Slide Number Placeholder 3"/>
          <p:cNvSpPr>
            <a:spLocks noGrp="1"/>
          </p:cNvSpPr>
          <p:nvPr>
            <p:ph type="sldNum" sz="quarter" idx="12"/>
          </p:nvPr>
        </p:nvSpPr>
        <p:spPr/>
        <p:txBody>
          <a:bodyPr/>
          <a:lstStyle/>
          <a:p>
            <a:fld id="{B7C7DEAE-B1FF-4F0D-9790-23B38FF51CAA}" type="slidenum">
              <a:rPr lang="en-US" smtClean="0"/>
              <a:pPr/>
              <a:t>33</a:t>
            </a:fld>
            <a:endParaRPr lang="en-US" dirty="0"/>
          </a:p>
        </p:txBody>
      </p:sp>
      <p:pic>
        <p:nvPicPr>
          <p:cNvPr id="5" name="Picture 4"/>
          <p:cNvPicPr>
            <a:picLocks noChangeAspect="1"/>
          </p:cNvPicPr>
          <p:nvPr/>
        </p:nvPicPr>
        <p:blipFill>
          <a:blip r:embed="rId3"/>
          <a:stretch>
            <a:fillRect/>
          </a:stretch>
        </p:blipFill>
        <p:spPr>
          <a:xfrm>
            <a:off x="463001" y="1310380"/>
            <a:ext cx="1323975" cy="5289925"/>
          </a:xfrm>
          <a:prstGeom prst="rect">
            <a:avLst/>
          </a:prstGeom>
        </p:spPr>
      </p:pic>
      <p:pic>
        <p:nvPicPr>
          <p:cNvPr id="6" name="Picture 5"/>
          <p:cNvPicPr>
            <a:picLocks noChangeAspect="1"/>
          </p:cNvPicPr>
          <p:nvPr/>
        </p:nvPicPr>
        <p:blipFill>
          <a:blip r:embed="rId4"/>
          <a:stretch>
            <a:fillRect/>
          </a:stretch>
        </p:blipFill>
        <p:spPr>
          <a:xfrm>
            <a:off x="1786976" y="1337761"/>
            <a:ext cx="9967220" cy="5520239"/>
          </a:xfrm>
          <a:prstGeom prst="rect">
            <a:avLst/>
          </a:prstGeom>
        </p:spPr>
      </p:pic>
      <p:sp>
        <p:nvSpPr>
          <p:cNvPr id="7" name="Rounded Rectangle 6"/>
          <p:cNvSpPr/>
          <p:nvPr/>
        </p:nvSpPr>
        <p:spPr>
          <a:xfrm>
            <a:off x="3474720" y="3591098"/>
            <a:ext cx="714895" cy="731520"/>
          </a:xfrm>
          <a:prstGeom prst="roundRect">
            <a:avLst/>
          </a:prstGeom>
          <a:noFill/>
          <a:ln w="762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ounded Rectangle 7"/>
          <p:cNvSpPr/>
          <p:nvPr/>
        </p:nvSpPr>
        <p:spPr>
          <a:xfrm>
            <a:off x="8257310" y="6094752"/>
            <a:ext cx="714895" cy="731520"/>
          </a:xfrm>
          <a:prstGeom prst="roundRect">
            <a:avLst/>
          </a:prstGeom>
          <a:noFill/>
          <a:ln w="762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ounded Rectangle 8"/>
          <p:cNvSpPr/>
          <p:nvPr/>
        </p:nvSpPr>
        <p:spPr>
          <a:xfrm>
            <a:off x="8243455" y="5295060"/>
            <a:ext cx="714895" cy="731520"/>
          </a:xfrm>
          <a:prstGeom prst="roundRect">
            <a:avLst/>
          </a:prstGeom>
          <a:noFill/>
          <a:ln w="762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ounded Rectangle 9"/>
          <p:cNvSpPr/>
          <p:nvPr/>
        </p:nvSpPr>
        <p:spPr>
          <a:xfrm>
            <a:off x="8237913" y="3732120"/>
            <a:ext cx="714895" cy="731520"/>
          </a:xfrm>
          <a:prstGeom prst="roundRect">
            <a:avLst/>
          </a:prstGeom>
          <a:noFill/>
          <a:ln w="762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ounded Rectangle 10"/>
          <p:cNvSpPr/>
          <p:nvPr/>
        </p:nvSpPr>
        <p:spPr>
          <a:xfrm>
            <a:off x="3485804" y="5344130"/>
            <a:ext cx="714895" cy="731520"/>
          </a:xfrm>
          <a:prstGeom prst="roundRect">
            <a:avLst/>
          </a:prstGeom>
          <a:noFill/>
          <a:ln w="762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ounded Rectangle 11"/>
          <p:cNvSpPr/>
          <p:nvPr/>
        </p:nvSpPr>
        <p:spPr>
          <a:xfrm>
            <a:off x="3474720" y="6053483"/>
            <a:ext cx="714895" cy="731520"/>
          </a:xfrm>
          <a:prstGeom prst="roundRect">
            <a:avLst/>
          </a:prstGeom>
          <a:noFill/>
          <a:ln w="762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ounded Rectangle 12"/>
          <p:cNvSpPr/>
          <p:nvPr/>
        </p:nvSpPr>
        <p:spPr>
          <a:xfrm>
            <a:off x="8257310" y="4486020"/>
            <a:ext cx="714895" cy="731520"/>
          </a:xfrm>
          <a:prstGeom prst="roundRect">
            <a:avLst/>
          </a:prstGeom>
          <a:noFill/>
          <a:ln w="762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ounded Rectangle 13"/>
          <p:cNvSpPr/>
          <p:nvPr/>
        </p:nvSpPr>
        <p:spPr>
          <a:xfrm>
            <a:off x="8237912" y="2889071"/>
            <a:ext cx="714895" cy="731520"/>
          </a:xfrm>
          <a:prstGeom prst="roundRect">
            <a:avLst/>
          </a:prstGeom>
          <a:noFill/>
          <a:ln w="762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ounded Rectangle 14"/>
          <p:cNvSpPr/>
          <p:nvPr/>
        </p:nvSpPr>
        <p:spPr>
          <a:xfrm>
            <a:off x="7390014" y="3651149"/>
            <a:ext cx="714895" cy="731520"/>
          </a:xfrm>
          <a:prstGeom prst="roundRect">
            <a:avLst/>
          </a:prstGeom>
          <a:noFill/>
          <a:ln w="762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ounded Rectangle 15"/>
          <p:cNvSpPr/>
          <p:nvPr/>
        </p:nvSpPr>
        <p:spPr>
          <a:xfrm>
            <a:off x="3474719" y="4501129"/>
            <a:ext cx="714895" cy="731520"/>
          </a:xfrm>
          <a:prstGeom prst="roundRect">
            <a:avLst/>
          </a:prstGeom>
          <a:noFill/>
          <a:ln w="762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ounded Rectangle 16"/>
          <p:cNvSpPr/>
          <p:nvPr/>
        </p:nvSpPr>
        <p:spPr>
          <a:xfrm>
            <a:off x="3496886" y="2808748"/>
            <a:ext cx="714895" cy="731520"/>
          </a:xfrm>
          <a:prstGeom prst="roundRect">
            <a:avLst/>
          </a:prstGeom>
          <a:noFill/>
          <a:ln w="762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ounded Rectangle 17"/>
          <p:cNvSpPr/>
          <p:nvPr/>
        </p:nvSpPr>
        <p:spPr>
          <a:xfrm>
            <a:off x="7409411" y="6053483"/>
            <a:ext cx="714895" cy="731520"/>
          </a:xfrm>
          <a:prstGeom prst="roundRect">
            <a:avLst/>
          </a:prstGeom>
          <a:noFill/>
          <a:ln w="762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ounded Rectangle 18"/>
          <p:cNvSpPr/>
          <p:nvPr/>
        </p:nvSpPr>
        <p:spPr>
          <a:xfrm>
            <a:off x="1786976" y="2808748"/>
            <a:ext cx="740093" cy="782350"/>
          </a:xfrm>
          <a:prstGeom prst="roundRect">
            <a:avLst/>
          </a:prstGeom>
          <a:noFill/>
          <a:ln w="76200">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ounded Rectangle 19"/>
          <p:cNvSpPr/>
          <p:nvPr/>
        </p:nvSpPr>
        <p:spPr>
          <a:xfrm>
            <a:off x="1786976" y="5252248"/>
            <a:ext cx="740093" cy="782350"/>
          </a:xfrm>
          <a:prstGeom prst="roundRect">
            <a:avLst/>
          </a:prstGeom>
          <a:noFill/>
          <a:ln w="76200">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ounded Rectangle 20"/>
          <p:cNvSpPr/>
          <p:nvPr/>
        </p:nvSpPr>
        <p:spPr>
          <a:xfrm>
            <a:off x="5481983" y="6053483"/>
            <a:ext cx="740093" cy="782350"/>
          </a:xfrm>
          <a:prstGeom prst="roundRect">
            <a:avLst/>
          </a:prstGeom>
          <a:noFill/>
          <a:ln w="76200">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ounded Rectangle 21"/>
          <p:cNvSpPr/>
          <p:nvPr/>
        </p:nvSpPr>
        <p:spPr>
          <a:xfrm>
            <a:off x="1803602" y="6075650"/>
            <a:ext cx="740093" cy="782350"/>
          </a:xfrm>
          <a:prstGeom prst="roundRect">
            <a:avLst/>
          </a:prstGeom>
          <a:noFill/>
          <a:ln w="76200">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ounded Rectangle 22"/>
          <p:cNvSpPr/>
          <p:nvPr/>
        </p:nvSpPr>
        <p:spPr>
          <a:xfrm>
            <a:off x="5457507" y="2783333"/>
            <a:ext cx="740093" cy="782350"/>
          </a:xfrm>
          <a:prstGeom prst="roundRect">
            <a:avLst/>
          </a:prstGeom>
          <a:noFill/>
          <a:ln w="76200">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ounded Rectangle 23"/>
          <p:cNvSpPr/>
          <p:nvPr/>
        </p:nvSpPr>
        <p:spPr>
          <a:xfrm>
            <a:off x="5463972" y="4443208"/>
            <a:ext cx="740093" cy="782350"/>
          </a:xfrm>
          <a:prstGeom prst="roundRect">
            <a:avLst/>
          </a:prstGeom>
          <a:noFill/>
          <a:ln w="76200">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ounded Rectangle 24"/>
          <p:cNvSpPr/>
          <p:nvPr/>
        </p:nvSpPr>
        <p:spPr>
          <a:xfrm>
            <a:off x="1782257" y="4428846"/>
            <a:ext cx="740093" cy="782350"/>
          </a:xfrm>
          <a:prstGeom prst="roundRect">
            <a:avLst/>
          </a:prstGeom>
          <a:noFill/>
          <a:ln w="76200">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ounded Rectangle 25"/>
          <p:cNvSpPr/>
          <p:nvPr/>
        </p:nvSpPr>
        <p:spPr>
          <a:xfrm>
            <a:off x="5507310" y="5211089"/>
            <a:ext cx="740093" cy="782350"/>
          </a:xfrm>
          <a:prstGeom prst="roundRect">
            <a:avLst/>
          </a:prstGeom>
          <a:noFill/>
          <a:ln w="76200">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ounded Rectangle 26"/>
          <p:cNvSpPr/>
          <p:nvPr/>
        </p:nvSpPr>
        <p:spPr>
          <a:xfrm>
            <a:off x="1782256" y="3645235"/>
            <a:ext cx="740093" cy="782350"/>
          </a:xfrm>
          <a:prstGeom prst="roundRect">
            <a:avLst/>
          </a:prstGeom>
          <a:noFill/>
          <a:ln w="76200">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ounded Rectangle 27"/>
          <p:cNvSpPr/>
          <p:nvPr/>
        </p:nvSpPr>
        <p:spPr>
          <a:xfrm>
            <a:off x="5507309" y="3613270"/>
            <a:ext cx="740093" cy="782350"/>
          </a:xfrm>
          <a:prstGeom prst="roundRect">
            <a:avLst/>
          </a:prstGeom>
          <a:noFill/>
          <a:ln w="76200">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19537583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PERT Report: Valuation </a:t>
            </a:r>
            <a:r>
              <a:rPr lang="en-US" dirty="0" smtClean="0"/>
              <a:t>– Sell Guidance</a:t>
            </a:r>
            <a:endParaRPr lang="en-US" dirty="0"/>
          </a:p>
        </p:txBody>
      </p:sp>
      <p:sp>
        <p:nvSpPr>
          <p:cNvPr id="3" name="Footer Placeholder 2"/>
          <p:cNvSpPr>
            <a:spLocks noGrp="1"/>
          </p:cNvSpPr>
          <p:nvPr>
            <p:ph type="ftr" sz="quarter" idx="11"/>
          </p:nvPr>
        </p:nvSpPr>
        <p:spPr/>
        <p:txBody>
          <a:bodyPr/>
          <a:lstStyle/>
          <a:p>
            <a:r>
              <a:rPr lang="fr-FR" smtClean="0"/>
              <a:t>WWW.BETTERINVESTING.ORG</a:t>
            </a:r>
            <a:endParaRPr lang="en-US" dirty="0"/>
          </a:p>
        </p:txBody>
      </p:sp>
      <p:sp>
        <p:nvSpPr>
          <p:cNvPr id="4" name="Slide Number Placeholder 3"/>
          <p:cNvSpPr>
            <a:spLocks noGrp="1"/>
          </p:cNvSpPr>
          <p:nvPr>
            <p:ph type="sldNum" sz="quarter" idx="12"/>
          </p:nvPr>
        </p:nvSpPr>
        <p:spPr/>
        <p:txBody>
          <a:bodyPr/>
          <a:lstStyle/>
          <a:p>
            <a:fld id="{B7C7DEAE-B1FF-4F0D-9790-23B38FF51CAA}" type="slidenum">
              <a:rPr lang="en-US" smtClean="0"/>
              <a:pPr/>
              <a:t>34</a:t>
            </a:fld>
            <a:endParaRPr lang="en-US" dirty="0"/>
          </a:p>
        </p:txBody>
      </p:sp>
      <p:sp>
        <p:nvSpPr>
          <p:cNvPr id="5" name="TextBox 4"/>
          <p:cNvSpPr txBox="1"/>
          <p:nvPr/>
        </p:nvSpPr>
        <p:spPr>
          <a:xfrm>
            <a:off x="498763" y="1961804"/>
            <a:ext cx="10806545" cy="3970318"/>
          </a:xfrm>
          <a:prstGeom prst="rect">
            <a:avLst/>
          </a:prstGeom>
          <a:noFill/>
        </p:spPr>
        <p:txBody>
          <a:bodyPr wrap="square" rtlCol="0">
            <a:spAutoFit/>
          </a:bodyPr>
          <a:lstStyle/>
          <a:p>
            <a:r>
              <a:rPr lang="en-US" sz="2800" dirty="0"/>
              <a:t>• </a:t>
            </a:r>
            <a:r>
              <a:rPr lang="en-US" sz="2800" dirty="0" smtClean="0"/>
              <a:t>  Sell </a:t>
            </a:r>
            <a:r>
              <a:rPr lang="en-US" sz="2800" dirty="0"/>
              <a:t>when the stock is historically overpriced, </a:t>
            </a:r>
            <a:r>
              <a:rPr lang="en-US" sz="2800" dirty="0" smtClean="0"/>
              <a:t>ideally </a:t>
            </a:r>
            <a:r>
              <a:rPr lang="en-US" sz="2800" b="1" u="sng" dirty="0" smtClean="0"/>
              <a:t>at </a:t>
            </a:r>
            <a:r>
              <a:rPr lang="en-US" sz="2800" b="1" u="sng" dirty="0"/>
              <a:t>or </a:t>
            </a:r>
            <a:r>
              <a:rPr lang="en-US" sz="2800" b="1" u="sng" dirty="0" smtClean="0"/>
              <a:t>near</a:t>
            </a:r>
            <a:br>
              <a:rPr lang="en-US" sz="2800" b="1" u="sng" dirty="0" smtClean="0"/>
            </a:br>
            <a:r>
              <a:rPr lang="en-US" sz="2800" dirty="0" smtClean="0"/>
              <a:t>     </a:t>
            </a:r>
            <a:r>
              <a:rPr lang="en-US" sz="2800" b="1" u="sng" dirty="0"/>
              <a:t>the Projected 5‐yr High PE </a:t>
            </a:r>
            <a:r>
              <a:rPr lang="en-US" sz="2800" b="1" u="sng" dirty="0" smtClean="0"/>
              <a:t>ratio</a:t>
            </a:r>
          </a:p>
          <a:p>
            <a:endParaRPr lang="en-US" sz="2800" dirty="0"/>
          </a:p>
          <a:p>
            <a:r>
              <a:rPr lang="en-US" sz="2800" dirty="0"/>
              <a:t>• </a:t>
            </a:r>
            <a:r>
              <a:rPr lang="en-US" sz="2800" dirty="0" smtClean="0"/>
              <a:t>   Manage </a:t>
            </a:r>
            <a:r>
              <a:rPr lang="en-US" sz="2800" dirty="0"/>
              <a:t>risk by ensuring that</a:t>
            </a:r>
          </a:p>
          <a:p>
            <a:r>
              <a:rPr lang="en-US" sz="2800" dirty="0" smtClean="0"/>
              <a:t>          – </a:t>
            </a:r>
            <a:r>
              <a:rPr lang="en-US" sz="2800" dirty="0"/>
              <a:t>The </a:t>
            </a:r>
            <a:r>
              <a:rPr lang="en-US" sz="2800" b="1" u="sng" dirty="0"/>
              <a:t>upside/downside ratio is less than 1</a:t>
            </a:r>
          </a:p>
          <a:p>
            <a:r>
              <a:rPr lang="en-US" sz="2800" dirty="0" smtClean="0"/>
              <a:t>          – </a:t>
            </a:r>
            <a:r>
              <a:rPr lang="en-US" sz="2800" dirty="0"/>
              <a:t>The </a:t>
            </a:r>
            <a:r>
              <a:rPr lang="en-US" sz="2800" b="1" u="sng" dirty="0"/>
              <a:t>Projected Relative value is greater than 150</a:t>
            </a:r>
          </a:p>
          <a:p>
            <a:r>
              <a:rPr lang="en-US" sz="2800" dirty="0" smtClean="0"/>
              <a:t>          – </a:t>
            </a:r>
            <a:r>
              <a:rPr lang="en-US" sz="2800" dirty="0"/>
              <a:t>The </a:t>
            </a:r>
            <a:r>
              <a:rPr lang="en-US" sz="2800" b="1" u="sng" dirty="0"/>
              <a:t>PEG ratio is greater than </a:t>
            </a:r>
            <a:r>
              <a:rPr lang="en-US" sz="2800" b="1" u="sng" dirty="0" smtClean="0"/>
              <a:t>2.0</a:t>
            </a:r>
          </a:p>
          <a:p>
            <a:endParaRPr lang="en-US" sz="2800" dirty="0"/>
          </a:p>
          <a:p>
            <a:r>
              <a:rPr lang="en-US" sz="2800" dirty="0"/>
              <a:t>• </a:t>
            </a:r>
            <a:r>
              <a:rPr lang="en-US" sz="2800" dirty="0" smtClean="0"/>
              <a:t>   Sell </a:t>
            </a:r>
            <a:r>
              <a:rPr lang="en-US" sz="2800" dirty="0"/>
              <a:t>when the </a:t>
            </a:r>
            <a:r>
              <a:rPr lang="en-US" sz="2800" b="1" u="sng" dirty="0"/>
              <a:t>Potential Total Return is less than 10%</a:t>
            </a:r>
          </a:p>
        </p:txBody>
      </p:sp>
    </p:spTree>
    <p:extLst>
      <p:ext uri="{BB962C8B-B14F-4D97-AF65-F5344CB8AC3E}">
        <p14:creationId xmlns:p14="http://schemas.microsoft.com/office/powerpoint/2010/main" val="101151790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dirty="0"/>
              <a:t>PERT Report: Valuation – </a:t>
            </a:r>
            <a:r>
              <a:rPr lang="en-US" dirty="0" smtClean="0"/>
              <a:t>Potential Sells</a:t>
            </a:r>
            <a:endParaRPr lang="en-US" dirty="0"/>
          </a:p>
        </p:txBody>
      </p:sp>
      <p:sp>
        <p:nvSpPr>
          <p:cNvPr id="3" name="Footer Placeholder 2"/>
          <p:cNvSpPr>
            <a:spLocks noGrp="1"/>
          </p:cNvSpPr>
          <p:nvPr>
            <p:ph type="ftr" sz="quarter" idx="11"/>
          </p:nvPr>
        </p:nvSpPr>
        <p:spPr/>
        <p:txBody>
          <a:bodyPr/>
          <a:lstStyle/>
          <a:p>
            <a:r>
              <a:rPr lang="fr-FR" smtClean="0"/>
              <a:t>WWW.BETTERINVESTING.ORG</a:t>
            </a:r>
            <a:endParaRPr lang="en-US" dirty="0"/>
          </a:p>
        </p:txBody>
      </p:sp>
      <p:sp>
        <p:nvSpPr>
          <p:cNvPr id="4" name="Slide Number Placeholder 3"/>
          <p:cNvSpPr>
            <a:spLocks noGrp="1"/>
          </p:cNvSpPr>
          <p:nvPr>
            <p:ph type="sldNum" sz="quarter" idx="12"/>
          </p:nvPr>
        </p:nvSpPr>
        <p:spPr/>
        <p:txBody>
          <a:bodyPr/>
          <a:lstStyle/>
          <a:p>
            <a:fld id="{B7C7DEAE-B1FF-4F0D-9790-23B38FF51CAA}" type="slidenum">
              <a:rPr lang="en-US" smtClean="0"/>
              <a:pPr/>
              <a:t>35</a:t>
            </a:fld>
            <a:endParaRPr lang="en-US" dirty="0"/>
          </a:p>
        </p:txBody>
      </p:sp>
      <p:sp>
        <p:nvSpPr>
          <p:cNvPr id="5" name="TextBox 4"/>
          <p:cNvSpPr txBox="1"/>
          <p:nvPr/>
        </p:nvSpPr>
        <p:spPr>
          <a:xfrm>
            <a:off x="980902" y="1579423"/>
            <a:ext cx="10108276" cy="3970318"/>
          </a:xfrm>
          <a:prstGeom prst="rect">
            <a:avLst/>
          </a:prstGeom>
          <a:noFill/>
        </p:spPr>
        <p:txBody>
          <a:bodyPr wrap="square" rtlCol="0">
            <a:spAutoFit/>
          </a:bodyPr>
          <a:lstStyle/>
          <a:p>
            <a:r>
              <a:rPr lang="en-US" sz="2800" dirty="0"/>
              <a:t>• </a:t>
            </a:r>
            <a:r>
              <a:rPr lang="en-US" sz="2800" dirty="0" smtClean="0"/>
              <a:t>   Re‐sort </a:t>
            </a:r>
            <a:r>
              <a:rPr lang="en-US" sz="2800" dirty="0"/>
              <a:t>the PERT report by Potential Total </a:t>
            </a:r>
            <a:r>
              <a:rPr lang="en-US" sz="2800" dirty="0" smtClean="0"/>
              <a:t>Return (</a:t>
            </a:r>
            <a:r>
              <a:rPr lang="en-US" sz="2800" dirty="0"/>
              <a:t>from </a:t>
            </a:r>
            <a:r>
              <a:rPr lang="en-US" sz="2800" dirty="0" smtClean="0"/>
              <a:t>low</a:t>
            </a:r>
            <a:br>
              <a:rPr lang="en-US" sz="2800" dirty="0" smtClean="0"/>
            </a:br>
            <a:r>
              <a:rPr lang="en-US" sz="2800" dirty="0" smtClean="0"/>
              <a:t>     </a:t>
            </a:r>
            <a:r>
              <a:rPr lang="en-US" sz="2800" dirty="0"/>
              <a:t>to high</a:t>
            </a:r>
            <a:r>
              <a:rPr lang="en-US" sz="2800" dirty="0" smtClean="0"/>
              <a:t>)</a:t>
            </a:r>
          </a:p>
          <a:p>
            <a:endParaRPr lang="en-US" sz="2800" dirty="0"/>
          </a:p>
          <a:p>
            <a:r>
              <a:rPr lang="en-US" sz="2800" dirty="0"/>
              <a:t>• </a:t>
            </a:r>
            <a:r>
              <a:rPr lang="en-US" sz="2800" dirty="0" smtClean="0"/>
              <a:t>   Draw </a:t>
            </a:r>
            <a:r>
              <a:rPr lang="en-US" sz="2800" dirty="0"/>
              <a:t>a line dividing the portfolio at the </a:t>
            </a:r>
            <a:r>
              <a:rPr lang="en-US" sz="2800" dirty="0" smtClean="0"/>
              <a:t>Portfolio Average</a:t>
            </a:r>
            <a:br>
              <a:rPr lang="en-US" sz="2800" dirty="0" smtClean="0"/>
            </a:br>
            <a:r>
              <a:rPr lang="en-US" sz="2800" dirty="0" smtClean="0"/>
              <a:t>     </a:t>
            </a:r>
            <a:r>
              <a:rPr lang="en-US" sz="2800" dirty="0"/>
              <a:t>Return value</a:t>
            </a:r>
          </a:p>
          <a:p>
            <a:r>
              <a:rPr lang="en-US" sz="2800" dirty="0" smtClean="0"/>
              <a:t>         – </a:t>
            </a:r>
            <a:r>
              <a:rPr lang="en-US" sz="2800" dirty="0"/>
              <a:t>Use Potential Total Return as the first </a:t>
            </a:r>
            <a:r>
              <a:rPr lang="en-US" sz="2800" dirty="0" smtClean="0"/>
              <a:t>determining</a:t>
            </a:r>
            <a:br>
              <a:rPr lang="en-US" sz="2800" dirty="0" smtClean="0"/>
            </a:br>
            <a:r>
              <a:rPr lang="en-US" sz="2800" dirty="0" smtClean="0"/>
              <a:t>            </a:t>
            </a:r>
            <a:r>
              <a:rPr lang="en-US" sz="2800" dirty="0"/>
              <a:t>factor</a:t>
            </a:r>
          </a:p>
          <a:p>
            <a:r>
              <a:rPr lang="en-US" sz="2800" dirty="0" smtClean="0"/>
              <a:t>         – </a:t>
            </a:r>
            <a:r>
              <a:rPr lang="en-US" sz="2800" dirty="0"/>
              <a:t>Selling any company above the line will improve </a:t>
            </a:r>
            <a:r>
              <a:rPr lang="en-US" sz="2800" dirty="0" smtClean="0"/>
              <a:t>the</a:t>
            </a:r>
            <a:br>
              <a:rPr lang="en-US" sz="2800" dirty="0" smtClean="0"/>
            </a:br>
            <a:r>
              <a:rPr lang="en-US" sz="2800" dirty="0" smtClean="0"/>
              <a:t>            Portfolio Average </a:t>
            </a:r>
            <a:r>
              <a:rPr lang="en-US" sz="2800" dirty="0"/>
              <a:t>Return</a:t>
            </a:r>
          </a:p>
        </p:txBody>
      </p:sp>
    </p:spTree>
    <p:extLst>
      <p:ext uri="{BB962C8B-B14F-4D97-AF65-F5344CB8AC3E}">
        <p14:creationId xmlns:p14="http://schemas.microsoft.com/office/powerpoint/2010/main" val="58884294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0037" y="167005"/>
            <a:ext cx="11582400" cy="1052513"/>
          </a:xfrm>
        </p:spPr>
        <p:txBody>
          <a:bodyPr/>
          <a:lstStyle/>
          <a:p>
            <a:pPr algn="ctr"/>
            <a:r>
              <a:rPr lang="en-US" dirty="0" smtClean="0"/>
              <a:t>PERT Report: Potential Sells</a:t>
            </a:r>
            <a:endParaRPr lang="en-US" dirty="0"/>
          </a:p>
        </p:txBody>
      </p:sp>
      <p:sp>
        <p:nvSpPr>
          <p:cNvPr id="3" name="Footer Placeholder 2"/>
          <p:cNvSpPr>
            <a:spLocks noGrp="1"/>
          </p:cNvSpPr>
          <p:nvPr>
            <p:ph type="ftr" sz="quarter" idx="11"/>
          </p:nvPr>
        </p:nvSpPr>
        <p:spPr/>
        <p:txBody>
          <a:bodyPr/>
          <a:lstStyle/>
          <a:p>
            <a:r>
              <a:rPr lang="fr-FR" smtClean="0"/>
              <a:t>WWW.BETTERINVESTING.ORG</a:t>
            </a:r>
            <a:endParaRPr lang="en-US" dirty="0"/>
          </a:p>
        </p:txBody>
      </p:sp>
      <p:sp>
        <p:nvSpPr>
          <p:cNvPr id="4" name="Slide Number Placeholder 3"/>
          <p:cNvSpPr>
            <a:spLocks noGrp="1"/>
          </p:cNvSpPr>
          <p:nvPr>
            <p:ph type="sldNum" sz="quarter" idx="12"/>
          </p:nvPr>
        </p:nvSpPr>
        <p:spPr/>
        <p:txBody>
          <a:bodyPr/>
          <a:lstStyle/>
          <a:p>
            <a:fld id="{B7C7DEAE-B1FF-4F0D-9790-23B38FF51CAA}" type="slidenum">
              <a:rPr lang="en-US" smtClean="0"/>
              <a:pPr/>
              <a:t>36</a:t>
            </a:fld>
            <a:endParaRPr lang="en-US" dirty="0"/>
          </a:p>
        </p:txBody>
      </p:sp>
      <p:pic>
        <p:nvPicPr>
          <p:cNvPr id="6" name="Picture 5"/>
          <p:cNvPicPr>
            <a:picLocks noChangeAspect="1"/>
          </p:cNvPicPr>
          <p:nvPr/>
        </p:nvPicPr>
        <p:blipFill>
          <a:blip r:embed="rId3"/>
          <a:stretch>
            <a:fillRect/>
          </a:stretch>
        </p:blipFill>
        <p:spPr>
          <a:xfrm>
            <a:off x="0" y="1083732"/>
            <a:ext cx="12191999" cy="5774267"/>
          </a:xfrm>
          <a:prstGeom prst="rect">
            <a:avLst/>
          </a:prstGeom>
        </p:spPr>
      </p:pic>
      <p:sp>
        <p:nvSpPr>
          <p:cNvPr id="7" name="Rounded Rectangle 6"/>
          <p:cNvSpPr/>
          <p:nvPr/>
        </p:nvSpPr>
        <p:spPr>
          <a:xfrm>
            <a:off x="10261600" y="1032933"/>
            <a:ext cx="1473200" cy="592667"/>
          </a:xfrm>
          <a:prstGeom prst="roundRect">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9" name="Straight Connector 8"/>
          <p:cNvCxnSpPr/>
          <p:nvPr/>
        </p:nvCxnSpPr>
        <p:spPr>
          <a:xfrm flipH="1">
            <a:off x="0" y="4284133"/>
            <a:ext cx="12192000" cy="16934"/>
          </a:xfrm>
          <a:prstGeom prst="line">
            <a:avLst/>
          </a:prstGeom>
          <a:ln w="7620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a:stCxn id="7" idx="2"/>
          </p:cNvCxnSpPr>
          <p:nvPr/>
        </p:nvCxnSpPr>
        <p:spPr>
          <a:xfrm>
            <a:off x="10998200" y="1625600"/>
            <a:ext cx="8467" cy="2658533"/>
          </a:xfrm>
          <a:prstGeom prst="straightConnector1">
            <a:avLst/>
          </a:prstGeom>
          <a:ln w="76200">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2477567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PERT Report: Valuation – Potential Sells</a:t>
            </a:r>
          </a:p>
        </p:txBody>
      </p:sp>
      <p:sp>
        <p:nvSpPr>
          <p:cNvPr id="3" name="Footer Placeholder 2"/>
          <p:cNvSpPr>
            <a:spLocks noGrp="1"/>
          </p:cNvSpPr>
          <p:nvPr>
            <p:ph type="ftr" sz="quarter" idx="11"/>
          </p:nvPr>
        </p:nvSpPr>
        <p:spPr/>
        <p:txBody>
          <a:bodyPr/>
          <a:lstStyle/>
          <a:p>
            <a:r>
              <a:rPr lang="fr-FR" smtClean="0"/>
              <a:t>WWW.BETTERINVESTING.ORG</a:t>
            </a:r>
            <a:endParaRPr lang="en-US" dirty="0"/>
          </a:p>
        </p:txBody>
      </p:sp>
      <p:sp>
        <p:nvSpPr>
          <p:cNvPr id="4" name="Slide Number Placeholder 3"/>
          <p:cNvSpPr>
            <a:spLocks noGrp="1"/>
          </p:cNvSpPr>
          <p:nvPr>
            <p:ph type="sldNum" sz="quarter" idx="12"/>
          </p:nvPr>
        </p:nvSpPr>
        <p:spPr/>
        <p:txBody>
          <a:bodyPr/>
          <a:lstStyle/>
          <a:p>
            <a:fld id="{B7C7DEAE-B1FF-4F0D-9790-23B38FF51CAA}" type="slidenum">
              <a:rPr lang="en-US" smtClean="0"/>
              <a:pPr/>
              <a:t>37</a:t>
            </a:fld>
            <a:endParaRPr lang="en-US" dirty="0"/>
          </a:p>
        </p:txBody>
      </p:sp>
      <p:sp>
        <p:nvSpPr>
          <p:cNvPr id="5" name="TextBox 4"/>
          <p:cNvSpPr txBox="1"/>
          <p:nvPr/>
        </p:nvSpPr>
        <p:spPr>
          <a:xfrm>
            <a:off x="631767" y="1429795"/>
            <a:ext cx="10773295" cy="5262979"/>
          </a:xfrm>
          <a:prstGeom prst="rect">
            <a:avLst/>
          </a:prstGeom>
          <a:noFill/>
        </p:spPr>
        <p:txBody>
          <a:bodyPr wrap="square" rtlCol="0">
            <a:spAutoFit/>
          </a:bodyPr>
          <a:lstStyle/>
          <a:p>
            <a:r>
              <a:rPr lang="en-US" sz="2800" dirty="0"/>
              <a:t>• </a:t>
            </a:r>
            <a:r>
              <a:rPr lang="en-US" sz="2800" dirty="0" smtClean="0"/>
              <a:t>  Test </a:t>
            </a:r>
            <a:r>
              <a:rPr lang="en-US" sz="2800" dirty="0"/>
              <a:t>the companies above the line for </a:t>
            </a:r>
            <a:r>
              <a:rPr lang="en-US" sz="2800" dirty="0" smtClean="0"/>
              <a:t>unacceptable downside</a:t>
            </a:r>
            <a:br>
              <a:rPr lang="en-US" sz="2800" dirty="0" smtClean="0"/>
            </a:br>
            <a:r>
              <a:rPr lang="en-US" sz="2800" dirty="0" smtClean="0"/>
              <a:t>     </a:t>
            </a:r>
            <a:r>
              <a:rPr lang="en-US" sz="2800" dirty="0"/>
              <a:t>risk based on the </a:t>
            </a:r>
            <a:r>
              <a:rPr lang="en-US" sz="2800" b="1" u="sng" dirty="0"/>
              <a:t>Upside/Downside </a:t>
            </a:r>
            <a:r>
              <a:rPr lang="en-US" sz="2800" b="1" u="sng" dirty="0" smtClean="0"/>
              <a:t>ratio less </a:t>
            </a:r>
            <a:r>
              <a:rPr lang="en-US" sz="2800" b="1" u="sng" dirty="0"/>
              <a:t>than </a:t>
            </a:r>
            <a:r>
              <a:rPr lang="en-US" sz="2800" b="1" u="sng" dirty="0" smtClean="0"/>
              <a:t>1</a:t>
            </a:r>
          </a:p>
          <a:p>
            <a:endParaRPr lang="en-US" sz="2800" dirty="0"/>
          </a:p>
          <a:p>
            <a:r>
              <a:rPr lang="en-US" sz="2800" dirty="0"/>
              <a:t>• </a:t>
            </a:r>
            <a:r>
              <a:rPr lang="en-US" sz="2800" dirty="0" smtClean="0"/>
              <a:t>  Test </a:t>
            </a:r>
            <a:r>
              <a:rPr lang="en-US" sz="2800" dirty="0"/>
              <a:t>the companies above the line for </a:t>
            </a:r>
            <a:r>
              <a:rPr lang="en-US" sz="2800" dirty="0" smtClean="0"/>
              <a:t>unacceptable downside</a:t>
            </a:r>
            <a:br>
              <a:rPr lang="en-US" sz="2800" dirty="0" smtClean="0"/>
            </a:br>
            <a:r>
              <a:rPr lang="en-US" sz="2800" dirty="0" smtClean="0"/>
              <a:t>     </a:t>
            </a:r>
            <a:r>
              <a:rPr lang="en-US" sz="2800" dirty="0"/>
              <a:t>risk based on the </a:t>
            </a:r>
            <a:r>
              <a:rPr lang="en-US" sz="2800" u="sng" dirty="0"/>
              <a:t>Relative Value </a:t>
            </a:r>
            <a:r>
              <a:rPr lang="en-US" sz="2800" u="sng" dirty="0" smtClean="0"/>
              <a:t>greater than 150</a:t>
            </a:r>
          </a:p>
          <a:p>
            <a:endParaRPr lang="en-US" sz="2800" dirty="0"/>
          </a:p>
          <a:p>
            <a:r>
              <a:rPr lang="en-US" sz="2800" dirty="0"/>
              <a:t>• </a:t>
            </a:r>
            <a:r>
              <a:rPr lang="en-US" sz="2800" dirty="0" smtClean="0"/>
              <a:t>  Test </a:t>
            </a:r>
            <a:r>
              <a:rPr lang="en-US" sz="2800" dirty="0"/>
              <a:t>the companies above the line for </a:t>
            </a:r>
            <a:r>
              <a:rPr lang="en-US" sz="2800" dirty="0" smtClean="0"/>
              <a:t>unacceptable growth risk</a:t>
            </a:r>
            <a:br>
              <a:rPr lang="en-US" sz="2800" dirty="0" smtClean="0"/>
            </a:br>
            <a:r>
              <a:rPr lang="en-US" sz="2800" dirty="0" smtClean="0"/>
              <a:t>     </a:t>
            </a:r>
            <a:r>
              <a:rPr lang="en-US" sz="2800" dirty="0"/>
              <a:t>based on the </a:t>
            </a:r>
            <a:r>
              <a:rPr lang="en-US" sz="2800" b="1" u="sng" dirty="0"/>
              <a:t>PEG ratio greater than </a:t>
            </a:r>
            <a:r>
              <a:rPr lang="en-US" sz="2800" b="1" u="sng" dirty="0" smtClean="0"/>
              <a:t>2.0</a:t>
            </a:r>
          </a:p>
          <a:p>
            <a:endParaRPr lang="en-US" sz="2800" dirty="0"/>
          </a:p>
          <a:p>
            <a:r>
              <a:rPr lang="en-US" sz="2800" dirty="0"/>
              <a:t>• </a:t>
            </a:r>
            <a:r>
              <a:rPr lang="en-US" sz="2800" dirty="0" smtClean="0"/>
              <a:t>  Test </a:t>
            </a:r>
            <a:r>
              <a:rPr lang="en-US" sz="2800" dirty="0"/>
              <a:t>the companies above the line for the lack </a:t>
            </a:r>
            <a:r>
              <a:rPr lang="en-US" sz="2800" dirty="0" smtClean="0"/>
              <a:t>of potential P/E</a:t>
            </a:r>
            <a:br>
              <a:rPr lang="en-US" sz="2800" dirty="0" smtClean="0"/>
            </a:br>
            <a:r>
              <a:rPr lang="en-US" sz="2800" dirty="0" smtClean="0"/>
              <a:t>     </a:t>
            </a:r>
            <a:r>
              <a:rPr lang="en-US" sz="2800" dirty="0"/>
              <a:t>expansion based on the </a:t>
            </a:r>
            <a:r>
              <a:rPr lang="en-US" sz="2800" b="1" u="sng" dirty="0"/>
              <a:t>Projected </a:t>
            </a:r>
            <a:r>
              <a:rPr lang="en-US" sz="2800" b="1" u="sng" dirty="0" smtClean="0"/>
              <a:t>P/E being </a:t>
            </a:r>
            <a:r>
              <a:rPr lang="en-US" sz="2800" b="1" u="sng" dirty="0"/>
              <a:t>at, or near, </a:t>
            </a:r>
            <a:r>
              <a:rPr lang="en-US" sz="2800" b="1" u="sng" dirty="0" smtClean="0"/>
              <a:t>the</a:t>
            </a:r>
            <a:br>
              <a:rPr lang="en-US" sz="2800" b="1" u="sng" dirty="0" smtClean="0"/>
            </a:br>
            <a:r>
              <a:rPr lang="en-US" sz="2800" dirty="0" smtClean="0"/>
              <a:t>     </a:t>
            </a:r>
            <a:r>
              <a:rPr lang="en-US" sz="2800" b="1" u="sng" dirty="0"/>
              <a:t>Projected 5‐yr High P/E ratio</a:t>
            </a:r>
          </a:p>
        </p:txBody>
      </p:sp>
    </p:spTree>
    <p:extLst>
      <p:ext uri="{BB962C8B-B14F-4D97-AF65-F5344CB8AC3E}">
        <p14:creationId xmlns:p14="http://schemas.microsoft.com/office/powerpoint/2010/main" val="337451030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PERT Report: Potential Sells</a:t>
            </a:r>
          </a:p>
        </p:txBody>
      </p:sp>
      <p:sp>
        <p:nvSpPr>
          <p:cNvPr id="3" name="Footer Placeholder 2"/>
          <p:cNvSpPr>
            <a:spLocks noGrp="1"/>
          </p:cNvSpPr>
          <p:nvPr>
            <p:ph type="ftr" sz="quarter" idx="11"/>
          </p:nvPr>
        </p:nvSpPr>
        <p:spPr/>
        <p:txBody>
          <a:bodyPr/>
          <a:lstStyle/>
          <a:p>
            <a:r>
              <a:rPr lang="fr-FR" smtClean="0"/>
              <a:t>WWW.BETTERINVESTING.ORG</a:t>
            </a:r>
            <a:endParaRPr lang="en-US" dirty="0"/>
          </a:p>
        </p:txBody>
      </p:sp>
      <p:sp>
        <p:nvSpPr>
          <p:cNvPr id="4" name="Slide Number Placeholder 3"/>
          <p:cNvSpPr>
            <a:spLocks noGrp="1"/>
          </p:cNvSpPr>
          <p:nvPr>
            <p:ph type="sldNum" sz="quarter" idx="12"/>
          </p:nvPr>
        </p:nvSpPr>
        <p:spPr/>
        <p:txBody>
          <a:bodyPr/>
          <a:lstStyle/>
          <a:p>
            <a:fld id="{B7C7DEAE-B1FF-4F0D-9790-23B38FF51CAA}" type="slidenum">
              <a:rPr lang="en-US" smtClean="0"/>
              <a:pPr/>
              <a:t>38</a:t>
            </a:fld>
            <a:endParaRPr lang="en-US" dirty="0"/>
          </a:p>
        </p:txBody>
      </p:sp>
      <p:pic>
        <p:nvPicPr>
          <p:cNvPr id="5" name="Picture 4"/>
          <p:cNvPicPr>
            <a:picLocks noChangeAspect="1"/>
          </p:cNvPicPr>
          <p:nvPr/>
        </p:nvPicPr>
        <p:blipFill>
          <a:blip r:embed="rId3"/>
          <a:stretch>
            <a:fillRect/>
          </a:stretch>
        </p:blipFill>
        <p:spPr>
          <a:xfrm>
            <a:off x="2438400" y="1467041"/>
            <a:ext cx="9448801" cy="5069226"/>
          </a:xfrm>
          <a:prstGeom prst="rect">
            <a:avLst/>
          </a:prstGeom>
        </p:spPr>
      </p:pic>
      <p:pic>
        <p:nvPicPr>
          <p:cNvPr id="6" name="Picture 5"/>
          <p:cNvPicPr>
            <a:picLocks noChangeAspect="1"/>
          </p:cNvPicPr>
          <p:nvPr/>
        </p:nvPicPr>
        <p:blipFill>
          <a:blip r:embed="rId4"/>
          <a:stretch>
            <a:fillRect/>
          </a:stretch>
        </p:blipFill>
        <p:spPr>
          <a:xfrm>
            <a:off x="304800" y="1467040"/>
            <a:ext cx="2133600" cy="5390959"/>
          </a:xfrm>
          <a:prstGeom prst="rect">
            <a:avLst/>
          </a:prstGeom>
        </p:spPr>
      </p:pic>
      <p:sp>
        <p:nvSpPr>
          <p:cNvPr id="7" name="Rounded Rectangle 6"/>
          <p:cNvSpPr/>
          <p:nvPr/>
        </p:nvSpPr>
        <p:spPr>
          <a:xfrm>
            <a:off x="9795933" y="2794000"/>
            <a:ext cx="973667" cy="745067"/>
          </a:xfrm>
          <a:prstGeom prst="roundRect">
            <a:avLst/>
          </a:prstGeom>
          <a:noFill/>
          <a:ln w="762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ounded Rectangle 7"/>
          <p:cNvSpPr/>
          <p:nvPr/>
        </p:nvSpPr>
        <p:spPr>
          <a:xfrm>
            <a:off x="9719733" y="3551046"/>
            <a:ext cx="1032933" cy="745067"/>
          </a:xfrm>
          <a:prstGeom prst="roundRect">
            <a:avLst/>
          </a:prstGeom>
          <a:noFill/>
          <a:ln w="762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ounded Rectangle 8"/>
          <p:cNvSpPr/>
          <p:nvPr/>
        </p:nvSpPr>
        <p:spPr>
          <a:xfrm>
            <a:off x="9795933" y="4296113"/>
            <a:ext cx="956733" cy="745067"/>
          </a:xfrm>
          <a:prstGeom prst="roundRect">
            <a:avLst/>
          </a:prstGeom>
          <a:noFill/>
          <a:ln w="762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ounded Rectangle 9"/>
          <p:cNvSpPr/>
          <p:nvPr/>
        </p:nvSpPr>
        <p:spPr>
          <a:xfrm>
            <a:off x="9872133" y="5035359"/>
            <a:ext cx="880533" cy="745067"/>
          </a:xfrm>
          <a:prstGeom prst="roundRect">
            <a:avLst/>
          </a:prstGeom>
          <a:noFill/>
          <a:ln w="762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ounded Rectangle 10"/>
          <p:cNvSpPr/>
          <p:nvPr/>
        </p:nvSpPr>
        <p:spPr>
          <a:xfrm>
            <a:off x="9719733" y="5780426"/>
            <a:ext cx="1049867" cy="745067"/>
          </a:xfrm>
          <a:prstGeom prst="roundRect">
            <a:avLst/>
          </a:prstGeom>
          <a:noFill/>
          <a:ln w="762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ounded Rectangle 11"/>
          <p:cNvSpPr/>
          <p:nvPr/>
        </p:nvSpPr>
        <p:spPr>
          <a:xfrm>
            <a:off x="4436533" y="2805979"/>
            <a:ext cx="829734" cy="745067"/>
          </a:xfrm>
          <a:prstGeom prst="roundRect">
            <a:avLst/>
          </a:prstGeom>
          <a:noFill/>
          <a:ln w="762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ounded Rectangle 12"/>
          <p:cNvSpPr/>
          <p:nvPr/>
        </p:nvSpPr>
        <p:spPr>
          <a:xfrm>
            <a:off x="8784165" y="2866116"/>
            <a:ext cx="1049867" cy="745067"/>
          </a:xfrm>
          <a:prstGeom prst="roundRect">
            <a:avLst/>
          </a:prstGeom>
          <a:noFill/>
          <a:ln w="762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ounded Rectangle 13"/>
          <p:cNvSpPr/>
          <p:nvPr/>
        </p:nvSpPr>
        <p:spPr>
          <a:xfrm>
            <a:off x="8784166" y="4252910"/>
            <a:ext cx="1049867" cy="745067"/>
          </a:xfrm>
          <a:prstGeom prst="roundRect">
            <a:avLst/>
          </a:prstGeom>
          <a:noFill/>
          <a:ln w="762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ounded Rectangle 14"/>
          <p:cNvSpPr/>
          <p:nvPr/>
        </p:nvSpPr>
        <p:spPr>
          <a:xfrm>
            <a:off x="8822267" y="5048438"/>
            <a:ext cx="973666" cy="745067"/>
          </a:xfrm>
          <a:prstGeom prst="roundRect">
            <a:avLst/>
          </a:prstGeom>
          <a:noFill/>
          <a:ln w="762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ounded Rectangle 15"/>
          <p:cNvSpPr/>
          <p:nvPr/>
        </p:nvSpPr>
        <p:spPr>
          <a:xfrm>
            <a:off x="8822267" y="5793506"/>
            <a:ext cx="897466" cy="745067"/>
          </a:xfrm>
          <a:prstGeom prst="roundRect">
            <a:avLst/>
          </a:prstGeom>
          <a:noFill/>
          <a:ln w="762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ounded Rectangle 16"/>
          <p:cNvSpPr/>
          <p:nvPr/>
        </p:nvSpPr>
        <p:spPr>
          <a:xfrm>
            <a:off x="8784165" y="3572647"/>
            <a:ext cx="973668" cy="745067"/>
          </a:xfrm>
          <a:prstGeom prst="roundRect">
            <a:avLst/>
          </a:prstGeom>
          <a:noFill/>
          <a:ln w="762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ounded Rectangle 17"/>
          <p:cNvSpPr/>
          <p:nvPr/>
        </p:nvSpPr>
        <p:spPr>
          <a:xfrm>
            <a:off x="2438400" y="4317714"/>
            <a:ext cx="897467" cy="680263"/>
          </a:xfrm>
          <a:prstGeom prst="roundRect">
            <a:avLst/>
          </a:prstGeom>
          <a:noFill/>
          <a:ln w="76200">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ounded Rectangle 18"/>
          <p:cNvSpPr/>
          <p:nvPr/>
        </p:nvSpPr>
        <p:spPr>
          <a:xfrm>
            <a:off x="2476500" y="5080839"/>
            <a:ext cx="897467" cy="680263"/>
          </a:xfrm>
          <a:prstGeom prst="roundRect">
            <a:avLst/>
          </a:prstGeom>
          <a:noFill/>
          <a:ln w="76200">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ounded Rectangle 19"/>
          <p:cNvSpPr/>
          <p:nvPr/>
        </p:nvSpPr>
        <p:spPr>
          <a:xfrm>
            <a:off x="5236636" y="5027676"/>
            <a:ext cx="690032" cy="680263"/>
          </a:xfrm>
          <a:prstGeom prst="roundRect">
            <a:avLst/>
          </a:prstGeom>
          <a:noFill/>
          <a:ln w="76200">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ounded Rectangle 20"/>
          <p:cNvSpPr/>
          <p:nvPr/>
        </p:nvSpPr>
        <p:spPr>
          <a:xfrm>
            <a:off x="5266266" y="4328514"/>
            <a:ext cx="660401" cy="680263"/>
          </a:xfrm>
          <a:prstGeom prst="roundRect">
            <a:avLst/>
          </a:prstGeom>
          <a:noFill/>
          <a:ln w="76200">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ounded Rectangle 21"/>
          <p:cNvSpPr/>
          <p:nvPr/>
        </p:nvSpPr>
        <p:spPr>
          <a:xfrm>
            <a:off x="2491317" y="5857157"/>
            <a:ext cx="897467" cy="680263"/>
          </a:xfrm>
          <a:prstGeom prst="roundRect">
            <a:avLst/>
          </a:prstGeom>
          <a:noFill/>
          <a:ln w="76200">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ounded Rectangle 22"/>
          <p:cNvSpPr/>
          <p:nvPr/>
        </p:nvSpPr>
        <p:spPr>
          <a:xfrm>
            <a:off x="5236636" y="5793505"/>
            <a:ext cx="690031" cy="680263"/>
          </a:xfrm>
          <a:prstGeom prst="roundRect">
            <a:avLst/>
          </a:prstGeom>
          <a:noFill/>
          <a:ln w="76200">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110334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PERT Report: In Summary</a:t>
            </a:r>
            <a:endParaRPr lang="en-US" dirty="0"/>
          </a:p>
        </p:txBody>
      </p:sp>
      <p:sp>
        <p:nvSpPr>
          <p:cNvPr id="3" name="Footer Placeholder 2"/>
          <p:cNvSpPr>
            <a:spLocks noGrp="1"/>
          </p:cNvSpPr>
          <p:nvPr>
            <p:ph type="ftr" sz="quarter" idx="11"/>
          </p:nvPr>
        </p:nvSpPr>
        <p:spPr/>
        <p:txBody>
          <a:bodyPr/>
          <a:lstStyle/>
          <a:p>
            <a:r>
              <a:rPr lang="fr-FR" smtClean="0"/>
              <a:t>WWW.BETTERINVESTING.ORG</a:t>
            </a:r>
            <a:endParaRPr lang="en-US" dirty="0"/>
          </a:p>
        </p:txBody>
      </p:sp>
      <p:sp>
        <p:nvSpPr>
          <p:cNvPr id="4" name="Slide Number Placeholder 3"/>
          <p:cNvSpPr>
            <a:spLocks noGrp="1"/>
          </p:cNvSpPr>
          <p:nvPr>
            <p:ph type="sldNum" sz="quarter" idx="12"/>
          </p:nvPr>
        </p:nvSpPr>
        <p:spPr/>
        <p:txBody>
          <a:bodyPr/>
          <a:lstStyle/>
          <a:p>
            <a:fld id="{B7C7DEAE-B1FF-4F0D-9790-23B38FF51CAA}" type="slidenum">
              <a:rPr lang="en-US" smtClean="0"/>
              <a:pPr/>
              <a:t>39</a:t>
            </a:fld>
            <a:endParaRPr lang="en-US" dirty="0"/>
          </a:p>
        </p:txBody>
      </p:sp>
      <p:sp>
        <p:nvSpPr>
          <p:cNvPr id="5" name="TextBox 4"/>
          <p:cNvSpPr txBox="1"/>
          <p:nvPr/>
        </p:nvSpPr>
        <p:spPr>
          <a:xfrm>
            <a:off x="615143" y="1467041"/>
            <a:ext cx="10848724" cy="4401205"/>
          </a:xfrm>
          <a:prstGeom prst="rect">
            <a:avLst/>
          </a:prstGeom>
          <a:noFill/>
        </p:spPr>
        <p:txBody>
          <a:bodyPr wrap="square" rtlCol="0">
            <a:spAutoFit/>
          </a:bodyPr>
          <a:lstStyle/>
          <a:p>
            <a:r>
              <a:rPr lang="en-US" sz="2800" dirty="0"/>
              <a:t>• </a:t>
            </a:r>
            <a:r>
              <a:rPr lang="en-US" sz="2800" dirty="0" smtClean="0"/>
              <a:t>  The </a:t>
            </a:r>
            <a:r>
              <a:rPr lang="en-US" sz="2800" dirty="0"/>
              <a:t>PERT Report is your portfolio report </a:t>
            </a:r>
            <a:r>
              <a:rPr lang="en-US" sz="2800" dirty="0" smtClean="0"/>
              <a:t>card </a:t>
            </a:r>
            <a:br>
              <a:rPr lang="en-US" sz="2800" dirty="0" smtClean="0"/>
            </a:br>
            <a:r>
              <a:rPr lang="en-US" sz="2800" dirty="0" smtClean="0"/>
              <a:t>       – </a:t>
            </a:r>
            <a:r>
              <a:rPr lang="en-US" sz="2800" dirty="0"/>
              <a:t>Be sure all the SSGs in your portfolio are </a:t>
            </a:r>
            <a:r>
              <a:rPr lang="en-US" sz="2800" b="1" u="sng" dirty="0"/>
              <a:t>up‐to‐date</a:t>
            </a:r>
          </a:p>
          <a:p>
            <a:r>
              <a:rPr lang="en-US" sz="2800" dirty="0" smtClean="0"/>
              <a:t>       – </a:t>
            </a:r>
            <a:r>
              <a:rPr lang="en-US" sz="2800" dirty="0"/>
              <a:t>Quickly see whether or not your stocks are </a:t>
            </a:r>
            <a:r>
              <a:rPr lang="en-US" sz="2800" b="1" u="sng" dirty="0" smtClean="0"/>
              <a:t>meeting your</a:t>
            </a:r>
            <a:r>
              <a:rPr lang="en-US" sz="2800" dirty="0" smtClean="0"/>
              <a:t/>
            </a:r>
            <a:br>
              <a:rPr lang="en-US" sz="2800" dirty="0" smtClean="0"/>
            </a:br>
            <a:r>
              <a:rPr lang="en-US" sz="2800" dirty="0" smtClean="0"/>
              <a:t>          </a:t>
            </a:r>
            <a:r>
              <a:rPr lang="en-US" sz="2800" b="1" u="sng" dirty="0"/>
              <a:t>growth expectations </a:t>
            </a:r>
            <a:r>
              <a:rPr lang="en-US" sz="2800" dirty="0"/>
              <a:t>(QUALITY)</a:t>
            </a:r>
          </a:p>
          <a:p>
            <a:r>
              <a:rPr lang="en-US" sz="2800" dirty="0" smtClean="0"/>
              <a:t>       – </a:t>
            </a:r>
            <a:r>
              <a:rPr lang="en-US" sz="2800" dirty="0"/>
              <a:t>Quickly identify </a:t>
            </a:r>
            <a:r>
              <a:rPr lang="en-US" sz="2800" b="1" u="sng" dirty="0"/>
              <a:t>which stocks would improve </a:t>
            </a:r>
            <a:r>
              <a:rPr lang="en-US" sz="2800" b="1" u="sng" dirty="0" smtClean="0"/>
              <a:t>the expected</a:t>
            </a:r>
            <a:r>
              <a:rPr lang="en-US" sz="2800" dirty="0" smtClean="0"/>
              <a:t/>
            </a:r>
            <a:br>
              <a:rPr lang="en-US" sz="2800" dirty="0" smtClean="0"/>
            </a:br>
            <a:r>
              <a:rPr lang="en-US" sz="2800" dirty="0" smtClean="0"/>
              <a:t>          </a:t>
            </a:r>
            <a:r>
              <a:rPr lang="en-US" sz="2800" b="1" u="sng" dirty="0"/>
              <a:t>return of the entire portfolio </a:t>
            </a:r>
            <a:r>
              <a:rPr lang="en-US" sz="2800" dirty="0"/>
              <a:t>(VALUATION</a:t>
            </a:r>
            <a:r>
              <a:rPr lang="en-US" sz="2800" dirty="0" smtClean="0"/>
              <a:t>)</a:t>
            </a:r>
          </a:p>
          <a:p>
            <a:endParaRPr lang="en-US" sz="2800" dirty="0"/>
          </a:p>
          <a:p>
            <a:r>
              <a:rPr lang="en-US" sz="2800" dirty="0"/>
              <a:t>• </a:t>
            </a:r>
            <a:r>
              <a:rPr lang="en-US" sz="2800" dirty="0" smtClean="0"/>
              <a:t>  Use </a:t>
            </a:r>
            <a:r>
              <a:rPr lang="en-US" sz="2800" dirty="0"/>
              <a:t>the PERT Report to make </a:t>
            </a:r>
            <a:r>
              <a:rPr lang="en-US" sz="2800" dirty="0" smtClean="0"/>
              <a:t>investment decisions </a:t>
            </a:r>
            <a:r>
              <a:rPr lang="en-US" sz="2800" dirty="0"/>
              <a:t>that </a:t>
            </a:r>
            <a:r>
              <a:rPr lang="en-US" sz="2800" dirty="0" smtClean="0"/>
              <a:t/>
            </a:r>
            <a:br>
              <a:rPr lang="en-US" sz="2800" dirty="0" smtClean="0"/>
            </a:br>
            <a:r>
              <a:rPr lang="en-US" sz="2800" dirty="0" smtClean="0"/>
              <a:t>     improve </a:t>
            </a:r>
            <a:r>
              <a:rPr lang="en-US" sz="2800" dirty="0"/>
              <a:t>both the quality and </a:t>
            </a:r>
            <a:r>
              <a:rPr lang="en-US" sz="2800" dirty="0" smtClean="0"/>
              <a:t>the potential </a:t>
            </a:r>
            <a:r>
              <a:rPr lang="en-US" sz="2800" dirty="0"/>
              <a:t>return of </a:t>
            </a:r>
            <a:r>
              <a:rPr lang="en-US" sz="2800" dirty="0" smtClean="0"/>
              <a:t>your</a:t>
            </a:r>
            <a:br>
              <a:rPr lang="en-US" sz="2800" dirty="0" smtClean="0"/>
            </a:br>
            <a:r>
              <a:rPr lang="en-US" sz="2800" dirty="0" smtClean="0"/>
              <a:t>     </a:t>
            </a:r>
            <a:r>
              <a:rPr lang="en-US" sz="2800" dirty="0"/>
              <a:t>portfolio!</a:t>
            </a:r>
          </a:p>
        </p:txBody>
      </p:sp>
    </p:spTree>
    <p:extLst>
      <p:ext uri="{BB962C8B-B14F-4D97-AF65-F5344CB8AC3E}">
        <p14:creationId xmlns:p14="http://schemas.microsoft.com/office/powerpoint/2010/main" val="204086332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PERT Report Characteristics</a:t>
            </a:r>
            <a:endParaRPr lang="en-US" dirty="0"/>
          </a:p>
        </p:txBody>
      </p:sp>
      <p:sp>
        <p:nvSpPr>
          <p:cNvPr id="3" name="Footer Placeholder 2"/>
          <p:cNvSpPr>
            <a:spLocks noGrp="1"/>
          </p:cNvSpPr>
          <p:nvPr>
            <p:ph type="ftr" sz="quarter" idx="11"/>
          </p:nvPr>
        </p:nvSpPr>
        <p:spPr/>
        <p:txBody>
          <a:bodyPr/>
          <a:lstStyle/>
          <a:p>
            <a:r>
              <a:rPr lang="fr-FR" smtClean="0"/>
              <a:t>WWW.BETTERINVESTING.ORG</a:t>
            </a:r>
            <a:endParaRPr lang="en-US" dirty="0"/>
          </a:p>
        </p:txBody>
      </p:sp>
      <p:sp>
        <p:nvSpPr>
          <p:cNvPr id="4" name="Slide Number Placeholder 3"/>
          <p:cNvSpPr>
            <a:spLocks noGrp="1"/>
          </p:cNvSpPr>
          <p:nvPr>
            <p:ph type="sldNum" sz="quarter" idx="12"/>
          </p:nvPr>
        </p:nvSpPr>
        <p:spPr/>
        <p:txBody>
          <a:bodyPr/>
          <a:lstStyle/>
          <a:p>
            <a:fld id="{B7C7DEAE-B1FF-4F0D-9790-23B38FF51CAA}" type="slidenum">
              <a:rPr lang="en-US" smtClean="0"/>
              <a:pPr/>
              <a:t>4</a:t>
            </a:fld>
            <a:endParaRPr lang="en-US" dirty="0"/>
          </a:p>
        </p:txBody>
      </p:sp>
      <p:sp>
        <p:nvSpPr>
          <p:cNvPr id="5" name="Rectangle 4"/>
          <p:cNvSpPr/>
          <p:nvPr/>
        </p:nvSpPr>
        <p:spPr>
          <a:xfrm>
            <a:off x="818147" y="1405369"/>
            <a:ext cx="10555705" cy="3539430"/>
          </a:xfrm>
          <a:prstGeom prst="rect">
            <a:avLst/>
          </a:prstGeom>
        </p:spPr>
        <p:txBody>
          <a:bodyPr wrap="square">
            <a:spAutoFit/>
          </a:bodyPr>
          <a:lstStyle/>
          <a:p>
            <a:r>
              <a:rPr lang="en-US" sz="2800" b="0" i="0" u="none" strike="noStrike" baseline="0" dirty="0" smtClean="0">
                <a:latin typeface="ArialMT"/>
              </a:rPr>
              <a:t>• </a:t>
            </a:r>
            <a:r>
              <a:rPr lang="en-US" sz="2800" b="0" i="0" u="none" strike="noStrike" baseline="0" dirty="0" smtClean="0">
                <a:latin typeface="Calibri" panose="020F0502020204030204" pitchFamily="34" charset="0"/>
              </a:rPr>
              <a:t>18 Companies</a:t>
            </a:r>
          </a:p>
          <a:p>
            <a:r>
              <a:rPr lang="en-US" sz="2800" b="0" i="0" u="none" strike="noStrike" baseline="0" dirty="0" smtClean="0">
                <a:latin typeface="ArialMT"/>
              </a:rPr>
              <a:t>• </a:t>
            </a:r>
            <a:r>
              <a:rPr lang="en-US" sz="2800" b="0" i="0" u="none" strike="noStrike" baseline="0" dirty="0" smtClean="0">
                <a:latin typeface="Calibri" panose="020F0502020204030204" pitchFamily="34" charset="0"/>
              </a:rPr>
              <a:t>Current SSGs for each company</a:t>
            </a:r>
          </a:p>
          <a:p>
            <a:r>
              <a:rPr lang="en-US" sz="2800" b="0" i="0" u="none" strike="noStrike" baseline="0" dirty="0" smtClean="0">
                <a:latin typeface="ArialMT"/>
              </a:rPr>
              <a:t>• </a:t>
            </a:r>
            <a:r>
              <a:rPr lang="en-US" sz="2800" b="0" i="0" u="none" strike="noStrike" baseline="0" dirty="0" smtClean="0">
                <a:latin typeface="Calibri" panose="020F0502020204030204" pitchFamily="34" charset="0"/>
              </a:rPr>
              <a:t>SSG Methodology</a:t>
            </a:r>
          </a:p>
          <a:p>
            <a:r>
              <a:rPr lang="en-US" sz="2800" b="0" i="0" u="none" strike="noStrike" baseline="0" dirty="0" smtClean="0">
                <a:latin typeface="ArialMT"/>
              </a:rPr>
              <a:t>     – </a:t>
            </a:r>
            <a:r>
              <a:rPr lang="en-US" sz="2800" b="0" i="0" u="none" strike="noStrike" baseline="0" dirty="0" smtClean="0">
                <a:latin typeface="Calibri" panose="020F0502020204030204" pitchFamily="34" charset="0"/>
              </a:rPr>
              <a:t>Used Analysts Consensus Estimates (ACE) for Sales and Earnings</a:t>
            </a:r>
          </a:p>
          <a:p>
            <a:r>
              <a:rPr lang="en-US" sz="2800" b="0" i="0" u="none" strike="noStrike" baseline="0" dirty="0" smtClean="0">
                <a:latin typeface="Calibri" panose="020F0502020204030204" pitchFamily="34" charset="0"/>
              </a:rPr>
              <a:t>growth estimates</a:t>
            </a:r>
            <a:r>
              <a:rPr lang="en-US" sz="2800" b="0" i="0" u="none" strike="noStrike" dirty="0" smtClean="0">
                <a:latin typeface="Calibri" panose="020F0502020204030204" pitchFamily="34" charset="0"/>
              </a:rPr>
              <a:t> (</a:t>
            </a:r>
            <a:r>
              <a:rPr lang="en-US" sz="2800" dirty="0" smtClean="0">
                <a:latin typeface="Calibri" panose="020F0502020204030204" pitchFamily="34" charset="0"/>
              </a:rPr>
              <a:t>where unavailable, used Morningstar or Value Line)</a:t>
            </a:r>
            <a:endParaRPr lang="en-US" sz="2800" b="0" i="0" u="none" strike="noStrike" baseline="0" dirty="0" smtClean="0">
              <a:latin typeface="Calibri" panose="020F0502020204030204" pitchFamily="34" charset="0"/>
            </a:endParaRPr>
          </a:p>
          <a:p>
            <a:r>
              <a:rPr lang="en-US" sz="2800" b="0" i="0" u="none" strike="noStrike" baseline="0" dirty="0" smtClean="0">
                <a:latin typeface="ArialMT"/>
              </a:rPr>
              <a:t>     – </a:t>
            </a:r>
            <a:r>
              <a:rPr lang="en-US" sz="2800" b="0" i="0" u="none" strike="noStrike" baseline="0" dirty="0" smtClean="0">
                <a:latin typeface="Calibri" panose="020F0502020204030204" pitchFamily="34" charset="0"/>
              </a:rPr>
              <a:t>Used average high P/E x projected earnings for high price.</a:t>
            </a:r>
          </a:p>
          <a:p>
            <a:r>
              <a:rPr lang="en-US" sz="2800" b="0" i="0" u="none" strike="noStrike" baseline="0" dirty="0" smtClean="0">
                <a:latin typeface="ArialMT"/>
              </a:rPr>
              <a:t>     – </a:t>
            </a:r>
            <a:r>
              <a:rPr lang="en-US" sz="2800" b="0" i="0" u="none" strike="noStrike" baseline="0" dirty="0" smtClean="0">
                <a:latin typeface="Calibri" panose="020F0502020204030204" pitchFamily="34" charset="0"/>
              </a:rPr>
              <a:t>Used average low P/E x current earnings for low price (in some cases and recent low price in other cases).</a:t>
            </a:r>
            <a:endParaRPr lang="en-US" sz="2800" dirty="0"/>
          </a:p>
        </p:txBody>
      </p:sp>
    </p:spTree>
    <p:extLst>
      <p:ext uri="{BB962C8B-B14F-4D97-AF65-F5344CB8AC3E}">
        <p14:creationId xmlns:p14="http://schemas.microsoft.com/office/powerpoint/2010/main" val="2873319911"/>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Regular Monthly Chapter Sponsored Events</a:t>
            </a:r>
            <a:endParaRPr lang="en-US" dirty="0"/>
          </a:p>
        </p:txBody>
      </p:sp>
      <p:sp>
        <p:nvSpPr>
          <p:cNvPr id="3" name="Footer Placeholder 2"/>
          <p:cNvSpPr>
            <a:spLocks noGrp="1"/>
          </p:cNvSpPr>
          <p:nvPr>
            <p:ph type="ftr" sz="quarter" idx="11"/>
          </p:nvPr>
        </p:nvSpPr>
        <p:spPr/>
        <p:txBody>
          <a:bodyPr/>
          <a:lstStyle/>
          <a:p>
            <a:r>
              <a:rPr lang="fr-FR" smtClean="0"/>
              <a:t>WWW.BETTERINVESTING.ORG</a:t>
            </a:r>
            <a:endParaRPr lang="en-US" dirty="0"/>
          </a:p>
        </p:txBody>
      </p:sp>
      <p:sp>
        <p:nvSpPr>
          <p:cNvPr id="4" name="Slide Number Placeholder 3"/>
          <p:cNvSpPr>
            <a:spLocks noGrp="1"/>
          </p:cNvSpPr>
          <p:nvPr>
            <p:ph type="sldNum" sz="quarter" idx="12"/>
          </p:nvPr>
        </p:nvSpPr>
        <p:spPr/>
        <p:txBody>
          <a:bodyPr/>
          <a:lstStyle/>
          <a:p>
            <a:fld id="{B7C7DEAE-B1FF-4F0D-9790-23B38FF51CAA}" type="slidenum">
              <a:rPr lang="en-US" smtClean="0"/>
              <a:pPr/>
              <a:t>40</a:t>
            </a:fld>
            <a:endParaRPr lang="en-US" dirty="0"/>
          </a:p>
        </p:txBody>
      </p:sp>
      <p:sp>
        <p:nvSpPr>
          <p:cNvPr id="5" name="TextBox 4"/>
          <p:cNvSpPr txBox="1"/>
          <p:nvPr/>
        </p:nvSpPr>
        <p:spPr>
          <a:xfrm>
            <a:off x="508000" y="1659466"/>
            <a:ext cx="11260667" cy="3970318"/>
          </a:xfrm>
          <a:prstGeom prst="rect">
            <a:avLst/>
          </a:prstGeom>
          <a:noFill/>
        </p:spPr>
        <p:txBody>
          <a:bodyPr wrap="square" rtlCol="0">
            <a:spAutoFit/>
          </a:bodyPr>
          <a:lstStyle/>
          <a:p>
            <a:r>
              <a:rPr lang="en-US" sz="2800" dirty="0" smtClean="0"/>
              <a:t>1. Money Matters Book Discussion – 2</a:t>
            </a:r>
            <a:r>
              <a:rPr lang="en-US" sz="2800" baseline="30000" dirty="0" smtClean="0"/>
              <a:t>nd</a:t>
            </a:r>
            <a:r>
              <a:rPr lang="en-US" sz="2800" dirty="0" smtClean="0"/>
              <a:t> Tuesday 7:30-9 pm. </a:t>
            </a:r>
            <a:br>
              <a:rPr lang="en-US" sz="2800" dirty="0" smtClean="0"/>
            </a:br>
            <a:r>
              <a:rPr lang="en-US" sz="2800" dirty="0" smtClean="0"/>
              <a:t>Link: </a:t>
            </a:r>
            <a:r>
              <a:rPr lang="en-US" sz="2800" u="sng" dirty="0">
                <a:hlinkClick r:id="rId3"/>
              </a:rPr>
              <a:t>https://global.gotomeeting.com/join/804623085</a:t>
            </a:r>
            <a:r>
              <a:rPr lang="en-US" sz="2800" u="sng" dirty="0"/>
              <a:t> </a:t>
            </a:r>
          </a:p>
          <a:p>
            <a:endParaRPr lang="en-US" sz="2800" dirty="0" smtClean="0"/>
          </a:p>
          <a:p>
            <a:r>
              <a:rPr lang="en-US" sz="2800" dirty="0" smtClean="0"/>
              <a:t>2. MicNOVA Model Inv Club – 3</a:t>
            </a:r>
            <a:r>
              <a:rPr lang="en-US" sz="2800" baseline="30000" dirty="0" smtClean="0"/>
              <a:t>rd</a:t>
            </a:r>
            <a:r>
              <a:rPr lang="en-US" sz="2800" dirty="0" smtClean="0"/>
              <a:t> Tuesday 7-9 pm</a:t>
            </a:r>
          </a:p>
          <a:p>
            <a:r>
              <a:rPr lang="en-US" sz="2800" u="sng" dirty="0">
                <a:hlinkClick r:id="rId4"/>
              </a:rPr>
              <a:t>https://</a:t>
            </a:r>
            <a:r>
              <a:rPr lang="en-US" sz="2800" u="sng" dirty="0" smtClean="0">
                <a:hlinkClick r:id="rId4"/>
              </a:rPr>
              <a:t>global.gotomeeting.com/join/251997157</a:t>
            </a:r>
            <a:endParaRPr lang="en-US" sz="2800" u="sng" dirty="0" smtClean="0"/>
          </a:p>
          <a:p>
            <a:endParaRPr lang="en-US" sz="2800" u="sng" dirty="0"/>
          </a:p>
          <a:p>
            <a:r>
              <a:rPr lang="en-US" sz="2800" dirty="0" smtClean="0"/>
              <a:t>3. MCMC Montgomery Cnty Model Inv Club - 3</a:t>
            </a:r>
            <a:r>
              <a:rPr lang="en-US" sz="2800" baseline="30000" dirty="0" smtClean="0"/>
              <a:t>rd</a:t>
            </a:r>
            <a:r>
              <a:rPr lang="en-US" sz="2800" dirty="0" smtClean="0"/>
              <a:t> Wednesday 7-9 pm</a:t>
            </a:r>
          </a:p>
          <a:p>
            <a:r>
              <a:rPr lang="en-US" sz="2800" b="1" u="sng" dirty="0">
                <a:hlinkClick r:id="rId5"/>
              </a:rPr>
              <a:t>https://global.gotomeeting.com/join/745127301</a:t>
            </a:r>
            <a:endParaRPr lang="en-US" sz="2800" dirty="0" smtClean="0"/>
          </a:p>
          <a:p>
            <a:r>
              <a:rPr lang="en-US" sz="2800" dirty="0" smtClean="0"/>
              <a:t> </a:t>
            </a:r>
            <a:endParaRPr lang="en-US" sz="2800" dirty="0"/>
          </a:p>
        </p:txBody>
      </p:sp>
    </p:spTree>
    <p:extLst>
      <p:ext uri="{BB962C8B-B14F-4D97-AF65-F5344CB8AC3E}">
        <p14:creationId xmlns:p14="http://schemas.microsoft.com/office/powerpoint/2010/main" val="50898366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381001"/>
            <a:ext cx="11582400" cy="822158"/>
          </a:xfrm>
        </p:spPr>
        <p:txBody>
          <a:bodyPr/>
          <a:lstStyle/>
          <a:p>
            <a:pPr algn="ctr"/>
            <a:r>
              <a:rPr lang="en-US" dirty="0"/>
              <a:t>Target Portfolio Characteristics</a:t>
            </a:r>
          </a:p>
        </p:txBody>
      </p:sp>
      <p:sp>
        <p:nvSpPr>
          <p:cNvPr id="3" name="Footer Placeholder 2"/>
          <p:cNvSpPr>
            <a:spLocks noGrp="1"/>
          </p:cNvSpPr>
          <p:nvPr>
            <p:ph type="ftr" sz="quarter" idx="11"/>
          </p:nvPr>
        </p:nvSpPr>
        <p:spPr/>
        <p:txBody>
          <a:bodyPr/>
          <a:lstStyle/>
          <a:p>
            <a:r>
              <a:rPr lang="fr-FR" smtClean="0"/>
              <a:t>WWW.BETTERINVESTING.ORG</a:t>
            </a:r>
            <a:endParaRPr lang="en-US" dirty="0"/>
          </a:p>
        </p:txBody>
      </p:sp>
      <p:sp>
        <p:nvSpPr>
          <p:cNvPr id="4" name="Slide Number Placeholder 3"/>
          <p:cNvSpPr>
            <a:spLocks noGrp="1"/>
          </p:cNvSpPr>
          <p:nvPr>
            <p:ph type="sldNum" sz="quarter" idx="12"/>
          </p:nvPr>
        </p:nvSpPr>
        <p:spPr/>
        <p:txBody>
          <a:bodyPr/>
          <a:lstStyle/>
          <a:p>
            <a:fld id="{B7C7DEAE-B1FF-4F0D-9790-23B38FF51CAA}" type="slidenum">
              <a:rPr lang="en-US" smtClean="0"/>
              <a:pPr/>
              <a:t>5</a:t>
            </a:fld>
            <a:endParaRPr lang="en-US" dirty="0"/>
          </a:p>
        </p:txBody>
      </p:sp>
      <p:sp>
        <p:nvSpPr>
          <p:cNvPr id="5" name="Rectangle 4"/>
          <p:cNvSpPr/>
          <p:nvPr/>
        </p:nvSpPr>
        <p:spPr>
          <a:xfrm>
            <a:off x="1058779" y="1290579"/>
            <a:ext cx="9577137" cy="5570756"/>
          </a:xfrm>
          <a:prstGeom prst="rect">
            <a:avLst/>
          </a:prstGeom>
        </p:spPr>
        <p:txBody>
          <a:bodyPr wrap="square">
            <a:spAutoFit/>
          </a:bodyPr>
          <a:lstStyle/>
          <a:p>
            <a:pPr marL="223838" indent="-223838">
              <a:buFont typeface="Arial" panose="020B0604020202020204" pitchFamily="34" charset="0"/>
              <a:buChar char="•"/>
            </a:pPr>
            <a:r>
              <a:rPr lang="en-US" sz="2500" b="0" i="0" u="none" strike="noStrike" baseline="0" dirty="0" smtClean="0">
                <a:latin typeface="Calibri" panose="020F0502020204030204" pitchFamily="34" charset="0"/>
              </a:rPr>
              <a:t>Diversification by size</a:t>
            </a:r>
          </a:p>
          <a:p>
            <a:r>
              <a:rPr lang="en-US" sz="2500" b="0" i="0" u="none" strike="noStrike" baseline="0" dirty="0" smtClean="0">
                <a:latin typeface="ArialMT"/>
              </a:rPr>
              <a:t>     – </a:t>
            </a:r>
            <a:r>
              <a:rPr lang="en-US" sz="2500" b="0" i="0" u="none" strike="noStrike" baseline="0" dirty="0" smtClean="0">
                <a:latin typeface="Calibri" panose="020F0502020204030204" pitchFamily="34" charset="0"/>
              </a:rPr>
              <a:t>25% small, 50% medium, 25% large</a:t>
            </a:r>
          </a:p>
          <a:p>
            <a:r>
              <a:rPr lang="en-US" sz="2500" b="0" i="0" u="none" strike="noStrike" baseline="0" dirty="0" smtClean="0">
                <a:latin typeface="ArialMT"/>
              </a:rPr>
              <a:t>• </a:t>
            </a:r>
            <a:r>
              <a:rPr lang="en-US" sz="2500" b="0" i="0" u="none" strike="noStrike" baseline="0" dirty="0" smtClean="0">
                <a:latin typeface="Calibri" panose="020F0502020204030204" pitchFamily="34" charset="0"/>
              </a:rPr>
              <a:t>Company size by revenue implies company size by growth rates</a:t>
            </a:r>
          </a:p>
          <a:p>
            <a:r>
              <a:rPr lang="en-US" sz="2500" b="0" i="0" u="none" strike="noStrike" baseline="0" dirty="0" smtClean="0">
                <a:latin typeface="ArialMT"/>
              </a:rPr>
              <a:t>     – </a:t>
            </a:r>
            <a:r>
              <a:rPr lang="en-US" sz="2500" b="0" i="0" u="none" strike="noStrike" baseline="0" dirty="0" smtClean="0">
                <a:latin typeface="Calibri" panose="020F0502020204030204" pitchFamily="34" charset="0"/>
              </a:rPr>
              <a:t>small (&lt;$1B) medium ($1B to $10B) large (&gt;$10B)</a:t>
            </a:r>
          </a:p>
          <a:p>
            <a:r>
              <a:rPr lang="en-US" sz="2500" b="0" i="0" u="none" strike="noStrike" baseline="0" dirty="0" smtClean="0">
                <a:latin typeface="ArialMT"/>
              </a:rPr>
              <a:t>     – </a:t>
            </a:r>
            <a:r>
              <a:rPr lang="en-US" sz="2500" b="0" i="0" u="none" strike="noStrike" baseline="0" dirty="0" smtClean="0">
                <a:latin typeface="Calibri" panose="020F0502020204030204" pitchFamily="34" charset="0"/>
              </a:rPr>
              <a:t>small (&gt;15%) medium (10% to 15%) large (7% to 10%)</a:t>
            </a:r>
          </a:p>
          <a:p>
            <a:endParaRPr lang="en-US" sz="2500" b="0" i="0" u="none" strike="noStrike" baseline="0" dirty="0" smtClean="0">
              <a:latin typeface="Calibri" panose="020F0502020204030204" pitchFamily="34" charset="0"/>
            </a:endParaRPr>
          </a:p>
          <a:p>
            <a:r>
              <a:rPr lang="en-US" sz="2500" b="0" i="0" u="none" strike="noStrike" baseline="0" dirty="0" smtClean="0">
                <a:latin typeface="ArialMT"/>
              </a:rPr>
              <a:t>• </a:t>
            </a:r>
            <a:r>
              <a:rPr lang="en-US" sz="2500" b="0" i="0" u="none" strike="noStrike" baseline="0" dirty="0" smtClean="0">
                <a:latin typeface="Calibri" panose="020F0502020204030204" pitchFamily="34" charset="0"/>
              </a:rPr>
              <a:t>Our goal is a portfolio growth rate of 10% or better</a:t>
            </a:r>
          </a:p>
          <a:p>
            <a:endParaRPr lang="en-US" sz="2500" b="0" i="0" u="none" strike="noStrike" baseline="0" dirty="0" smtClean="0">
              <a:latin typeface="Calibri" panose="020F0502020204030204" pitchFamily="34" charset="0"/>
            </a:endParaRPr>
          </a:p>
          <a:p>
            <a:pPr marL="342900" indent="-342900">
              <a:buFont typeface="Arial" panose="020B0604020202020204" pitchFamily="34" charset="0"/>
              <a:buChar char="•"/>
            </a:pPr>
            <a:r>
              <a:rPr lang="en-US" sz="2500" dirty="0">
                <a:latin typeface="Calibri" panose="020F0502020204030204" pitchFamily="34" charset="0"/>
              </a:rPr>
              <a:t>Diversification by sector</a:t>
            </a:r>
          </a:p>
          <a:p>
            <a:r>
              <a:rPr lang="en-US" sz="2500" dirty="0" smtClean="0">
                <a:latin typeface="Calibri" panose="020F0502020204030204" pitchFamily="34" charset="0"/>
              </a:rPr>
              <a:t>     – </a:t>
            </a:r>
            <a:r>
              <a:rPr lang="en-US" sz="2500" dirty="0">
                <a:latin typeface="Calibri" panose="020F0502020204030204" pitchFamily="34" charset="0"/>
              </a:rPr>
              <a:t>Aim for 4 or more sectors to be </a:t>
            </a:r>
            <a:r>
              <a:rPr lang="en-US" sz="2500" dirty="0" smtClean="0">
                <a:latin typeface="Calibri" panose="020F0502020204030204" pitchFamily="34" charset="0"/>
              </a:rPr>
              <a:t>represented (BI tool has 11 sectors)</a:t>
            </a:r>
            <a:endParaRPr lang="en-US" sz="2500" dirty="0">
              <a:latin typeface="Calibri" panose="020F0502020204030204" pitchFamily="34" charset="0"/>
            </a:endParaRPr>
          </a:p>
          <a:p>
            <a:r>
              <a:rPr lang="en-US" sz="2500" dirty="0" smtClean="0">
                <a:latin typeface="Calibri" panose="020F0502020204030204" pitchFamily="34" charset="0"/>
              </a:rPr>
              <a:t>     – </a:t>
            </a:r>
            <a:r>
              <a:rPr lang="en-US" sz="2500" dirty="0">
                <a:latin typeface="Calibri" panose="020F0502020204030204" pitchFamily="34" charset="0"/>
              </a:rPr>
              <a:t>No more than 30% of the portfolio in any one </a:t>
            </a:r>
            <a:r>
              <a:rPr lang="en-US" sz="2500" dirty="0" smtClean="0">
                <a:latin typeface="Calibri" panose="020F0502020204030204" pitchFamily="34" charset="0"/>
              </a:rPr>
              <a:t>sector</a:t>
            </a:r>
          </a:p>
          <a:p>
            <a:r>
              <a:rPr lang="en-US" sz="2800" dirty="0" smtClean="0"/>
              <a:t>    – </a:t>
            </a:r>
            <a:r>
              <a:rPr lang="en-US" sz="2500" dirty="0">
                <a:latin typeface="Calibri" panose="020F0502020204030204" pitchFamily="34" charset="0"/>
              </a:rPr>
              <a:t>Avoid more than 2X an equal position for any one company</a:t>
            </a:r>
            <a:endParaRPr lang="en-US" sz="2500" dirty="0" smtClean="0">
              <a:latin typeface="Calibri" panose="020F0502020204030204" pitchFamily="34" charset="0"/>
            </a:endParaRPr>
          </a:p>
          <a:p>
            <a:endParaRPr lang="en-US" sz="2500" dirty="0">
              <a:latin typeface="Calibri" panose="020F0502020204030204" pitchFamily="34" charset="0"/>
            </a:endParaRPr>
          </a:p>
          <a:p>
            <a:r>
              <a:rPr lang="en-US" sz="2800" b="0" i="0" u="none" strike="noStrike" baseline="0" dirty="0" smtClean="0">
                <a:latin typeface="ArialMT"/>
              </a:rPr>
              <a:t>– </a:t>
            </a:r>
            <a:r>
              <a:rPr lang="en-US" sz="2800" b="0" i="0" u="none" strike="noStrike" baseline="0" dirty="0" smtClean="0">
                <a:latin typeface="Calibri" panose="020F0502020204030204" pitchFamily="34" charset="0"/>
              </a:rPr>
              <a:t>Let’s see how your portfolio stacks up</a:t>
            </a:r>
          </a:p>
        </p:txBody>
      </p:sp>
    </p:spTree>
    <p:extLst>
      <p:ext uri="{BB962C8B-B14F-4D97-AF65-F5344CB8AC3E}">
        <p14:creationId xmlns:p14="http://schemas.microsoft.com/office/powerpoint/2010/main" val="408230772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Tropix Portfolio Diversification</a:t>
            </a:r>
            <a:endParaRPr lang="en-US" dirty="0"/>
          </a:p>
        </p:txBody>
      </p:sp>
      <p:sp>
        <p:nvSpPr>
          <p:cNvPr id="3" name="Footer Placeholder 2"/>
          <p:cNvSpPr>
            <a:spLocks noGrp="1"/>
          </p:cNvSpPr>
          <p:nvPr>
            <p:ph type="ftr" sz="quarter" idx="11"/>
          </p:nvPr>
        </p:nvSpPr>
        <p:spPr/>
        <p:txBody>
          <a:bodyPr/>
          <a:lstStyle/>
          <a:p>
            <a:r>
              <a:rPr lang="fr-FR" smtClean="0"/>
              <a:t>WWW.BETTERINVESTING.ORG</a:t>
            </a:r>
            <a:endParaRPr lang="en-US" dirty="0"/>
          </a:p>
        </p:txBody>
      </p:sp>
      <p:sp>
        <p:nvSpPr>
          <p:cNvPr id="4" name="Slide Number Placeholder 3"/>
          <p:cNvSpPr>
            <a:spLocks noGrp="1"/>
          </p:cNvSpPr>
          <p:nvPr>
            <p:ph type="sldNum" sz="quarter" idx="12"/>
          </p:nvPr>
        </p:nvSpPr>
        <p:spPr/>
        <p:txBody>
          <a:bodyPr/>
          <a:lstStyle/>
          <a:p>
            <a:fld id="{B7C7DEAE-B1FF-4F0D-9790-23B38FF51CAA}" type="slidenum">
              <a:rPr lang="en-US" smtClean="0"/>
              <a:pPr/>
              <a:t>6</a:t>
            </a:fld>
            <a:endParaRPr lang="en-US" dirty="0"/>
          </a:p>
        </p:txBody>
      </p:sp>
      <p:pic>
        <p:nvPicPr>
          <p:cNvPr id="7" name="Picture 6"/>
          <p:cNvPicPr>
            <a:picLocks noChangeAspect="1"/>
          </p:cNvPicPr>
          <p:nvPr/>
        </p:nvPicPr>
        <p:blipFill>
          <a:blip r:embed="rId3"/>
          <a:stretch>
            <a:fillRect/>
          </a:stretch>
        </p:blipFill>
        <p:spPr>
          <a:xfrm>
            <a:off x="304800" y="1467041"/>
            <a:ext cx="6448926" cy="5190432"/>
          </a:xfrm>
          <a:prstGeom prst="rect">
            <a:avLst/>
          </a:prstGeom>
        </p:spPr>
      </p:pic>
      <p:pic>
        <p:nvPicPr>
          <p:cNvPr id="8" name="Picture 7"/>
          <p:cNvPicPr>
            <a:picLocks noChangeAspect="1"/>
          </p:cNvPicPr>
          <p:nvPr/>
        </p:nvPicPr>
        <p:blipFill>
          <a:blip r:embed="rId4"/>
          <a:stretch>
            <a:fillRect/>
          </a:stretch>
        </p:blipFill>
        <p:spPr>
          <a:xfrm>
            <a:off x="6753726" y="1433513"/>
            <a:ext cx="5149515" cy="5190433"/>
          </a:xfrm>
          <a:prstGeom prst="rect">
            <a:avLst/>
          </a:prstGeom>
        </p:spPr>
      </p:pic>
      <p:sp>
        <p:nvSpPr>
          <p:cNvPr id="5" name="TextBox 4"/>
          <p:cNvSpPr txBox="1"/>
          <p:nvPr/>
        </p:nvSpPr>
        <p:spPr>
          <a:xfrm>
            <a:off x="10405533" y="2301360"/>
            <a:ext cx="728134" cy="369332"/>
          </a:xfrm>
          <a:prstGeom prst="rect">
            <a:avLst/>
          </a:prstGeom>
          <a:noFill/>
        </p:spPr>
        <p:txBody>
          <a:bodyPr wrap="square" rtlCol="0">
            <a:spAutoFit/>
          </a:bodyPr>
          <a:lstStyle/>
          <a:p>
            <a:r>
              <a:rPr lang="en-US" dirty="0" smtClean="0"/>
              <a:t>25%</a:t>
            </a:r>
            <a:endParaRPr lang="en-US" dirty="0"/>
          </a:p>
        </p:txBody>
      </p:sp>
      <p:sp>
        <p:nvSpPr>
          <p:cNvPr id="6" name="TextBox 5"/>
          <p:cNvSpPr txBox="1"/>
          <p:nvPr/>
        </p:nvSpPr>
        <p:spPr>
          <a:xfrm>
            <a:off x="7366000" y="5875867"/>
            <a:ext cx="745067" cy="369332"/>
          </a:xfrm>
          <a:prstGeom prst="rect">
            <a:avLst/>
          </a:prstGeom>
          <a:noFill/>
        </p:spPr>
        <p:txBody>
          <a:bodyPr wrap="square" rtlCol="0">
            <a:spAutoFit/>
          </a:bodyPr>
          <a:lstStyle/>
          <a:p>
            <a:r>
              <a:rPr lang="en-US" dirty="0" smtClean="0"/>
              <a:t>25%</a:t>
            </a:r>
            <a:endParaRPr lang="en-US" dirty="0"/>
          </a:p>
        </p:txBody>
      </p:sp>
      <p:sp>
        <p:nvSpPr>
          <p:cNvPr id="9" name="TextBox 8"/>
          <p:cNvSpPr txBox="1"/>
          <p:nvPr/>
        </p:nvSpPr>
        <p:spPr>
          <a:xfrm>
            <a:off x="7552267" y="2758022"/>
            <a:ext cx="654829" cy="369332"/>
          </a:xfrm>
          <a:prstGeom prst="rect">
            <a:avLst/>
          </a:prstGeom>
          <a:noFill/>
        </p:spPr>
        <p:txBody>
          <a:bodyPr wrap="square" rtlCol="0">
            <a:spAutoFit/>
          </a:bodyPr>
          <a:lstStyle/>
          <a:p>
            <a:r>
              <a:rPr lang="en-US" dirty="0" smtClean="0"/>
              <a:t>50%</a:t>
            </a:r>
            <a:endParaRPr lang="en-US" dirty="0"/>
          </a:p>
        </p:txBody>
      </p:sp>
    </p:spTree>
    <p:extLst>
      <p:ext uri="{BB962C8B-B14F-4D97-AF65-F5344CB8AC3E}">
        <p14:creationId xmlns:p14="http://schemas.microsoft.com/office/powerpoint/2010/main" val="31278943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Diversification by Company</a:t>
            </a:r>
            <a:endParaRPr lang="en-US" dirty="0"/>
          </a:p>
        </p:txBody>
      </p:sp>
      <p:sp>
        <p:nvSpPr>
          <p:cNvPr id="3" name="Footer Placeholder 2"/>
          <p:cNvSpPr>
            <a:spLocks noGrp="1"/>
          </p:cNvSpPr>
          <p:nvPr>
            <p:ph type="ftr" sz="quarter" idx="11"/>
          </p:nvPr>
        </p:nvSpPr>
        <p:spPr/>
        <p:txBody>
          <a:bodyPr/>
          <a:lstStyle/>
          <a:p>
            <a:r>
              <a:rPr lang="fr-FR" smtClean="0"/>
              <a:t>WWW.BETTERINVESTING.ORG</a:t>
            </a:r>
            <a:endParaRPr lang="en-US" dirty="0"/>
          </a:p>
        </p:txBody>
      </p:sp>
      <p:sp>
        <p:nvSpPr>
          <p:cNvPr id="4" name="Slide Number Placeholder 3"/>
          <p:cNvSpPr>
            <a:spLocks noGrp="1"/>
          </p:cNvSpPr>
          <p:nvPr>
            <p:ph type="sldNum" sz="quarter" idx="12"/>
          </p:nvPr>
        </p:nvSpPr>
        <p:spPr/>
        <p:txBody>
          <a:bodyPr/>
          <a:lstStyle/>
          <a:p>
            <a:fld id="{B7C7DEAE-B1FF-4F0D-9790-23B38FF51CAA}" type="slidenum">
              <a:rPr lang="en-US" smtClean="0"/>
              <a:pPr/>
              <a:t>7</a:t>
            </a:fld>
            <a:endParaRPr lang="en-US" dirty="0"/>
          </a:p>
        </p:txBody>
      </p:sp>
      <p:sp>
        <p:nvSpPr>
          <p:cNvPr id="5" name="Rectangle 4"/>
          <p:cNvSpPr/>
          <p:nvPr/>
        </p:nvSpPr>
        <p:spPr>
          <a:xfrm>
            <a:off x="1090245" y="2690336"/>
            <a:ext cx="9847385" cy="3970318"/>
          </a:xfrm>
          <a:prstGeom prst="rect">
            <a:avLst/>
          </a:prstGeom>
        </p:spPr>
        <p:txBody>
          <a:bodyPr wrap="square">
            <a:spAutoFit/>
          </a:bodyPr>
          <a:lstStyle/>
          <a:p>
            <a:pPr marL="285750" indent="-285750">
              <a:buFont typeface="Arial" panose="020B0604020202020204" pitchFamily="34" charset="0"/>
              <a:buChar char="•"/>
            </a:pPr>
            <a:r>
              <a:rPr lang="en-US" sz="2800" dirty="0" smtClean="0">
                <a:latin typeface="Calibri" panose="020F0502020204030204" pitchFamily="34" charset="0"/>
              </a:rPr>
              <a:t>  Aim </a:t>
            </a:r>
            <a:r>
              <a:rPr lang="en-US" sz="2800" dirty="0">
                <a:latin typeface="Calibri" panose="020F0502020204030204" pitchFamily="34" charset="0"/>
              </a:rPr>
              <a:t>for </a:t>
            </a:r>
            <a:r>
              <a:rPr lang="en-US" sz="2800" dirty="0" smtClean="0">
                <a:latin typeface="Calibri" panose="020F0502020204030204" pitchFamily="34" charset="0"/>
              </a:rPr>
              <a:t>no more companies than you can effectively monitor</a:t>
            </a:r>
            <a:endParaRPr lang="en-US" sz="2800" dirty="0">
              <a:latin typeface="Calibri" panose="020F0502020204030204" pitchFamily="34" charset="0"/>
            </a:endParaRPr>
          </a:p>
          <a:p>
            <a:pPr marL="457200" indent="-457200">
              <a:buFont typeface="Arial" panose="020B0604020202020204" pitchFamily="34" charset="0"/>
              <a:buChar char="•"/>
            </a:pPr>
            <a:r>
              <a:rPr lang="en-US" sz="2800" dirty="0" smtClean="0">
                <a:latin typeface="Calibri" panose="020F0502020204030204" pitchFamily="34" charset="0"/>
              </a:rPr>
              <a:t>Optimal Diversification can be achieved with 12-20 companies</a:t>
            </a:r>
            <a:endParaRPr lang="en-US" sz="2800" dirty="0">
              <a:latin typeface="Calibri" panose="020F0502020204030204" pitchFamily="34" charset="0"/>
            </a:endParaRPr>
          </a:p>
          <a:p>
            <a:r>
              <a:rPr lang="en-US" sz="2800" dirty="0" smtClean="0"/>
              <a:t>     –   </a:t>
            </a:r>
            <a:r>
              <a:rPr lang="en-US" sz="2800" dirty="0" smtClean="0">
                <a:latin typeface="Calibri" panose="020F0502020204030204" pitchFamily="34" charset="0"/>
              </a:rPr>
              <a:t>Less than 10 will be more volatile than the market</a:t>
            </a:r>
          </a:p>
          <a:p>
            <a:r>
              <a:rPr lang="en-US" sz="2800" dirty="0"/>
              <a:t> </a:t>
            </a:r>
            <a:r>
              <a:rPr lang="en-US" sz="2800" dirty="0" smtClean="0"/>
              <a:t>    –   </a:t>
            </a:r>
            <a:r>
              <a:rPr lang="en-US" sz="2800" dirty="0" smtClean="0">
                <a:latin typeface="Calibri" panose="020F0502020204030204" pitchFamily="34" charset="0"/>
              </a:rPr>
              <a:t>More than 30 doesn’t result in anything better than</a:t>
            </a:r>
            <a:br>
              <a:rPr lang="en-US" sz="2800" dirty="0" smtClean="0">
                <a:latin typeface="Calibri" panose="020F0502020204030204" pitchFamily="34" charset="0"/>
              </a:rPr>
            </a:br>
            <a:r>
              <a:rPr lang="en-US" sz="2800" dirty="0" smtClean="0">
                <a:latin typeface="Calibri" panose="020F0502020204030204" pitchFamily="34" charset="0"/>
              </a:rPr>
              <a:t>            matching the market volatility</a:t>
            </a:r>
          </a:p>
          <a:p>
            <a:r>
              <a:rPr lang="en-US" sz="2800" dirty="0" smtClean="0"/>
              <a:t>     –   </a:t>
            </a:r>
            <a:r>
              <a:rPr lang="en-US" sz="2800" dirty="0" smtClean="0">
                <a:latin typeface="Calibri" panose="020F0502020204030204" pitchFamily="34" charset="0"/>
              </a:rPr>
              <a:t>Many factors influence the “right” number</a:t>
            </a:r>
          </a:p>
          <a:p>
            <a:endParaRPr lang="en-US" sz="2800" dirty="0">
              <a:latin typeface="Calibri" panose="020F0502020204030204" pitchFamily="34" charset="0"/>
            </a:endParaRPr>
          </a:p>
          <a:p>
            <a:pPr algn="ctr"/>
            <a:r>
              <a:rPr lang="en-US" sz="2800" b="1" dirty="0" smtClean="0">
                <a:latin typeface="Calibri" panose="020F0502020204030204" pitchFamily="34" charset="0"/>
              </a:rPr>
              <a:t>Let’s see how your portfolio stacks up</a:t>
            </a:r>
          </a:p>
          <a:p>
            <a:pPr algn="ctr"/>
            <a:endParaRPr lang="en-US" sz="2800" b="1" dirty="0">
              <a:latin typeface="Calibri" panose="020F0502020204030204" pitchFamily="34" charset="0"/>
            </a:endParaRPr>
          </a:p>
        </p:txBody>
      </p:sp>
    </p:spTree>
    <p:extLst>
      <p:ext uri="{BB962C8B-B14F-4D97-AF65-F5344CB8AC3E}">
        <p14:creationId xmlns:p14="http://schemas.microsoft.com/office/powerpoint/2010/main" val="64674942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Diversification by Position Size</a:t>
            </a:r>
            <a:endParaRPr lang="en-US" dirty="0"/>
          </a:p>
        </p:txBody>
      </p:sp>
      <p:sp>
        <p:nvSpPr>
          <p:cNvPr id="3" name="Footer Placeholder 2"/>
          <p:cNvSpPr>
            <a:spLocks noGrp="1"/>
          </p:cNvSpPr>
          <p:nvPr>
            <p:ph type="ftr" sz="quarter" idx="11"/>
          </p:nvPr>
        </p:nvSpPr>
        <p:spPr/>
        <p:txBody>
          <a:bodyPr/>
          <a:lstStyle/>
          <a:p>
            <a:r>
              <a:rPr lang="fr-FR" smtClean="0"/>
              <a:t>WWW.BETTERINVESTING.ORG</a:t>
            </a:r>
            <a:endParaRPr lang="en-US" dirty="0"/>
          </a:p>
        </p:txBody>
      </p:sp>
      <p:sp>
        <p:nvSpPr>
          <p:cNvPr id="4" name="Slide Number Placeholder 3"/>
          <p:cNvSpPr>
            <a:spLocks noGrp="1"/>
          </p:cNvSpPr>
          <p:nvPr>
            <p:ph type="sldNum" sz="quarter" idx="12"/>
          </p:nvPr>
        </p:nvSpPr>
        <p:spPr/>
        <p:txBody>
          <a:bodyPr/>
          <a:lstStyle/>
          <a:p>
            <a:fld id="{B7C7DEAE-B1FF-4F0D-9790-23B38FF51CAA}" type="slidenum">
              <a:rPr lang="en-US" smtClean="0"/>
              <a:pPr/>
              <a:t>8</a:t>
            </a:fld>
            <a:endParaRPr lang="en-US" dirty="0"/>
          </a:p>
        </p:txBody>
      </p:sp>
      <p:sp>
        <p:nvSpPr>
          <p:cNvPr id="5" name="Rectangle 4"/>
          <p:cNvSpPr/>
          <p:nvPr/>
        </p:nvSpPr>
        <p:spPr>
          <a:xfrm>
            <a:off x="633046" y="2041590"/>
            <a:ext cx="10937631" cy="3539430"/>
          </a:xfrm>
          <a:prstGeom prst="rect">
            <a:avLst/>
          </a:prstGeom>
        </p:spPr>
        <p:txBody>
          <a:bodyPr wrap="square">
            <a:spAutoFit/>
          </a:bodyPr>
          <a:lstStyle/>
          <a:p>
            <a:pPr marL="285750" lvl="0" indent="-285750">
              <a:buFont typeface="Arial" panose="020B0604020202020204" pitchFamily="34" charset="0"/>
              <a:buChar char="•"/>
            </a:pPr>
            <a:r>
              <a:rPr lang="en-US" sz="2800" dirty="0">
                <a:solidFill>
                  <a:prstClr val="black"/>
                </a:solidFill>
                <a:latin typeface="Calibri" panose="020F0502020204030204" pitchFamily="34" charset="0"/>
              </a:rPr>
              <a:t> Aim </a:t>
            </a:r>
            <a:r>
              <a:rPr lang="en-US" sz="2800" dirty="0" smtClean="0">
                <a:solidFill>
                  <a:prstClr val="black"/>
                </a:solidFill>
                <a:latin typeface="Calibri" panose="020F0502020204030204" pitchFamily="34" charset="0"/>
              </a:rPr>
              <a:t>to balance the portfolio value equally between companies</a:t>
            </a:r>
            <a:endParaRPr lang="en-US" sz="2800" dirty="0">
              <a:solidFill>
                <a:prstClr val="black"/>
              </a:solidFill>
              <a:latin typeface="Calibri" panose="020F0502020204030204" pitchFamily="34" charset="0"/>
            </a:endParaRPr>
          </a:p>
          <a:p>
            <a:pPr marL="457200" lvl="0" indent="-457200">
              <a:buFont typeface="Arial" panose="020B0604020202020204" pitchFamily="34" charset="0"/>
              <a:buChar char="•"/>
            </a:pPr>
            <a:r>
              <a:rPr lang="en-US" sz="2800" dirty="0" smtClean="0">
                <a:solidFill>
                  <a:prstClr val="black"/>
                </a:solidFill>
                <a:latin typeface="Calibri" panose="020F0502020204030204" pitchFamily="34" charset="0"/>
              </a:rPr>
              <a:t>Avoid more than 2X an equal position for any one company</a:t>
            </a:r>
            <a:endParaRPr lang="en-US" sz="2800" dirty="0">
              <a:solidFill>
                <a:prstClr val="black"/>
              </a:solidFill>
              <a:latin typeface="Calibri" panose="020F0502020204030204" pitchFamily="34" charset="0"/>
            </a:endParaRPr>
          </a:p>
          <a:p>
            <a:pPr lvl="0"/>
            <a:r>
              <a:rPr lang="en-US" sz="2800" dirty="0">
                <a:solidFill>
                  <a:prstClr val="black"/>
                </a:solidFill>
              </a:rPr>
              <a:t>     –   </a:t>
            </a:r>
            <a:r>
              <a:rPr lang="en-US" sz="2800" dirty="0" smtClean="0">
                <a:solidFill>
                  <a:prstClr val="black"/>
                </a:solidFill>
                <a:latin typeface="Calibri" panose="020F0502020204030204" pitchFamily="34" charset="0"/>
              </a:rPr>
              <a:t>100% divided by number of companies = one equal position</a:t>
            </a:r>
            <a:endParaRPr lang="en-US" sz="2800" dirty="0">
              <a:solidFill>
                <a:prstClr val="black"/>
              </a:solidFill>
              <a:latin typeface="Calibri" panose="020F0502020204030204" pitchFamily="34" charset="0"/>
            </a:endParaRPr>
          </a:p>
          <a:p>
            <a:pPr lvl="0"/>
            <a:r>
              <a:rPr lang="en-US" sz="2800" dirty="0">
                <a:solidFill>
                  <a:prstClr val="black"/>
                </a:solidFill>
              </a:rPr>
              <a:t>     –   </a:t>
            </a:r>
            <a:r>
              <a:rPr lang="en-US" sz="2800" dirty="0" smtClean="0">
                <a:solidFill>
                  <a:prstClr val="black"/>
                </a:solidFill>
                <a:latin typeface="Calibri" panose="020F0502020204030204" pitchFamily="34" charset="0"/>
              </a:rPr>
              <a:t>For example, your portfolio has 18 companies, an equal position</a:t>
            </a:r>
            <a:br>
              <a:rPr lang="en-US" sz="2800" dirty="0" smtClean="0">
                <a:solidFill>
                  <a:prstClr val="black"/>
                </a:solidFill>
                <a:latin typeface="Calibri" panose="020F0502020204030204" pitchFamily="34" charset="0"/>
              </a:rPr>
            </a:br>
            <a:r>
              <a:rPr lang="en-US" sz="2800" dirty="0" smtClean="0">
                <a:solidFill>
                  <a:prstClr val="black"/>
                </a:solidFill>
                <a:latin typeface="Calibri" panose="020F0502020204030204" pitchFamily="34" charset="0"/>
              </a:rPr>
              <a:t>            would be  5.56% of your portfolio value , and so, 11.1% would be</a:t>
            </a:r>
            <a:br>
              <a:rPr lang="en-US" sz="2800" dirty="0" smtClean="0">
                <a:solidFill>
                  <a:prstClr val="black"/>
                </a:solidFill>
                <a:latin typeface="Calibri" panose="020F0502020204030204" pitchFamily="34" charset="0"/>
              </a:rPr>
            </a:br>
            <a:r>
              <a:rPr lang="en-US" sz="2800" dirty="0" smtClean="0">
                <a:solidFill>
                  <a:prstClr val="black"/>
                </a:solidFill>
                <a:latin typeface="Calibri" panose="020F0502020204030204" pitchFamily="34" charset="0"/>
              </a:rPr>
              <a:t>            2X of an equal position.</a:t>
            </a:r>
            <a:endParaRPr lang="en-US" sz="2800" dirty="0">
              <a:solidFill>
                <a:prstClr val="black"/>
              </a:solidFill>
              <a:latin typeface="Calibri" panose="020F0502020204030204" pitchFamily="34" charset="0"/>
            </a:endParaRPr>
          </a:p>
          <a:p>
            <a:pPr lvl="0"/>
            <a:r>
              <a:rPr lang="en-US" sz="2800" dirty="0">
                <a:solidFill>
                  <a:prstClr val="black"/>
                </a:solidFill>
              </a:rPr>
              <a:t>     </a:t>
            </a:r>
            <a:endParaRPr lang="en-US" sz="2800" dirty="0">
              <a:solidFill>
                <a:prstClr val="black"/>
              </a:solidFill>
              <a:latin typeface="Calibri" panose="020F0502020204030204" pitchFamily="34" charset="0"/>
            </a:endParaRPr>
          </a:p>
          <a:p>
            <a:pPr lvl="0" algn="ctr"/>
            <a:r>
              <a:rPr lang="en-US" sz="2800" b="1" dirty="0">
                <a:solidFill>
                  <a:prstClr val="black"/>
                </a:solidFill>
                <a:latin typeface="Calibri" panose="020F0502020204030204" pitchFamily="34" charset="0"/>
              </a:rPr>
              <a:t>Let’s see how your portfolio stacks up</a:t>
            </a:r>
            <a:endParaRPr lang="en-US" dirty="0"/>
          </a:p>
        </p:txBody>
      </p:sp>
    </p:spTree>
    <p:extLst>
      <p:ext uri="{BB962C8B-B14F-4D97-AF65-F5344CB8AC3E}">
        <p14:creationId xmlns:p14="http://schemas.microsoft.com/office/powerpoint/2010/main" val="359819165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r>
              <a:rPr lang="fr-FR" smtClean="0"/>
              <a:t>WWW.BETTERINVESTING.ORG</a:t>
            </a:r>
            <a:endParaRPr lang="en-US" dirty="0"/>
          </a:p>
        </p:txBody>
      </p:sp>
      <p:sp>
        <p:nvSpPr>
          <p:cNvPr id="4" name="Slide Number Placeholder 3"/>
          <p:cNvSpPr>
            <a:spLocks noGrp="1"/>
          </p:cNvSpPr>
          <p:nvPr>
            <p:ph type="sldNum" sz="quarter" idx="12"/>
          </p:nvPr>
        </p:nvSpPr>
        <p:spPr/>
        <p:txBody>
          <a:bodyPr/>
          <a:lstStyle/>
          <a:p>
            <a:fld id="{B7C7DEAE-B1FF-4F0D-9790-23B38FF51CAA}" type="slidenum">
              <a:rPr lang="en-US" smtClean="0"/>
              <a:pPr/>
              <a:t>9</a:t>
            </a:fld>
            <a:endParaRPr lang="en-US" dirty="0"/>
          </a:p>
        </p:txBody>
      </p:sp>
      <p:pic>
        <p:nvPicPr>
          <p:cNvPr id="5" name="Picture 4"/>
          <p:cNvPicPr>
            <a:picLocks noChangeAspect="1"/>
          </p:cNvPicPr>
          <p:nvPr/>
        </p:nvPicPr>
        <p:blipFill>
          <a:blip r:embed="rId3"/>
          <a:stretch>
            <a:fillRect/>
          </a:stretch>
        </p:blipFill>
        <p:spPr>
          <a:xfrm>
            <a:off x="0" y="504549"/>
            <a:ext cx="12192000" cy="6392779"/>
          </a:xfrm>
          <a:prstGeom prst="rect">
            <a:avLst/>
          </a:prstGeom>
        </p:spPr>
      </p:pic>
      <p:sp>
        <p:nvSpPr>
          <p:cNvPr id="6" name="Rectangle 5"/>
          <p:cNvSpPr/>
          <p:nvPr/>
        </p:nvSpPr>
        <p:spPr>
          <a:xfrm>
            <a:off x="6520543" y="2220686"/>
            <a:ext cx="391886" cy="239485"/>
          </a:xfrm>
          <a:prstGeom prst="rect">
            <a:avLst/>
          </a:prstGeom>
          <a:noFill/>
          <a:ln w="5715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6542315" y="4767944"/>
            <a:ext cx="391886" cy="239485"/>
          </a:xfrm>
          <a:prstGeom prst="rect">
            <a:avLst/>
          </a:prstGeom>
          <a:noFill/>
          <a:ln w="5715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6520543" y="3987036"/>
            <a:ext cx="391886" cy="239485"/>
          </a:xfrm>
          <a:prstGeom prst="rect">
            <a:avLst/>
          </a:prstGeom>
          <a:noFill/>
          <a:ln w="5715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427291432"/>
      </p:ext>
    </p:extLst>
  </p:cSld>
  <p:clrMapOvr>
    <a:masterClrMapping/>
  </p:clrMapOvr>
  <p:timing>
    <p:tnLst>
      <p:par>
        <p:cTn id="1" dur="indefinite" restart="never" nodeType="tmRoot"/>
      </p:par>
    </p:tnLst>
  </p:timing>
</p:sld>
</file>

<file path=ppt/theme/_rels/theme2.xml.rels><?xml version="1.0" encoding="UTF-8" standalone="yes"?>
<Relationships xmlns="http://schemas.openxmlformats.org/package/2006/relationships"><Relationship Id="rId1" Type="http://schemas.openxmlformats.org/officeDocument/2006/relationships/image" Target="../media/image4.jpeg"/></Relationships>
</file>

<file path=ppt/theme/theme1.xml><?xml version="1.0" encoding="utf-8"?>
<a:theme xmlns:a="http://schemas.openxmlformats.org/drawingml/2006/main" name="BetterInvesting PPT 2016">
  <a:themeElements>
    <a:clrScheme name="Custom 5">
      <a:dk1>
        <a:sysClr val="windowText" lastClr="000000"/>
      </a:dk1>
      <a:lt1>
        <a:sysClr val="window" lastClr="FFFFFF"/>
      </a:lt1>
      <a:dk2>
        <a:srgbClr val="00458A"/>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larity">
  <a:themeElements>
    <a:clrScheme name="Custom 5">
      <a:dk1>
        <a:sysClr val="windowText" lastClr="000000"/>
      </a:dk1>
      <a:lt1>
        <a:sysClr val="window" lastClr="FFFFFF"/>
      </a:lt1>
      <a:dk2>
        <a:srgbClr val="00458A"/>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larity">
      <a:fillStyleLst>
        <a:solidFill>
          <a:schemeClr val="phClr"/>
        </a:solidFill>
        <a:gradFill rotWithShape="1">
          <a:gsLst>
            <a:gs pos="0">
              <a:schemeClr val="phClr">
                <a:tint val="50000"/>
                <a:shade val="86000"/>
                <a:satMod val="140000"/>
              </a:schemeClr>
            </a:gs>
            <a:gs pos="45000">
              <a:schemeClr val="phClr">
                <a:tint val="48000"/>
                <a:satMod val="150000"/>
              </a:schemeClr>
            </a:gs>
            <a:gs pos="100000">
              <a:schemeClr val="phClr">
                <a:tint val="28000"/>
                <a:satMod val="160000"/>
              </a:schemeClr>
            </a:gs>
          </a:gsLst>
          <a:path path="circle">
            <a:fillToRect l="100000" t="100000" r="100000" b="100000"/>
          </a:path>
        </a:gradFill>
        <a:gradFill rotWithShape="1">
          <a:gsLst>
            <a:gs pos="0">
              <a:schemeClr val="phClr">
                <a:shade val="70000"/>
                <a:satMod val="150000"/>
              </a:schemeClr>
            </a:gs>
            <a:gs pos="34000">
              <a:schemeClr val="phClr">
                <a:shade val="70000"/>
                <a:satMod val="140000"/>
              </a:schemeClr>
            </a:gs>
            <a:gs pos="70000">
              <a:schemeClr val="phClr">
                <a:tint val="100000"/>
                <a:shade val="90000"/>
                <a:satMod val="140000"/>
              </a:schemeClr>
            </a:gs>
            <a:gs pos="100000">
              <a:schemeClr val="phClr">
                <a:tint val="100000"/>
                <a:shade val="100000"/>
                <a:satMod val="100000"/>
              </a:schemeClr>
            </a:gs>
          </a:gsLst>
          <a:path path="circle">
            <a:fillToRect l="100000" t="100000" r="100000" b="100000"/>
          </a:path>
        </a:gradFill>
      </a:fillStyleLst>
      <a:lnStyleLst>
        <a:ln w="9525" cap="flat" cmpd="sng" algn="ctr">
          <a:solidFill>
            <a:schemeClr val="phClr"/>
          </a:solidFill>
          <a:prstDash val="solid"/>
        </a:ln>
        <a:ln w="26425" cap="flat" cmpd="sng" algn="ctr">
          <a:solidFill>
            <a:schemeClr val="phClr"/>
          </a:solidFill>
          <a:prstDash val="solid"/>
        </a:ln>
        <a:ln w="4445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38100" dist="25400" dir="2700000" algn="br" rotWithShape="0">
              <a:srgbClr val="000000">
                <a:alpha val="60000"/>
              </a:srgbClr>
            </a:outerShdw>
          </a:effectLst>
          <a:scene3d>
            <a:camera prst="orthographicFront">
              <a:rot lat="0" lon="0" rev="0"/>
            </a:camera>
            <a:lightRig rig="balanced" dir="t">
              <a:rot lat="0" lon="0" rev="5100000"/>
            </a:lightRig>
          </a:scene3d>
          <a:sp3d contourW="6350">
            <a:bevelT w="29210" h="12700"/>
            <a:contourClr>
              <a:schemeClr val="phClr">
                <a:shade val="30000"/>
                <a:satMod val="130000"/>
              </a:schemeClr>
            </a:contourClr>
          </a:sp3d>
        </a:effectStyle>
      </a:effectStyleLst>
      <a:bgFillStyleLst>
        <a:solidFill>
          <a:schemeClr val="phClr"/>
        </a:solidFill>
        <a:gradFill rotWithShape="1">
          <a:gsLst>
            <a:gs pos="0">
              <a:schemeClr val="phClr">
                <a:tint val="85000"/>
                <a:satMod val="180000"/>
              </a:schemeClr>
            </a:gs>
            <a:gs pos="40000">
              <a:schemeClr val="phClr">
                <a:tint val="95000"/>
                <a:shade val="85000"/>
                <a:satMod val="150000"/>
              </a:schemeClr>
            </a:gs>
            <a:gs pos="100000">
              <a:schemeClr val="phClr">
                <a:shade val="45000"/>
                <a:satMod val="200000"/>
              </a:schemeClr>
            </a:gs>
          </a:gsLst>
          <a:lin ang="5400000" scaled="0"/>
        </a:gradFill>
        <a:blipFill rotWithShape="1">
          <a:blip xmlns:r="http://schemas.openxmlformats.org/officeDocument/2006/relationships" r:embed="rId1">
            <a:duotone>
              <a:schemeClr val="phClr">
                <a:shade val="55000"/>
              </a:schemeClr>
              <a:schemeClr val="phClr">
                <a:tint val="97000"/>
                <a:satMod val="95000"/>
              </a:schemeClr>
            </a:duotone>
          </a:blip>
          <a:tile tx="0" ty="0" sx="70000" sy="70000" flip="none" algn="tl"/>
        </a:blip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2667</TotalTime>
  <Words>4755</Words>
  <Application>Microsoft Office PowerPoint</Application>
  <PresentationFormat>Widescreen</PresentationFormat>
  <Paragraphs>347</Paragraphs>
  <Slides>40</Slides>
  <Notes>40</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40</vt:i4>
      </vt:variant>
    </vt:vector>
  </HeadingPairs>
  <TitlesOfParts>
    <vt:vector size="46" baseType="lpstr">
      <vt:lpstr>Arial</vt:lpstr>
      <vt:lpstr>ArialMT</vt:lpstr>
      <vt:lpstr>Calibri</vt:lpstr>
      <vt:lpstr>Calibri-Bold</vt:lpstr>
      <vt:lpstr>BetterInvesting PPT 2016</vt:lpstr>
      <vt:lpstr>Clarity</vt:lpstr>
      <vt:lpstr>Portfolio Evaluation Review Technique (PERT)</vt:lpstr>
      <vt:lpstr>Disclaimer</vt:lpstr>
      <vt:lpstr>Our Presentation Objectives</vt:lpstr>
      <vt:lpstr>PERT Report Characteristics</vt:lpstr>
      <vt:lpstr>Target Portfolio Characteristics</vt:lpstr>
      <vt:lpstr>Tropix Portfolio Diversification</vt:lpstr>
      <vt:lpstr>Diversification by Company</vt:lpstr>
      <vt:lpstr>Diversification by Position Size</vt:lpstr>
      <vt:lpstr>PowerPoint Presentation</vt:lpstr>
      <vt:lpstr>Portfolio Evaluation Review Technique</vt:lpstr>
      <vt:lpstr>Pert Report Quality Rating</vt:lpstr>
      <vt:lpstr>PowerPoint Presentation</vt:lpstr>
      <vt:lpstr>Pert Report Quality Rating</vt:lpstr>
      <vt:lpstr>PowerPoint Presentation</vt:lpstr>
      <vt:lpstr>PowerPoint Presentation</vt:lpstr>
      <vt:lpstr>PowerPoint Presentation</vt:lpstr>
      <vt:lpstr>PowerPoint Presentation</vt:lpstr>
      <vt:lpstr> </vt:lpstr>
      <vt:lpstr>PERT Report: Quality Monitoring</vt:lpstr>
      <vt:lpstr>PERT Report: Valuation</vt:lpstr>
      <vt:lpstr>PERT Report: Valuation</vt:lpstr>
      <vt:lpstr>PERT Report: Valuation – Buy Guidance</vt:lpstr>
      <vt:lpstr>PERT Report: Valuation – Potential Buys</vt:lpstr>
      <vt:lpstr>The Summary Report:  To Obtain the Portfolio Average Return</vt:lpstr>
      <vt:lpstr>The Summary Report:  To Obtain the Portfolio Average Return</vt:lpstr>
      <vt:lpstr>PERT Report: Valuation – Potential Buys</vt:lpstr>
      <vt:lpstr>PERT Report – Potential Buys</vt:lpstr>
      <vt:lpstr>PERT Report – Potential Buys</vt:lpstr>
      <vt:lpstr>PERT Report – Potential Buys</vt:lpstr>
      <vt:lpstr>PERT Report: Valuation - Potential Buys</vt:lpstr>
      <vt:lpstr>PERT Report – Potential Buys</vt:lpstr>
      <vt:lpstr>PERT Report: Valuation - Potential Buys</vt:lpstr>
      <vt:lpstr>PERT Report – Potential Buys</vt:lpstr>
      <vt:lpstr>PERT Report: Valuation – Sell Guidance</vt:lpstr>
      <vt:lpstr>PERT Report: Valuation – Potential Sells</vt:lpstr>
      <vt:lpstr>PERT Report: Potential Sells</vt:lpstr>
      <vt:lpstr>PERT Report: Valuation – Potential Sells</vt:lpstr>
      <vt:lpstr>PERT Report: Potential Sells</vt:lpstr>
      <vt:lpstr>PERT Report: In Summary</vt:lpstr>
      <vt:lpstr>Regular Monthly Chapter Sponsored Events</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PERT Portfolio Report</dc:title>
  <dc:creator>Sheryl</dc:creator>
  <cp:lastModifiedBy>Microsoft account</cp:lastModifiedBy>
  <cp:revision>88</cp:revision>
  <cp:lastPrinted>2020-11-20T22:29:44Z</cp:lastPrinted>
  <dcterms:created xsi:type="dcterms:W3CDTF">2020-11-09T18:45:58Z</dcterms:created>
  <dcterms:modified xsi:type="dcterms:W3CDTF">2021-05-18T03:02:18Z</dcterms:modified>
</cp:coreProperties>
</file>